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6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819" r:id="rId1"/>
    <p:sldMasterId id="2147484827" r:id="rId2"/>
    <p:sldMasterId id="2147484822" r:id="rId3"/>
    <p:sldMasterId id="2147484830" r:id="rId4"/>
  </p:sldMasterIdLst>
  <p:notesMasterIdLst>
    <p:notesMasterId r:id="rId81"/>
  </p:notesMasterIdLst>
  <p:handoutMasterIdLst>
    <p:handoutMasterId r:id="rId82"/>
  </p:handoutMasterIdLst>
  <p:sldIdLst>
    <p:sldId id="293" r:id="rId5"/>
    <p:sldId id="409" r:id="rId6"/>
    <p:sldId id="452" r:id="rId7"/>
    <p:sldId id="455" r:id="rId8"/>
    <p:sldId id="456" r:id="rId9"/>
    <p:sldId id="755" r:id="rId10"/>
    <p:sldId id="457" r:id="rId11"/>
    <p:sldId id="553" r:id="rId12"/>
    <p:sldId id="547" r:id="rId13"/>
    <p:sldId id="549" r:id="rId14"/>
    <p:sldId id="550" r:id="rId15"/>
    <p:sldId id="551" r:id="rId16"/>
    <p:sldId id="756" r:id="rId17"/>
    <p:sldId id="757" r:id="rId18"/>
    <p:sldId id="555" r:id="rId19"/>
    <p:sldId id="463" r:id="rId20"/>
    <p:sldId id="475" r:id="rId21"/>
    <p:sldId id="334" r:id="rId22"/>
    <p:sldId id="758" r:id="rId23"/>
    <p:sldId id="557" r:id="rId24"/>
    <p:sldId id="258" r:id="rId25"/>
    <p:sldId id="554" r:id="rId26"/>
    <p:sldId id="509" r:id="rId27"/>
    <p:sldId id="497" r:id="rId28"/>
    <p:sldId id="506" r:id="rId29"/>
    <p:sldId id="759" r:id="rId30"/>
    <p:sldId id="483" r:id="rId31"/>
    <p:sldId id="266" r:id="rId32"/>
    <p:sldId id="279" r:id="rId33"/>
    <p:sldId id="278" r:id="rId34"/>
    <p:sldId id="505" r:id="rId35"/>
    <p:sldId id="498" r:id="rId36"/>
    <p:sldId id="478" r:id="rId37"/>
    <p:sldId id="559" r:id="rId38"/>
    <p:sldId id="501" r:id="rId39"/>
    <p:sldId id="762" r:id="rId40"/>
    <p:sldId id="536" r:id="rId41"/>
    <p:sldId id="537" r:id="rId42"/>
    <p:sldId id="541" r:id="rId43"/>
    <p:sldId id="763" r:id="rId44"/>
    <p:sldId id="589" r:id="rId45"/>
    <p:sldId id="546" r:id="rId46"/>
    <p:sldId id="590" r:id="rId47"/>
    <p:sldId id="761" r:id="rId48"/>
    <p:sldId id="500" r:id="rId49"/>
    <p:sldId id="566" r:id="rId50"/>
    <p:sldId id="564" r:id="rId51"/>
    <p:sldId id="567" r:id="rId52"/>
    <p:sldId id="269" r:id="rId53"/>
    <p:sldId id="568" r:id="rId54"/>
    <p:sldId id="275" r:id="rId55"/>
    <p:sldId id="503" r:id="rId56"/>
    <p:sldId id="569" r:id="rId57"/>
    <p:sldId id="571" r:id="rId58"/>
    <p:sldId id="572" r:id="rId59"/>
    <p:sldId id="574" r:id="rId60"/>
    <p:sldId id="573" r:id="rId61"/>
    <p:sldId id="575" r:id="rId62"/>
    <p:sldId id="576" r:id="rId63"/>
    <p:sldId id="577" r:id="rId64"/>
    <p:sldId id="481" r:id="rId65"/>
    <p:sldId id="579" r:id="rId66"/>
    <p:sldId id="580" r:id="rId67"/>
    <p:sldId id="504" r:id="rId68"/>
    <p:sldId id="495" r:id="rId69"/>
    <p:sldId id="470" r:id="rId70"/>
    <p:sldId id="389" r:id="rId71"/>
    <p:sldId id="340" r:id="rId72"/>
    <p:sldId id="561" r:id="rId73"/>
    <p:sldId id="560" r:id="rId74"/>
    <p:sldId id="562" r:id="rId75"/>
    <p:sldId id="751" r:id="rId76"/>
    <p:sldId id="585" r:id="rId77"/>
    <p:sldId id="350" r:id="rId78"/>
    <p:sldId id="336" r:id="rId79"/>
    <p:sldId id="587" r:id="rId8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E8E8E8"/>
    <a:srgbClr val="800000"/>
    <a:srgbClr val="B82718"/>
    <a:srgbClr val="990033"/>
    <a:srgbClr val="990000"/>
    <a:srgbClr val="0000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FAAAD2-0483-4196-8422-B702B0216E9C}" v="8" dt="2023-05-29T11:16:08.05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84" autoAdjust="0"/>
    <p:restoredTop sz="74818" autoAdjust="0"/>
  </p:normalViewPr>
  <p:slideViewPr>
    <p:cSldViewPr snapToGrid="0">
      <p:cViewPr varScale="1">
        <p:scale>
          <a:sx n="79" d="100"/>
          <a:sy n="79" d="100"/>
        </p:scale>
        <p:origin x="2064" y="8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7752"/>
    </p:cViewPr>
  </p:sorterViewPr>
  <p:notesViewPr>
    <p:cSldViewPr snapToGrid="0">
      <p:cViewPr>
        <p:scale>
          <a:sx n="1" d="2"/>
          <a:sy n="1" d="2"/>
        </p:scale>
        <p:origin x="4548" y="9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Valérie" userId="20646fb2-a728-4b02-a721-21a2c7505b41" providerId="ADAL" clId="{A9FAAAD2-0483-4196-8422-B702B0216E9C}"/>
    <pc:docChg chg="undo custSel addSld delSld modSld">
      <pc:chgData name="Martin, Valérie" userId="20646fb2-a728-4b02-a721-21a2c7505b41" providerId="ADAL" clId="{A9FAAAD2-0483-4196-8422-B702B0216E9C}" dt="2023-05-29T11:16:17.667" v="450" actId="1035"/>
      <pc:docMkLst>
        <pc:docMk/>
      </pc:docMkLst>
      <pc:sldChg chg="addSp modSp mod">
        <pc:chgData name="Martin, Valérie" userId="20646fb2-a728-4b02-a721-21a2c7505b41" providerId="ADAL" clId="{A9FAAAD2-0483-4196-8422-B702B0216E9C}" dt="2023-05-29T01:15:21.094" v="310" actId="1035"/>
        <pc:sldMkLst>
          <pc:docMk/>
          <pc:sldMk cId="1960872993" sldId="266"/>
        </pc:sldMkLst>
        <pc:spChg chg="mod">
          <ac:chgData name="Martin, Valérie" userId="20646fb2-a728-4b02-a721-21a2c7505b41" providerId="ADAL" clId="{A9FAAAD2-0483-4196-8422-B702B0216E9C}" dt="2023-05-29T01:15:12.236" v="260" actId="20577"/>
          <ac:spMkLst>
            <pc:docMk/>
            <pc:sldMk cId="1960872993" sldId="266"/>
            <ac:spMk id="3" creationId="{5673EE3E-A942-424D-80D1-0E2E1644D735}"/>
          </ac:spMkLst>
        </pc:spChg>
        <pc:picChg chg="add mod">
          <ac:chgData name="Martin, Valérie" userId="20646fb2-a728-4b02-a721-21a2c7505b41" providerId="ADAL" clId="{A9FAAAD2-0483-4196-8422-B702B0216E9C}" dt="2023-05-29T01:15:21.094" v="310" actId="1035"/>
          <ac:picMkLst>
            <pc:docMk/>
            <pc:sldMk cId="1960872993" sldId="266"/>
            <ac:picMk id="2" creationId="{AFDECA62-91DD-6D09-6D57-F87BE4F24A92}"/>
          </ac:picMkLst>
        </pc:picChg>
        <pc:picChg chg="add mod">
          <ac:chgData name="Martin, Valérie" userId="20646fb2-a728-4b02-a721-21a2c7505b41" providerId="ADAL" clId="{A9FAAAD2-0483-4196-8422-B702B0216E9C}" dt="2023-05-29T01:15:21.094" v="310" actId="1035"/>
          <ac:picMkLst>
            <pc:docMk/>
            <pc:sldMk cId="1960872993" sldId="266"/>
            <ac:picMk id="4" creationId="{73173CB7-48F9-14FE-9AE1-DF541EF38325}"/>
          </ac:picMkLst>
        </pc:picChg>
      </pc:sldChg>
      <pc:sldChg chg="del">
        <pc:chgData name="Martin, Valérie" userId="20646fb2-a728-4b02-a721-21a2c7505b41" providerId="ADAL" clId="{A9FAAAD2-0483-4196-8422-B702B0216E9C}" dt="2023-05-29T01:06:01.922" v="13" actId="47"/>
        <pc:sldMkLst>
          <pc:docMk/>
          <pc:sldMk cId="3851691062" sldId="272"/>
        </pc:sldMkLst>
      </pc:sldChg>
      <pc:sldChg chg="modSp mod">
        <pc:chgData name="Martin, Valérie" userId="20646fb2-a728-4b02-a721-21a2c7505b41" providerId="ADAL" clId="{A9FAAAD2-0483-4196-8422-B702B0216E9C}" dt="2023-05-29T01:15:41.377" v="312" actId="404"/>
        <pc:sldMkLst>
          <pc:docMk/>
          <pc:sldMk cId="1442176363" sldId="278"/>
        </pc:sldMkLst>
        <pc:spChg chg="mod">
          <ac:chgData name="Martin, Valérie" userId="20646fb2-a728-4b02-a721-21a2c7505b41" providerId="ADAL" clId="{A9FAAAD2-0483-4196-8422-B702B0216E9C}" dt="2023-05-29T01:15:41.377" v="312" actId="404"/>
          <ac:spMkLst>
            <pc:docMk/>
            <pc:sldMk cId="1442176363" sldId="278"/>
            <ac:spMk id="3" creationId="{4DC28A7A-B51B-433A-8C63-43D66A2E912B}"/>
          </ac:spMkLst>
        </pc:spChg>
      </pc:sldChg>
      <pc:sldChg chg="modSp mod">
        <pc:chgData name="Martin, Valérie" userId="20646fb2-a728-4b02-a721-21a2c7505b41" providerId="ADAL" clId="{A9FAAAD2-0483-4196-8422-B702B0216E9C}" dt="2023-05-29T01:09:08.304" v="152" actId="20577"/>
        <pc:sldMkLst>
          <pc:docMk/>
          <pc:sldMk cId="681133416" sldId="334"/>
        </pc:sldMkLst>
        <pc:spChg chg="mod">
          <ac:chgData name="Martin, Valérie" userId="20646fb2-a728-4b02-a721-21a2c7505b41" providerId="ADAL" clId="{A9FAAAD2-0483-4196-8422-B702B0216E9C}" dt="2023-05-29T01:09:08.304" v="152" actId="20577"/>
          <ac:spMkLst>
            <pc:docMk/>
            <pc:sldMk cId="681133416" sldId="334"/>
            <ac:spMk id="5" creationId="{00000000-0000-0000-0000-000000000000}"/>
          </ac:spMkLst>
        </pc:spChg>
      </pc:sldChg>
      <pc:sldChg chg="add del">
        <pc:chgData name="Martin, Valérie" userId="20646fb2-a728-4b02-a721-21a2c7505b41" providerId="ADAL" clId="{A9FAAAD2-0483-4196-8422-B702B0216E9C}" dt="2023-05-29T01:05:55.295" v="10" actId="47"/>
        <pc:sldMkLst>
          <pc:docMk/>
          <pc:sldMk cId="211945089" sldId="389"/>
        </pc:sldMkLst>
      </pc:sldChg>
      <pc:sldChg chg="del">
        <pc:chgData name="Martin, Valérie" userId="20646fb2-a728-4b02-a721-21a2c7505b41" providerId="ADAL" clId="{A9FAAAD2-0483-4196-8422-B702B0216E9C}" dt="2023-05-29T01:05:31.781" v="3" actId="47"/>
        <pc:sldMkLst>
          <pc:docMk/>
          <pc:sldMk cId="4199119966" sldId="442"/>
        </pc:sldMkLst>
      </pc:sldChg>
      <pc:sldChg chg="del">
        <pc:chgData name="Martin, Valérie" userId="20646fb2-a728-4b02-a721-21a2c7505b41" providerId="ADAL" clId="{A9FAAAD2-0483-4196-8422-B702B0216E9C}" dt="2023-05-29T01:06:12.205" v="17" actId="47"/>
        <pc:sldMkLst>
          <pc:docMk/>
          <pc:sldMk cId="1759581175" sldId="459"/>
        </pc:sldMkLst>
      </pc:sldChg>
      <pc:sldChg chg="del">
        <pc:chgData name="Martin, Valérie" userId="20646fb2-a728-4b02-a721-21a2c7505b41" providerId="ADAL" clId="{A9FAAAD2-0483-4196-8422-B702B0216E9C}" dt="2023-05-29T01:05:59.437" v="12" actId="47"/>
        <pc:sldMkLst>
          <pc:docMk/>
          <pc:sldMk cId="944581545" sldId="466"/>
        </pc:sldMkLst>
      </pc:sldChg>
      <pc:sldChg chg="del">
        <pc:chgData name="Martin, Valérie" userId="20646fb2-a728-4b02-a721-21a2c7505b41" providerId="ADAL" clId="{A9FAAAD2-0483-4196-8422-B702B0216E9C}" dt="2023-05-29T01:05:37.359" v="4" actId="47"/>
        <pc:sldMkLst>
          <pc:docMk/>
          <pc:sldMk cId="3857894653" sldId="468"/>
        </pc:sldMkLst>
      </pc:sldChg>
      <pc:sldChg chg="del">
        <pc:chgData name="Martin, Valérie" userId="20646fb2-a728-4b02-a721-21a2c7505b41" providerId="ADAL" clId="{A9FAAAD2-0483-4196-8422-B702B0216E9C}" dt="2023-05-29T01:05:41.770" v="5" actId="47"/>
        <pc:sldMkLst>
          <pc:docMk/>
          <pc:sldMk cId="1754310408" sldId="469"/>
        </pc:sldMkLst>
      </pc:sldChg>
      <pc:sldChg chg="del">
        <pc:chgData name="Martin, Valérie" userId="20646fb2-a728-4b02-a721-21a2c7505b41" providerId="ADAL" clId="{A9FAAAD2-0483-4196-8422-B702B0216E9C}" dt="2023-05-29T01:05:42.284" v="6" actId="47"/>
        <pc:sldMkLst>
          <pc:docMk/>
          <pc:sldMk cId="2686628969" sldId="471"/>
        </pc:sldMkLst>
      </pc:sldChg>
      <pc:sldChg chg="modSp mod">
        <pc:chgData name="Martin, Valérie" userId="20646fb2-a728-4b02-a721-21a2c7505b41" providerId="ADAL" clId="{A9FAAAD2-0483-4196-8422-B702B0216E9C}" dt="2023-05-29T01:16:51.534" v="407" actId="732"/>
        <pc:sldMkLst>
          <pc:docMk/>
          <pc:sldMk cId="3155556728" sldId="478"/>
        </pc:sldMkLst>
        <pc:picChg chg="mod modCrop">
          <ac:chgData name="Martin, Valérie" userId="20646fb2-a728-4b02-a721-21a2c7505b41" providerId="ADAL" clId="{A9FAAAD2-0483-4196-8422-B702B0216E9C}" dt="2023-05-29T01:16:51.534" v="407" actId="732"/>
          <ac:picMkLst>
            <pc:docMk/>
            <pc:sldMk cId="3155556728" sldId="478"/>
            <ac:picMk id="4" creationId="{277C3B24-75D7-491E-9BCC-022DC69A2F2B}"/>
          </ac:picMkLst>
        </pc:picChg>
      </pc:sldChg>
      <pc:sldChg chg="del">
        <pc:chgData name="Martin, Valérie" userId="20646fb2-a728-4b02-a721-21a2c7505b41" providerId="ADAL" clId="{A9FAAAD2-0483-4196-8422-B702B0216E9C}" dt="2023-05-29T01:05:28.106" v="0" actId="47"/>
        <pc:sldMkLst>
          <pc:docMk/>
          <pc:sldMk cId="2723001688" sldId="480"/>
        </pc:sldMkLst>
      </pc:sldChg>
      <pc:sldChg chg="modSp mod">
        <pc:chgData name="Martin, Valérie" userId="20646fb2-a728-4b02-a721-21a2c7505b41" providerId="ADAL" clId="{A9FAAAD2-0483-4196-8422-B702B0216E9C}" dt="2023-05-29T01:20:07.284" v="439" actId="255"/>
        <pc:sldMkLst>
          <pc:docMk/>
          <pc:sldMk cId="2732161057" sldId="481"/>
        </pc:sldMkLst>
        <pc:spChg chg="mod">
          <ac:chgData name="Martin, Valérie" userId="20646fb2-a728-4b02-a721-21a2c7505b41" providerId="ADAL" clId="{A9FAAAD2-0483-4196-8422-B702B0216E9C}" dt="2023-05-29T01:20:07.284" v="439" actId="255"/>
          <ac:spMkLst>
            <pc:docMk/>
            <pc:sldMk cId="2732161057" sldId="481"/>
            <ac:spMk id="6" creationId="{813CD693-4B4F-45EE-A237-0E1A8585AFE6}"/>
          </ac:spMkLst>
        </pc:spChg>
      </pc:sldChg>
      <pc:sldChg chg="del">
        <pc:chgData name="Martin, Valérie" userId="20646fb2-a728-4b02-a721-21a2c7505b41" providerId="ADAL" clId="{A9FAAAD2-0483-4196-8422-B702B0216E9C}" dt="2023-05-29T01:05:30.595" v="2" actId="47"/>
        <pc:sldMkLst>
          <pc:docMk/>
          <pc:sldMk cId="3824743918" sldId="488"/>
        </pc:sldMkLst>
      </pc:sldChg>
      <pc:sldChg chg="del">
        <pc:chgData name="Martin, Valérie" userId="20646fb2-a728-4b02-a721-21a2c7505b41" providerId="ADAL" clId="{A9FAAAD2-0483-4196-8422-B702B0216E9C}" dt="2023-05-29T01:06:09.823" v="16" actId="47"/>
        <pc:sldMkLst>
          <pc:docMk/>
          <pc:sldMk cId="3740240767" sldId="492"/>
        </pc:sldMkLst>
      </pc:sldChg>
      <pc:sldChg chg="del">
        <pc:chgData name="Martin, Valérie" userId="20646fb2-a728-4b02-a721-21a2c7505b41" providerId="ADAL" clId="{A9FAAAD2-0483-4196-8422-B702B0216E9C}" dt="2023-05-29T01:05:44.246" v="7" actId="47"/>
        <pc:sldMkLst>
          <pc:docMk/>
          <pc:sldMk cId="655236099" sldId="493"/>
        </pc:sldMkLst>
      </pc:sldChg>
      <pc:sldChg chg="del">
        <pc:chgData name="Martin, Valérie" userId="20646fb2-a728-4b02-a721-21a2c7505b41" providerId="ADAL" clId="{A9FAAAD2-0483-4196-8422-B702B0216E9C}" dt="2023-05-29T01:05:49.899" v="8" actId="47"/>
        <pc:sldMkLst>
          <pc:docMk/>
          <pc:sldMk cId="968772016" sldId="494"/>
        </pc:sldMkLst>
      </pc:sldChg>
      <pc:sldChg chg="del">
        <pc:chgData name="Martin, Valérie" userId="20646fb2-a728-4b02-a721-21a2c7505b41" providerId="ADAL" clId="{A9FAAAD2-0483-4196-8422-B702B0216E9C}" dt="2023-05-29T01:06:14.342" v="18" actId="47"/>
        <pc:sldMkLst>
          <pc:docMk/>
          <pc:sldMk cId="3301703414" sldId="496"/>
        </pc:sldMkLst>
      </pc:sldChg>
      <pc:sldChg chg="modSp mod">
        <pc:chgData name="Martin, Valérie" userId="20646fb2-a728-4b02-a721-21a2c7505b41" providerId="ADAL" clId="{A9FAAAD2-0483-4196-8422-B702B0216E9C}" dt="2023-05-29T01:16:31.416" v="406" actId="1038"/>
        <pc:sldMkLst>
          <pc:docMk/>
          <pc:sldMk cId="3610193883" sldId="498"/>
        </pc:sldMkLst>
        <pc:spChg chg="mod">
          <ac:chgData name="Martin, Valérie" userId="20646fb2-a728-4b02-a721-21a2c7505b41" providerId="ADAL" clId="{A9FAAAD2-0483-4196-8422-B702B0216E9C}" dt="2023-05-29T01:16:12.641" v="315" actId="255"/>
          <ac:spMkLst>
            <pc:docMk/>
            <pc:sldMk cId="3610193883" sldId="498"/>
            <ac:spMk id="3" creationId="{5673EE3E-A942-424D-80D1-0E2E1644D735}"/>
          </ac:spMkLst>
        </pc:spChg>
        <pc:spChg chg="mod">
          <ac:chgData name="Martin, Valérie" userId="20646fb2-a728-4b02-a721-21a2c7505b41" providerId="ADAL" clId="{A9FAAAD2-0483-4196-8422-B702B0216E9C}" dt="2023-05-29T01:10:01.071" v="175" actId="1038"/>
          <ac:spMkLst>
            <pc:docMk/>
            <pc:sldMk cId="3610193883" sldId="498"/>
            <ac:spMk id="6" creationId="{BE6476B1-6D32-4DCD-9502-8C7CBFF21909}"/>
          </ac:spMkLst>
        </pc:spChg>
        <pc:spChg chg="mod">
          <ac:chgData name="Martin, Valérie" userId="20646fb2-a728-4b02-a721-21a2c7505b41" providerId="ADAL" clId="{A9FAAAD2-0483-4196-8422-B702B0216E9C}" dt="2023-05-29T01:16:31.416" v="406" actId="1038"/>
          <ac:spMkLst>
            <pc:docMk/>
            <pc:sldMk cId="3610193883" sldId="498"/>
            <ac:spMk id="8" creationId="{600344D4-D28B-75DD-BBE2-4553C02F41D7}"/>
          </ac:spMkLst>
        </pc:spChg>
        <pc:picChg chg="mod">
          <ac:chgData name="Martin, Valérie" userId="20646fb2-a728-4b02-a721-21a2c7505b41" providerId="ADAL" clId="{A9FAAAD2-0483-4196-8422-B702B0216E9C}" dt="2023-05-29T01:16:31.416" v="406" actId="1038"/>
          <ac:picMkLst>
            <pc:docMk/>
            <pc:sldMk cId="3610193883" sldId="498"/>
            <ac:picMk id="5" creationId="{3E24382D-A1DE-07BE-3E37-E3606D19ED66}"/>
          </ac:picMkLst>
        </pc:picChg>
      </pc:sldChg>
      <pc:sldChg chg="del">
        <pc:chgData name="Martin, Valérie" userId="20646fb2-a728-4b02-a721-21a2c7505b41" providerId="ADAL" clId="{A9FAAAD2-0483-4196-8422-B702B0216E9C}" dt="2023-05-29T01:06:06.043" v="15" actId="47"/>
        <pc:sldMkLst>
          <pc:docMk/>
          <pc:sldMk cId="2925504316" sldId="499"/>
        </pc:sldMkLst>
      </pc:sldChg>
      <pc:sldChg chg="modSp mod">
        <pc:chgData name="Martin, Valérie" userId="20646fb2-a728-4b02-a721-21a2c7505b41" providerId="ADAL" clId="{A9FAAAD2-0483-4196-8422-B702B0216E9C}" dt="2023-05-29T01:18:14.111" v="429" actId="1037"/>
        <pc:sldMkLst>
          <pc:docMk/>
          <pc:sldMk cId="748033101" sldId="501"/>
        </pc:sldMkLst>
        <pc:picChg chg="mod">
          <ac:chgData name="Martin, Valérie" userId="20646fb2-a728-4b02-a721-21a2c7505b41" providerId="ADAL" clId="{A9FAAAD2-0483-4196-8422-B702B0216E9C}" dt="2023-05-29T01:18:14.111" v="429" actId="1037"/>
          <ac:picMkLst>
            <pc:docMk/>
            <pc:sldMk cId="748033101" sldId="501"/>
            <ac:picMk id="5" creationId="{781DC2AA-ECA3-A128-1276-3683943AF229}"/>
          </ac:picMkLst>
        </pc:picChg>
        <pc:picChg chg="mod">
          <ac:chgData name="Martin, Valérie" userId="20646fb2-a728-4b02-a721-21a2c7505b41" providerId="ADAL" clId="{A9FAAAD2-0483-4196-8422-B702B0216E9C}" dt="2023-05-29T01:18:14.111" v="429" actId="1037"/>
          <ac:picMkLst>
            <pc:docMk/>
            <pc:sldMk cId="748033101" sldId="501"/>
            <ac:picMk id="8" creationId="{FFF65B96-2538-3CAA-D7E3-E7F5B05D7FF8}"/>
          </ac:picMkLst>
        </pc:picChg>
      </pc:sldChg>
      <pc:sldChg chg="modSp mod">
        <pc:chgData name="Martin, Valérie" userId="20646fb2-a728-4b02-a721-21a2c7505b41" providerId="ADAL" clId="{A9FAAAD2-0483-4196-8422-B702B0216E9C}" dt="2023-05-29T11:16:17.667" v="450" actId="1035"/>
        <pc:sldMkLst>
          <pc:docMk/>
          <pc:sldMk cId="1629982178" sldId="503"/>
        </pc:sldMkLst>
        <pc:spChg chg="mod">
          <ac:chgData name="Martin, Valérie" userId="20646fb2-a728-4b02-a721-21a2c7505b41" providerId="ADAL" clId="{A9FAAAD2-0483-4196-8422-B702B0216E9C}" dt="2023-05-29T11:16:14.630" v="443" actId="1035"/>
          <ac:spMkLst>
            <pc:docMk/>
            <pc:sldMk cId="1629982178" sldId="503"/>
            <ac:spMk id="2" creationId="{626EA70B-961D-41EE-A157-67F0A7EC3647}"/>
          </ac:spMkLst>
        </pc:spChg>
        <pc:graphicFrameChg chg="mod">
          <ac:chgData name="Martin, Valérie" userId="20646fb2-a728-4b02-a721-21a2c7505b41" providerId="ADAL" clId="{A9FAAAD2-0483-4196-8422-B702B0216E9C}" dt="2023-05-29T11:16:17.667" v="450" actId="1035"/>
          <ac:graphicFrameMkLst>
            <pc:docMk/>
            <pc:sldMk cId="1629982178" sldId="503"/>
            <ac:graphicFrameMk id="6" creationId="{CBE11DD6-B982-AD94-DA6A-2066A61DD3D0}"/>
          </ac:graphicFrameMkLst>
        </pc:graphicFrameChg>
      </pc:sldChg>
      <pc:sldChg chg="modSp mod">
        <pc:chgData name="Martin, Valérie" userId="20646fb2-a728-4b02-a721-21a2c7505b41" providerId="ADAL" clId="{A9FAAAD2-0483-4196-8422-B702B0216E9C}" dt="2023-05-29T01:09:40.269" v="154" actId="2711"/>
        <pc:sldMkLst>
          <pc:docMk/>
          <pc:sldMk cId="3969260238" sldId="505"/>
        </pc:sldMkLst>
        <pc:spChg chg="mod">
          <ac:chgData name="Martin, Valérie" userId="20646fb2-a728-4b02-a721-21a2c7505b41" providerId="ADAL" clId="{A9FAAAD2-0483-4196-8422-B702B0216E9C}" dt="2023-05-29T01:09:40.269" v="154" actId="2711"/>
          <ac:spMkLst>
            <pc:docMk/>
            <pc:sldMk cId="3969260238" sldId="505"/>
            <ac:spMk id="5" creationId="{3D4B73E9-EEF0-44CA-B4E2-9C7BDF95E6DA}"/>
          </ac:spMkLst>
        </pc:spChg>
      </pc:sldChg>
      <pc:sldChg chg="modSp mod">
        <pc:chgData name="Martin, Valérie" userId="20646fb2-a728-4b02-a721-21a2c7505b41" providerId="ADAL" clId="{A9FAAAD2-0483-4196-8422-B702B0216E9C}" dt="2023-05-29T01:13:45.113" v="205" actId="1035"/>
        <pc:sldMkLst>
          <pc:docMk/>
          <pc:sldMk cId="3729837138" sldId="509"/>
        </pc:sldMkLst>
        <pc:spChg chg="mod">
          <ac:chgData name="Martin, Valérie" userId="20646fb2-a728-4b02-a721-21a2c7505b41" providerId="ADAL" clId="{A9FAAAD2-0483-4196-8422-B702B0216E9C}" dt="2023-05-29T01:13:45.113" v="205" actId="1035"/>
          <ac:spMkLst>
            <pc:docMk/>
            <pc:sldMk cId="3729837138" sldId="509"/>
            <ac:spMk id="3" creationId="{BE0C4035-3D83-4483-BF2C-6CD4487398AA}"/>
          </ac:spMkLst>
        </pc:spChg>
      </pc:sldChg>
      <pc:sldChg chg="del">
        <pc:chgData name="Martin, Valérie" userId="20646fb2-a728-4b02-a721-21a2c7505b41" providerId="ADAL" clId="{A9FAAAD2-0483-4196-8422-B702B0216E9C}" dt="2023-05-29T01:11:04.064" v="191" actId="47"/>
        <pc:sldMkLst>
          <pc:docMk/>
          <pc:sldMk cId="2761406093" sldId="538"/>
        </pc:sldMkLst>
      </pc:sldChg>
      <pc:sldChg chg="del">
        <pc:chgData name="Martin, Valérie" userId="20646fb2-a728-4b02-a721-21a2c7505b41" providerId="ADAL" clId="{A9FAAAD2-0483-4196-8422-B702B0216E9C}" dt="2023-05-29T01:11:04.064" v="191" actId="47"/>
        <pc:sldMkLst>
          <pc:docMk/>
          <pc:sldMk cId="3220540070" sldId="542"/>
        </pc:sldMkLst>
      </pc:sldChg>
      <pc:sldChg chg="del">
        <pc:chgData name="Martin, Valérie" userId="20646fb2-a728-4b02-a721-21a2c7505b41" providerId="ADAL" clId="{A9FAAAD2-0483-4196-8422-B702B0216E9C}" dt="2023-05-29T01:05:29.094" v="1" actId="47"/>
        <pc:sldMkLst>
          <pc:docMk/>
          <pc:sldMk cId="651970344" sldId="543"/>
        </pc:sldMkLst>
      </pc:sldChg>
      <pc:sldChg chg="modSp mod">
        <pc:chgData name="Martin, Valérie" userId="20646fb2-a728-4b02-a721-21a2c7505b41" providerId="ADAL" clId="{A9FAAAD2-0483-4196-8422-B702B0216E9C}" dt="2023-05-29T01:12:38.129" v="194" actId="1038"/>
        <pc:sldMkLst>
          <pc:docMk/>
          <pc:sldMk cId="1600804277" sldId="551"/>
        </pc:sldMkLst>
        <pc:picChg chg="mod">
          <ac:chgData name="Martin, Valérie" userId="20646fb2-a728-4b02-a721-21a2c7505b41" providerId="ADAL" clId="{A9FAAAD2-0483-4196-8422-B702B0216E9C}" dt="2023-05-29T01:12:38.129" v="194" actId="1038"/>
          <ac:picMkLst>
            <pc:docMk/>
            <pc:sldMk cId="1600804277" sldId="551"/>
            <ac:picMk id="13" creationId="{794109FC-A843-D3BC-7745-50C7A3B3583A}"/>
          </ac:picMkLst>
        </pc:picChg>
      </pc:sldChg>
      <pc:sldChg chg="del">
        <pc:chgData name="Martin, Valérie" userId="20646fb2-a728-4b02-a721-21a2c7505b41" providerId="ADAL" clId="{A9FAAAD2-0483-4196-8422-B702B0216E9C}" dt="2023-05-29T01:05:57.398" v="11" actId="47"/>
        <pc:sldMkLst>
          <pc:docMk/>
          <pc:sldMk cId="582599556" sldId="558"/>
        </pc:sldMkLst>
      </pc:sldChg>
      <pc:sldChg chg="modSp">
        <pc:chgData name="Martin, Valérie" userId="20646fb2-a728-4b02-a721-21a2c7505b41" providerId="ADAL" clId="{A9FAAAD2-0483-4196-8422-B702B0216E9C}" dt="2023-05-29T01:17:23.384" v="409" actId="14861"/>
        <pc:sldMkLst>
          <pc:docMk/>
          <pc:sldMk cId="3597971491" sldId="559"/>
        </pc:sldMkLst>
        <pc:graphicFrameChg chg="mod">
          <ac:chgData name="Martin, Valérie" userId="20646fb2-a728-4b02-a721-21a2c7505b41" providerId="ADAL" clId="{A9FAAAD2-0483-4196-8422-B702B0216E9C}" dt="2023-05-29T01:17:23.384" v="409" actId="14861"/>
          <ac:graphicFrameMkLst>
            <pc:docMk/>
            <pc:sldMk cId="3597971491" sldId="559"/>
            <ac:graphicFrameMk id="6" creationId="{A96F485C-67A2-691A-918F-A99D6C769557}"/>
          </ac:graphicFrameMkLst>
        </pc:graphicFrameChg>
      </pc:sldChg>
      <pc:sldChg chg="modSp mod">
        <pc:chgData name="Martin, Valérie" userId="20646fb2-a728-4b02-a721-21a2c7505b41" providerId="ADAL" clId="{A9FAAAD2-0483-4196-8422-B702B0216E9C}" dt="2023-05-29T01:18:43.547" v="430" actId="20577"/>
        <pc:sldMkLst>
          <pc:docMk/>
          <pc:sldMk cId="295509548" sldId="564"/>
        </pc:sldMkLst>
        <pc:spChg chg="mod">
          <ac:chgData name="Martin, Valérie" userId="20646fb2-a728-4b02-a721-21a2c7505b41" providerId="ADAL" clId="{A9FAAAD2-0483-4196-8422-B702B0216E9C}" dt="2023-05-29T01:18:43.547" v="430" actId="20577"/>
          <ac:spMkLst>
            <pc:docMk/>
            <pc:sldMk cId="295509548" sldId="564"/>
            <ac:spMk id="2" creationId="{B084A598-7D65-9838-635A-85D7E690F58B}"/>
          </ac:spMkLst>
        </pc:spChg>
      </pc:sldChg>
      <pc:sldChg chg="modSp mod">
        <pc:chgData name="Martin, Valérie" userId="20646fb2-a728-4b02-a721-21a2c7505b41" providerId="ADAL" clId="{A9FAAAD2-0483-4196-8422-B702B0216E9C}" dt="2023-05-29T01:19:20.171" v="433" actId="1038"/>
        <pc:sldMkLst>
          <pc:docMk/>
          <pc:sldMk cId="4135575841" sldId="575"/>
        </pc:sldMkLst>
        <pc:picChg chg="mod">
          <ac:chgData name="Martin, Valérie" userId="20646fb2-a728-4b02-a721-21a2c7505b41" providerId="ADAL" clId="{A9FAAAD2-0483-4196-8422-B702B0216E9C}" dt="2023-05-29T01:19:20.171" v="433" actId="1038"/>
          <ac:picMkLst>
            <pc:docMk/>
            <pc:sldMk cId="4135575841" sldId="575"/>
            <ac:picMk id="6" creationId="{BD8FE1EE-B787-22A7-B8C7-8408691CD01D}"/>
          </ac:picMkLst>
        </pc:picChg>
      </pc:sldChg>
      <pc:sldChg chg="modSp mod">
        <pc:chgData name="Martin, Valérie" userId="20646fb2-a728-4b02-a721-21a2c7505b41" providerId="ADAL" clId="{A9FAAAD2-0483-4196-8422-B702B0216E9C}" dt="2023-05-29T01:20:19.289" v="440" actId="242"/>
        <pc:sldMkLst>
          <pc:docMk/>
          <pc:sldMk cId="4243437619" sldId="579"/>
        </pc:sldMkLst>
        <pc:spChg chg="mod">
          <ac:chgData name="Martin, Valérie" userId="20646fb2-a728-4b02-a721-21a2c7505b41" providerId="ADAL" clId="{A9FAAAD2-0483-4196-8422-B702B0216E9C}" dt="2023-05-29T01:20:19.289" v="440" actId="242"/>
          <ac:spMkLst>
            <pc:docMk/>
            <pc:sldMk cId="4243437619" sldId="579"/>
            <ac:spMk id="2" creationId="{52D82446-FBEE-C3CA-52FF-42857FD2CD46}"/>
          </ac:spMkLst>
        </pc:spChg>
      </pc:sldChg>
      <pc:sldChg chg="modSp mod setBg">
        <pc:chgData name="Martin, Valérie" userId="20646fb2-a728-4b02-a721-21a2c7505b41" providerId="ADAL" clId="{A9FAAAD2-0483-4196-8422-B702B0216E9C}" dt="2023-05-29T01:20:28.201" v="441" actId="242"/>
        <pc:sldMkLst>
          <pc:docMk/>
          <pc:sldMk cId="3050433645" sldId="580"/>
        </pc:sldMkLst>
        <pc:spChg chg="mod">
          <ac:chgData name="Martin, Valérie" userId="20646fb2-a728-4b02-a721-21a2c7505b41" providerId="ADAL" clId="{A9FAAAD2-0483-4196-8422-B702B0216E9C}" dt="2023-05-29T01:20:28.201" v="441" actId="242"/>
          <ac:spMkLst>
            <pc:docMk/>
            <pc:sldMk cId="3050433645" sldId="580"/>
            <ac:spMk id="2" creationId="{52D82446-FBEE-C3CA-52FF-42857FD2CD46}"/>
          </ac:spMkLst>
        </pc:spChg>
      </pc:sldChg>
      <pc:sldChg chg="del">
        <pc:chgData name="Martin, Valérie" userId="20646fb2-a728-4b02-a721-21a2c7505b41" providerId="ADAL" clId="{A9FAAAD2-0483-4196-8422-B702B0216E9C}" dt="2023-05-29T01:06:04.261" v="14" actId="47"/>
        <pc:sldMkLst>
          <pc:docMk/>
          <pc:sldMk cId="1627787763" sldId="583"/>
        </pc:sldMkLst>
      </pc:sldChg>
      <pc:sldChg chg="modSp mod">
        <pc:chgData name="Martin, Valérie" userId="20646fb2-a728-4b02-a721-21a2c7505b41" providerId="ADAL" clId="{A9FAAAD2-0483-4196-8422-B702B0216E9C}" dt="2023-05-29T01:10:15.516" v="189" actId="1036"/>
        <pc:sldMkLst>
          <pc:docMk/>
          <pc:sldMk cId="2571550611" sldId="590"/>
        </pc:sldMkLst>
        <pc:spChg chg="mod">
          <ac:chgData name="Martin, Valérie" userId="20646fb2-a728-4b02-a721-21a2c7505b41" providerId="ADAL" clId="{A9FAAAD2-0483-4196-8422-B702B0216E9C}" dt="2023-05-29T01:10:15.516" v="189" actId="1036"/>
          <ac:spMkLst>
            <pc:docMk/>
            <pc:sldMk cId="2571550611" sldId="590"/>
            <ac:spMk id="8" creationId="{077D3429-40E0-D1E2-26D7-67CE9EF75589}"/>
          </ac:spMkLst>
        </pc:spChg>
      </pc:sldChg>
      <pc:sldChg chg="del">
        <pc:chgData name="Martin, Valérie" userId="20646fb2-a728-4b02-a721-21a2c7505b41" providerId="ADAL" clId="{A9FAAAD2-0483-4196-8422-B702B0216E9C}" dt="2023-05-29T01:17:43.657" v="411" actId="47"/>
        <pc:sldMkLst>
          <pc:docMk/>
          <pc:sldMk cId="3943314546" sldId="760"/>
        </pc:sldMkLst>
      </pc:sldChg>
      <pc:sldChg chg="addSp modSp mod">
        <pc:chgData name="Martin, Valérie" userId="20646fb2-a728-4b02-a721-21a2c7505b41" providerId="ADAL" clId="{A9FAAAD2-0483-4196-8422-B702B0216E9C}" dt="2023-05-29T01:10:21.351" v="190" actId="404"/>
        <pc:sldMkLst>
          <pc:docMk/>
          <pc:sldMk cId="2242713250" sldId="761"/>
        </pc:sldMkLst>
        <pc:spChg chg="add mod">
          <ac:chgData name="Martin, Valérie" userId="20646fb2-a728-4b02-a721-21a2c7505b41" providerId="ADAL" clId="{A9FAAAD2-0483-4196-8422-B702B0216E9C}" dt="2023-05-29T01:10:21.351" v="190" actId="404"/>
          <ac:spMkLst>
            <pc:docMk/>
            <pc:sldMk cId="2242713250" sldId="761"/>
            <ac:spMk id="2" creationId="{B2BE8705-4E57-95A0-BF73-9FCF1C358CE9}"/>
          </ac:spMkLst>
        </pc:spChg>
        <pc:spChg chg="mod">
          <ac:chgData name="Martin, Valérie" userId="20646fb2-a728-4b02-a721-21a2c7505b41" providerId="ADAL" clId="{A9FAAAD2-0483-4196-8422-B702B0216E9C}" dt="2023-05-29T01:07:43.840" v="149" actId="20577"/>
          <ac:spMkLst>
            <pc:docMk/>
            <pc:sldMk cId="2242713250" sldId="761"/>
            <ac:spMk id="13" creationId="{20225397-CE71-9BDD-EFA9-5CBD57EC32E2}"/>
          </ac:spMkLst>
        </pc:spChg>
      </pc:sldChg>
      <pc:sldChg chg="add">
        <pc:chgData name="Martin, Valérie" userId="20646fb2-a728-4b02-a721-21a2c7505b41" providerId="ADAL" clId="{A9FAAAD2-0483-4196-8422-B702B0216E9C}" dt="2023-05-29T01:17:39.976" v="410"/>
        <pc:sldMkLst>
          <pc:docMk/>
          <pc:sldMk cId="3658865746" sldId="763"/>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title>
    <c:autoTitleDeleted val="0"/>
    <c:plotArea>
      <c:layout/>
      <c:pieChart>
        <c:varyColors val="1"/>
        <c:ser>
          <c:idx val="0"/>
          <c:order val="0"/>
          <c:tx>
            <c:strRef>
              <c:f>Feuil1!$B$1</c:f>
              <c:strCache>
                <c:ptCount val="1"/>
                <c:pt idx="0">
                  <c:v>Ventes</c:v>
                </c:pt>
              </c:strCache>
            </c:strRef>
          </c:tx>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24A-1144-B0E9-3F5D8674903C}"/>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tx>
            <c:strRef>
              <c:f>Feuil1!$B$1</c:f>
              <c:strCache>
                <c:ptCount val="1"/>
                <c:pt idx="0">
                  <c:v>Série 1</c:v>
                </c:pt>
              </c:strCache>
            </c:strRef>
          </c:tx>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352-5E4A-B6A9-390398EC4B54}"/>
            </c:ext>
          </c:extLst>
        </c:ser>
        <c:ser>
          <c:idx val="1"/>
          <c:order val="1"/>
          <c:tx>
            <c:strRef>
              <c:f>Feuil1!$C$1</c:f>
              <c:strCache>
                <c:ptCount val="1"/>
                <c:pt idx="0">
                  <c:v>Série 2</c:v>
                </c:pt>
              </c:strCache>
            </c:strRef>
          </c:tx>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352-5E4A-B6A9-390398EC4B54}"/>
            </c:ext>
          </c:extLst>
        </c:ser>
        <c:ser>
          <c:idx val="2"/>
          <c:order val="2"/>
          <c:tx>
            <c:strRef>
              <c:f>Feuil1!$D$1</c:f>
              <c:strCache>
                <c:ptCount val="1"/>
                <c:pt idx="0">
                  <c:v>Série 3</c:v>
                </c:pt>
              </c:strCache>
            </c:strRef>
          </c:tx>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352-5E4A-B6A9-390398EC4B54}"/>
            </c:ext>
          </c:extLst>
        </c:ser>
        <c:dLbls>
          <c:showLegendKey val="0"/>
          <c:showVal val="0"/>
          <c:showCatName val="0"/>
          <c:showSerName val="0"/>
          <c:showPercent val="0"/>
          <c:showBubbleSize val="0"/>
        </c:dLbls>
        <c:gapWidth val="150"/>
        <c:axId val="96410624"/>
        <c:axId val="96416512"/>
      </c:barChart>
      <c:catAx>
        <c:axId val="96410624"/>
        <c:scaling>
          <c:orientation val="minMax"/>
        </c:scaling>
        <c:delete val="0"/>
        <c:axPos val="b"/>
        <c:numFmt formatCode="General" sourceLinked="0"/>
        <c:majorTickMark val="out"/>
        <c:minorTickMark val="none"/>
        <c:tickLblPos val="nextTo"/>
        <c:crossAx val="96416512"/>
        <c:crosses val="autoZero"/>
        <c:auto val="1"/>
        <c:lblAlgn val="ctr"/>
        <c:lblOffset val="100"/>
        <c:noMultiLvlLbl val="0"/>
      </c:catAx>
      <c:valAx>
        <c:axId val="96416512"/>
        <c:scaling>
          <c:orientation val="minMax"/>
        </c:scaling>
        <c:delete val="0"/>
        <c:axPos val="l"/>
        <c:majorGridlines/>
        <c:numFmt formatCode="General" sourceLinked="1"/>
        <c:majorTickMark val="out"/>
        <c:minorTickMark val="none"/>
        <c:tickLblPos val="nextTo"/>
        <c:crossAx val="96410624"/>
        <c:crosses val="autoZero"/>
        <c:crossBetween val="between"/>
      </c:valAx>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lineChart>
        <c:grouping val="standard"/>
        <c:varyColors val="0"/>
        <c:ser>
          <c:idx val="0"/>
          <c:order val="0"/>
          <c:tx>
            <c:strRef>
              <c:f>Feuil1!$B$1</c:f>
              <c:strCache>
                <c:ptCount val="1"/>
                <c:pt idx="0">
                  <c:v>Série 1</c:v>
                </c:pt>
              </c:strCache>
            </c:strRef>
          </c:tx>
          <c:marker>
            <c:symbol val="none"/>
          </c:marker>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7336-7C46-A7C7-BF03213BF8A9}"/>
            </c:ext>
          </c:extLst>
        </c:ser>
        <c:ser>
          <c:idx val="1"/>
          <c:order val="1"/>
          <c:tx>
            <c:strRef>
              <c:f>Feuil1!$C$1</c:f>
              <c:strCache>
                <c:ptCount val="1"/>
                <c:pt idx="0">
                  <c:v>Série 2</c:v>
                </c:pt>
              </c:strCache>
            </c:strRef>
          </c:tx>
          <c:marker>
            <c:symbol val="none"/>
          </c:marker>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7336-7C46-A7C7-BF03213BF8A9}"/>
            </c:ext>
          </c:extLst>
        </c:ser>
        <c:ser>
          <c:idx val="2"/>
          <c:order val="2"/>
          <c:tx>
            <c:strRef>
              <c:f>Feuil1!$D$1</c:f>
              <c:strCache>
                <c:ptCount val="1"/>
                <c:pt idx="0">
                  <c:v>Série 3</c:v>
                </c:pt>
              </c:strCache>
            </c:strRef>
          </c:tx>
          <c:marker>
            <c:symbol val="none"/>
          </c:marker>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7336-7C46-A7C7-BF03213BF8A9}"/>
            </c:ext>
          </c:extLst>
        </c:ser>
        <c:dLbls>
          <c:showLegendKey val="0"/>
          <c:showVal val="0"/>
          <c:showCatName val="0"/>
          <c:showSerName val="0"/>
          <c:showPercent val="0"/>
          <c:showBubbleSize val="0"/>
        </c:dLbls>
        <c:smooth val="0"/>
        <c:axId val="96460800"/>
        <c:axId val="96462336"/>
      </c:lineChart>
      <c:catAx>
        <c:axId val="96460800"/>
        <c:scaling>
          <c:orientation val="minMax"/>
        </c:scaling>
        <c:delete val="0"/>
        <c:axPos val="b"/>
        <c:numFmt formatCode="General" sourceLinked="0"/>
        <c:majorTickMark val="out"/>
        <c:minorTickMark val="none"/>
        <c:tickLblPos val="nextTo"/>
        <c:crossAx val="96462336"/>
        <c:crosses val="autoZero"/>
        <c:auto val="1"/>
        <c:lblAlgn val="ctr"/>
        <c:lblOffset val="100"/>
        <c:noMultiLvlLbl val="0"/>
      </c:catAx>
      <c:valAx>
        <c:axId val="96462336"/>
        <c:scaling>
          <c:orientation val="minMax"/>
        </c:scaling>
        <c:delete val="0"/>
        <c:axPos val="l"/>
        <c:majorGridlines/>
        <c:numFmt formatCode="General" sourceLinked="1"/>
        <c:majorTickMark val="out"/>
        <c:minorTickMark val="none"/>
        <c:tickLblPos val="nextTo"/>
        <c:crossAx val="96460800"/>
        <c:crosses val="autoZero"/>
        <c:crossBetween val="between"/>
      </c:valAx>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ata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5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02CBD6-9023-44F2-8974-5475FE618CD7}" type="doc">
      <dgm:prSet loTypeId="urn:microsoft.com/office/officeart/2005/8/layout/hierarchy4" loCatId="list" qsTypeId="urn:microsoft.com/office/officeart/2005/8/quickstyle/simple4" qsCatId="simple" csTypeId="urn:microsoft.com/office/officeart/2005/8/colors/accent0_1" csCatId="mainScheme" phldr="1"/>
      <dgm:spPr/>
      <dgm:t>
        <a:bodyPr/>
        <a:lstStyle/>
        <a:p>
          <a:endParaRPr lang="fr-CA"/>
        </a:p>
      </dgm:t>
    </dgm:pt>
    <dgm:pt modelId="{303780AD-FA86-4235-9921-A119226A8EDF}">
      <dgm:prSet phldrT="[Texte]"/>
      <dgm:spPr/>
      <dgm:t>
        <a:bodyPr/>
        <a:lstStyle/>
        <a:p>
          <a:r>
            <a:rPr lang="fr-CA"/>
            <a:t>COURSE</a:t>
          </a:r>
        </a:p>
      </dgm:t>
    </dgm:pt>
    <dgm:pt modelId="{BF438EE2-2D47-4804-95DD-5DA310F69BE0}" type="parTrans" cxnId="{1A9F0193-3891-442F-9F9A-68A62459F0FD}">
      <dgm:prSet/>
      <dgm:spPr/>
      <dgm:t>
        <a:bodyPr/>
        <a:lstStyle/>
        <a:p>
          <a:endParaRPr lang="fr-CA"/>
        </a:p>
      </dgm:t>
    </dgm:pt>
    <dgm:pt modelId="{FDF68063-BC80-4D8D-9719-9E45F8E8282E}" type="sibTrans" cxnId="{1A9F0193-3891-442F-9F9A-68A62459F0FD}">
      <dgm:prSet/>
      <dgm:spPr/>
      <dgm:t>
        <a:bodyPr/>
        <a:lstStyle/>
        <a:p>
          <a:endParaRPr lang="fr-CA"/>
        </a:p>
      </dgm:t>
    </dgm:pt>
    <dgm:pt modelId="{230C6956-0F9F-4C83-8AE1-53F89752B51A}">
      <dgm:prSet phldrT="[Texte]"/>
      <dgm:spPr/>
      <dgm:t>
        <a:bodyPr/>
        <a:lstStyle/>
        <a:p>
          <a:r>
            <a:rPr lang="fr-CA"/>
            <a:t>VÉLO</a:t>
          </a:r>
        </a:p>
      </dgm:t>
    </dgm:pt>
    <dgm:pt modelId="{AB1EA279-6FD9-4CFF-90CC-A7316EE78B0C}" type="parTrans" cxnId="{FA025FE6-2DA7-40E6-9C8C-BA2C710F984F}">
      <dgm:prSet/>
      <dgm:spPr/>
      <dgm:t>
        <a:bodyPr/>
        <a:lstStyle/>
        <a:p>
          <a:endParaRPr lang="fr-CA"/>
        </a:p>
      </dgm:t>
    </dgm:pt>
    <dgm:pt modelId="{81D5710D-6B5E-468C-9783-00836438C44D}" type="sibTrans" cxnId="{FA025FE6-2DA7-40E6-9C8C-BA2C710F984F}">
      <dgm:prSet/>
      <dgm:spPr/>
      <dgm:t>
        <a:bodyPr/>
        <a:lstStyle/>
        <a:p>
          <a:endParaRPr lang="fr-CA"/>
        </a:p>
      </dgm:t>
    </dgm:pt>
    <dgm:pt modelId="{96B065E1-B3FE-4C45-AB85-D8B19201754A}">
      <dgm:prSet phldrT="[Texte]"/>
      <dgm:spPr/>
      <dgm:t>
        <a:bodyPr/>
        <a:lstStyle/>
        <a:p>
          <a:r>
            <a:rPr lang="fr-CA"/>
            <a:t>PIEDS</a:t>
          </a:r>
        </a:p>
      </dgm:t>
    </dgm:pt>
    <dgm:pt modelId="{1A88412C-8AAE-461F-837F-123B127FEAEA}" type="parTrans" cxnId="{9704B1AF-E2A7-481E-B28F-862459928100}">
      <dgm:prSet/>
      <dgm:spPr/>
      <dgm:t>
        <a:bodyPr/>
        <a:lstStyle/>
        <a:p>
          <a:endParaRPr lang="fr-CA"/>
        </a:p>
      </dgm:t>
    </dgm:pt>
    <dgm:pt modelId="{D1168150-8828-432E-B278-1F1A523719CD}" type="sibTrans" cxnId="{9704B1AF-E2A7-481E-B28F-862459928100}">
      <dgm:prSet/>
      <dgm:spPr/>
      <dgm:t>
        <a:bodyPr/>
        <a:lstStyle/>
        <a:p>
          <a:endParaRPr lang="fr-CA"/>
        </a:p>
      </dgm:t>
    </dgm:pt>
    <dgm:pt modelId="{CC432184-2CAC-4679-AAE2-54D6812B7D1C}">
      <dgm:prSet phldrT="[Texte]"/>
      <dgm:spPr/>
      <dgm:t>
        <a:bodyPr/>
        <a:lstStyle/>
        <a:p>
          <a:r>
            <a:rPr lang="fr-CA"/>
            <a:t>EX</a:t>
          </a:r>
        </a:p>
      </dgm:t>
    </dgm:pt>
    <dgm:pt modelId="{97E4900A-DA9E-4916-83E0-6B4E1BEB8600}" type="parTrans" cxnId="{845EC994-9745-41C3-AB2C-3BB5BB05E29D}">
      <dgm:prSet/>
      <dgm:spPr/>
      <dgm:t>
        <a:bodyPr/>
        <a:lstStyle/>
        <a:p>
          <a:endParaRPr lang="fr-CA"/>
        </a:p>
      </dgm:t>
    </dgm:pt>
    <dgm:pt modelId="{70BEFF40-B03F-4DAC-834F-F1E0E4EEE4EA}" type="sibTrans" cxnId="{845EC994-9745-41C3-AB2C-3BB5BB05E29D}">
      <dgm:prSet/>
      <dgm:spPr/>
      <dgm:t>
        <a:bodyPr/>
        <a:lstStyle/>
        <a:p>
          <a:endParaRPr lang="fr-CA"/>
        </a:p>
      </dgm:t>
    </dgm:pt>
    <dgm:pt modelId="{30C1DE55-C961-43CE-AF91-0F8E8975B1D7}">
      <dgm:prSet phldrT="[Texte]"/>
      <dgm:spPr/>
      <dgm:t>
        <a:bodyPr/>
        <a:lstStyle/>
        <a:p>
          <a:r>
            <a:rPr lang="fr-CA"/>
            <a:t>BAR</a:t>
          </a:r>
        </a:p>
      </dgm:t>
    </dgm:pt>
    <dgm:pt modelId="{0A3CB4DF-1141-4B0E-9F6F-1D38EFAE1907}" type="parTrans" cxnId="{9E78B10A-EB15-4BB6-AA4E-68B93AEF293C}">
      <dgm:prSet/>
      <dgm:spPr/>
      <dgm:t>
        <a:bodyPr/>
        <a:lstStyle/>
        <a:p>
          <a:endParaRPr lang="fr-CA"/>
        </a:p>
      </dgm:t>
    </dgm:pt>
    <dgm:pt modelId="{CB822D96-220F-457D-AC0A-2DB1337DA0D5}" type="sibTrans" cxnId="{9E78B10A-EB15-4BB6-AA4E-68B93AEF293C}">
      <dgm:prSet/>
      <dgm:spPr/>
      <dgm:t>
        <a:bodyPr/>
        <a:lstStyle/>
        <a:p>
          <a:endParaRPr lang="fr-CA"/>
        </a:p>
      </dgm:t>
    </dgm:pt>
    <dgm:pt modelId="{BF036430-BEB2-468C-BA58-40466ADADEE2}">
      <dgm:prSet phldrT="[Texte]"/>
      <dgm:spPr/>
      <dgm:t>
        <a:bodyPr/>
        <a:lstStyle/>
        <a:p>
          <a:r>
            <a:rPr lang="fr-CA"/>
            <a:t>MDF</a:t>
          </a:r>
        </a:p>
      </dgm:t>
    </dgm:pt>
    <dgm:pt modelId="{0C0D8557-82D8-4C21-A439-CB03F6C5F2EC}" type="parTrans" cxnId="{3394AD90-DB22-467B-B654-BF364E19C4A5}">
      <dgm:prSet/>
      <dgm:spPr/>
      <dgm:t>
        <a:bodyPr/>
        <a:lstStyle/>
        <a:p>
          <a:endParaRPr lang="fr-CA"/>
        </a:p>
      </dgm:t>
    </dgm:pt>
    <dgm:pt modelId="{F7FDB483-8AAD-4F80-B341-97FDD7CDA70C}" type="sibTrans" cxnId="{3394AD90-DB22-467B-B654-BF364E19C4A5}">
      <dgm:prSet/>
      <dgm:spPr/>
      <dgm:t>
        <a:bodyPr/>
        <a:lstStyle/>
        <a:p>
          <a:endParaRPr lang="fr-CA"/>
        </a:p>
      </dgm:t>
    </dgm:pt>
    <dgm:pt modelId="{D8824642-6CC8-4BA1-BDD1-2840DD526BC5}" type="pres">
      <dgm:prSet presAssocID="{BA02CBD6-9023-44F2-8974-5475FE618CD7}" presName="Name0" presStyleCnt="0">
        <dgm:presLayoutVars>
          <dgm:chPref val="1"/>
          <dgm:dir/>
          <dgm:animOne val="branch"/>
          <dgm:animLvl val="lvl"/>
          <dgm:resizeHandles/>
        </dgm:presLayoutVars>
      </dgm:prSet>
      <dgm:spPr/>
    </dgm:pt>
    <dgm:pt modelId="{4E90EB5D-E7CE-4D41-B087-F37865B73AC7}" type="pres">
      <dgm:prSet presAssocID="{303780AD-FA86-4235-9921-A119226A8EDF}" presName="vertOne" presStyleCnt="0"/>
      <dgm:spPr/>
    </dgm:pt>
    <dgm:pt modelId="{82A6BFE4-0BA8-4060-AD71-E3888B14167E}" type="pres">
      <dgm:prSet presAssocID="{303780AD-FA86-4235-9921-A119226A8EDF}" presName="txOne" presStyleLbl="node0" presStyleIdx="0" presStyleCnt="1" custLinFactY="-391656" custLinFactNeighborX="-28174" custLinFactNeighborY="-400000">
        <dgm:presLayoutVars>
          <dgm:chPref val="3"/>
        </dgm:presLayoutVars>
      </dgm:prSet>
      <dgm:spPr/>
    </dgm:pt>
    <dgm:pt modelId="{26D5285B-2FBC-46D7-8F4E-B9C7D0A39F51}" type="pres">
      <dgm:prSet presAssocID="{303780AD-FA86-4235-9921-A119226A8EDF}" presName="parTransOne" presStyleCnt="0"/>
      <dgm:spPr/>
    </dgm:pt>
    <dgm:pt modelId="{01D75DAC-3437-4560-AF3A-628343D145F7}" type="pres">
      <dgm:prSet presAssocID="{303780AD-FA86-4235-9921-A119226A8EDF}" presName="horzOne" presStyleCnt="0"/>
      <dgm:spPr/>
    </dgm:pt>
    <dgm:pt modelId="{550085D9-1140-40FB-93ED-400CD6A35C9F}" type="pres">
      <dgm:prSet presAssocID="{230C6956-0F9F-4C83-8AE1-53F89752B51A}" presName="vertTwo" presStyleCnt="0"/>
      <dgm:spPr/>
    </dgm:pt>
    <dgm:pt modelId="{4B2C7B33-5EC0-4CAB-831E-D67A33CD6886}" type="pres">
      <dgm:prSet presAssocID="{230C6956-0F9F-4C83-8AE1-53F89752B51A}" presName="txTwo" presStyleLbl="node2" presStyleIdx="0" presStyleCnt="2">
        <dgm:presLayoutVars>
          <dgm:chPref val="3"/>
        </dgm:presLayoutVars>
      </dgm:prSet>
      <dgm:spPr/>
    </dgm:pt>
    <dgm:pt modelId="{1E018F20-A70B-42C0-B7E7-E3B102BB57DF}" type="pres">
      <dgm:prSet presAssocID="{230C6956-0F9F-4C83-8AE1-53F89752B51A}" presName="parTransTwo" presStyleCnt="0"/>
      <dgm:spPr/>
    </dgm:pt>
    <dgm:pt modelId="{FCADE03B-47C3-443C-87DD-130305140A1F}" type="pres">
      <dgm:prSet presAssocID="{230C6956-0F9F-4C83-8AE1-53F89752B51A}" presName="horzTwo" presStyleCnt="0"/>
      <dgm:spPr/>
    </dgm:pt>
    <dgm:pt modelId="{635E85BB-5C3A-4993-AE12-B6A6AE1B0F9D}" type="pres">
      <dgm:prSet presAssocID="{96B065E1-B3FE-4C45-AB85-D8B19201754A}" presName="vertThree" presStyleCnt="0"/>
      <dgm:spPr/>
    </dgm:pt>
    <dgm:pt modelId="{754F20AA-0068-48E7-BCE5-7D184B24687A}" type="pres">
      <dgm:prSet presAssocID="{96B065E1-B3FE-4C45-AB85-D8B19201754A}" presName="txThree" presStyleLbl="node3" presStyleIdx="0" presStyleCnt="3">
        <dgm:presLayoutVars>
          <dgm:chPref val="3"/>
        </dgm:presLayoutVars>
      </dgm:prSet>
      <dgm:spPr/>
    </dgm:pt>
    <dgm:pt modelId="{7741D6ED-C51C-4CAB-8C83-FB66223EA53A}" type="pres">
      <dgm:prSet presAssocID="{96B065E1-B3FE-4C45-AB85-D8B19201754A}" presName="horzThree" presStyleCnt="0"/>
      <dgm:spPr/>
    </dgm:pt>
    <dgm:pt modelId="{8FE9EBF8-372E-4C2B-972B-67B394EC82A6}" type="pres">
      <dgm:prSet presAssocID="{D1168150-8828-432E-B278-1F1A523719CD}" presName="sibSpaceThree" presStyleCnt="0"/>
      <dgm:spPr/>
    </dgm:pt>
    <dgm:pt modelId="{823EBC9C-E2B3-470C-95EE-7DD0E1A1FDDA}" type="pres">
      <dgm:prSet presAssocID="{CC432184-2CAC-4679-AAE2-54D6812B7D1C}" presName="vertThree" presStyleCnt="0"/>
      <dgm:spPr/>
    </dgm:pt>
    <dgm:pt modelId="{722953B4-6F79-4668-BAFA-BC3DC9F275B3}" type="pres">
      <dgm:prSet presAssocID="{CC432184-2CAC-4679-AAE2-54D6812B7D1C}" presName="txThree" presStyleLbl="node3" presStyleIdx="1" presStyleCnt="3">
        <dgm:presLayoutVars>
          <dgm:chPref val="3"/>
        </dgm:presLayoutVars>
      </dgm:prSet>
      <dgm:spPr/>
    </dgm:pt>
    <dgm:pt modelId="{59AEC356-04B5-4405-A7CB-599245340240}" type="pres">
      <dgm:prSet presAssocID="{CC432184-2CAC-4679-AAE2-54D6812B7D1C}" presName="horzThree" presStyleCnt="0"/>
      <dgm:spPr/>
    </dgm:pt>
    <dgm:pt modelId="{7F913E05-2269-4425-A24D-C62A27E3C7FF}" type="pres">
      <dgm:prSet presAssocID="{81D5710D-6B5E-468C-9783-00836438C44D}" presName="sibSpaceTwo" presStyleCnt="0"/>
      <dgm:spPr/>
    </dgm:pt>
    <dgm:pt modelId="{58B7878D-3679-4FF9-AA91-C99266F7678C}" type="pres">
      <dgm:prSet presAssocID="{30C1DE55-C961-43CE-AF91-0F8E8975B1D7}" presName="vertTwo" presStyleCnt="0"/>
      <dgm:spPr/>
    </dgm:pt>
    <dgm:pt modelId="{A559AD6A-BE34-45B8-B5D1-84DC0F4FDDEC}" type="pres">
      <dgm:prSet presAssocID="{30C1DE55-C961-43CE-AF91-0F8E8975B1D7}" presName="txTwo" presStyleLbl="node2" presStyleIdx="1" presStyleCnt="2">
        <dgm:presLayoutVars>
          <dgm:chPref val="3"/>
        </dgm:presLayoutVars>
      </dgm:prSet>
      <dgm:spPr/>
    </dgm:pt>
    <dgm:pt modelId="{7346F268-DFE3-4BF9-8D7B-0DBE48E7F92E}" type="pres">
      <dgm:prSet presAssocID="{30C1DE55-C961-43CE-AF91-0F8E8975B1D7}" presName="parTransTwo" presStyleCnt="0"/>
      <dgm:spPr/>
    </dgm:pt>
    <dgm:pt modelId="{E3C6D4F0-391F-491E-BD71-578EB2670556}" type="pres">
      <dgm:prSet presAssocID="{30C1DE55-C961-43CE-AF91-0F8E8975B1D7}" presName="horzTwo" presStyleCnt="0"/>
      <dgm:spPr/>
    </dgm:pt>
    <dgm:pt modelId="{DB2EF687-2D9F-41A7-8792-2E2771AEB1B1}" type="pres">
      <dgm:prSet presAssocID="{BF036430-BEB2-468C-BA58-40466ADADEE2}" presName="vertThree" presStyleCnt="0"/>
      <dgm:spPr/>
    </dgm:pt>
    <dgm:pt modelId="{4A3D9C02-1CCC-4C25-99CE-2FC679BB6A12}" type="pres">
      <dgm:prSet presAssocID="{BF036430-BEB2-468C-BA58-40466ADADEE2}" presName="txThree" presStyleLbl="node3" presStyleIdx="2" presStyleCnt="3">
        <dgm:presLayoutVars>
          <dgm:chPref val="3"/>
        </dgm:presLayoutVars>
      </dgm:prSet>
      <dgm:spPr/>
    </dgm:pt>
    <dgm:pt modelId="{66314236-A173-4589-9E42-FAD102342CFF}" type="pres">
      <dgm:prSet presAssocID="{BF036430-BEB2-468C-BA58-40466ADADEE2}" presName="horzThree" presStyleCnt="0"/>
      <dgm:spPr/>
    </dgm:pt>
  </dgm:ptLst>
  <dgm:cxnLst>
    <dgm:cxn modelId="{159F4103-CED6-4930-87EE-A6CB42AA1416}" type="presOf" srcId="{30C1DE55-C961-43CE-AF91-0F8E8975B1D7}" destId="{A559AD6A-BE34-45B8-B5D1-84DC0F4FDDEC}" srcOrd="0" destOrd="0" presId="urn:microsoft.com/office/officeart/2005/8/layout/hierarchy4"/>
    <dgm:cxn modelId="{8B842507-0AA9-4921-956A-9BC42D046304}" type="presOf" srcId="{230C6956-0F9F-4C83-8AE1-53F89752B51A}" destId="{4B2C7B33-5EC0-4CAB-831E-D67A33CD6886}" srcOrd="0" destOrd="0" presId="urn:microsoft.com/office/officeart/2005/8/layout/hierarchy4"/>
    <dgm:cxn modelId="{9E78B10A-EB15-4BB6-AA4E-68B93AEF293C}" srcId="{303780AD-FA86-4235-9921-A119226A8EDF}" destId="{30C1DE55-C961-43CE-AF91-0F8E8975B1D7}" srcOrd="1" destOrd="0" parTransId="{0A3CB4DF-1141-4B0E-9F6F-1D38EFAE1907}" sibTransId="{CB822D96-220F-457D-AC0A-2DB1337DA0D5}"/>
    <dgm:cxn modelId="{84A5300C-A060-4786-B409-53B6F83369A5}" type="presOf" srcId="{CC432184-2CAC-4679-AAE2-54D6812B7D1C}" destId="{722953B4-6F79-4668-BAFA-BC3DC9F275B3}" srcOrd="0" destOrd="0" presId="urn:microsoft.com/office/officeart/2005/8/layout/hierarchy4"/>
    <dgm:cxn modelId="{8F854922-DB0C-49CF-B7FA-C005F1F30DCA}" type="presOf" srcId="{BF036430-BEB2-468C-BA58-40466ADADEE2}" destId="{4A3D9C02-1CCC-4C25-99CE-2FC679BB6A12}" srcOrd="0" destOrd="0" presId="urn:microsoft.com/office/officeart/2005/8/layout/hierarchy4"/>
    <dgm:cxn modelId="{18486B47-C852-4488-9605-F7ED7FFAA851}" type="presOf" srcId="{303780AD-FA86-4235-9921-A119226A8EDF}" destId="{82A6BFE4-0BA8-4060-AD71-E3888B14167E}" srcOrd="0" destOrd="0" presId="urn:microsoft.com/office/officeart/2005/8/layout/hierarchy4"/>
    <dgm:cxn modelId="{C1141F6F-1C15-4EA6-AC31-FE3233D85345}" type="presOf" srcId="{BA02CBD6-9023-44F2-8974-5475FE618CD7}" destId="{D8824642-6CC8-4BA1-BDD1-2840DD526BC5}" srcOrd="0" destOrd="0" presId="urn:microsoft.com/office/officeart/2005/8/layout/hierarchy4"/>
    <dgm:cxn modelId="{3394AD90-DB22-467B-B654-BF364E19C4A5}" srcId="{30C1DE55-C961-43CE-AF91-0F8E8975B1D7}" destId="{BF036430-BEB2-468C-BA58-40466ADADEE2}" srcOrd="0" destOrd="0" parTransId="{0C0D8557-82D8-4C21-A439-CB03F6C5F2EC}" sibTransId="{F7FDB483-8AAD-4F80-B341-97FDD7CDA70C}"/>
    <dgm:cxn modelId="{1A9F0193-3891-442F-9F9A-68A62459F0FD}" srcId="{BA02CBD6-9023-44F2-8974-5475FE618CD7}" destId="{303780AD-FA86-4235-9921-A119226A8EDF}" srcOrd="0" destOrd="0" parTransId="{BF438EE2-2D47-4804-95DD-5DA310F69BE0}" sibTransId="{FDF68063-BC80-4D8D-9719-9E45F8E8282E}"/>
    <dgm:cxn modelId="{845EC994-9745-41C3-AB2C-3BB5BB05E29D}" srcId="{230C6956-0F9F-4C83-8AE1-53F89752B51A}" destId="{CC432184-2CAC-4679-AAE2-54D6812B7D1C}" srcOrd="1" destOrd="0" parTransId="{97E4900A-DA9E-4916-83E0-6B4E1BEB8600}" sibTransId="{70BEFF40-B03F-4DAC-834F-F1E0E4EEE4EA}"/>
    <dgm:cxn modelId="{9704B1AF-E2A7-481E-B28F-862459928100}" srcId="{230C6956-0F9F-4C83-8AE1-53F89752B51A}" destId="{96B065E1-B3FE-4C45-AB85-D8B19201754A}" srcOrd="0" destOrd="0" parTransId="{1A88412C-8AAE-461F-837F-123B127FEAEA}" sibTransId="{D1168150-8828-432E-B278-1F1A523719CD}"/>
    <dgm:cxn modelId="{DF616CCE-70FF-4DA1-AC3A-01599A36558D}" type="presOf" srcId="{96B065E1-B3FE-4C45-AB85-D8B19201754A}" destId="{754F20AA-0068-48E7-BCE5-7D184B24687A}" srcOrd="0" destOrd="0" presId="urn:microsoft.com/office/officeart/2005/8/layout/hierarchy4"/>
    <dgm:cxn modelId="{FA025FE6-2DA7-40E6-9C8C-BA2C710F984F}" srcId="{303780AD-FA86-4235-9921-A119226A8EDF}" destId="{230C6956-0F9F-4C83-8AE1-53F89752B51A}" srcOrd="0" destOrd="0" parTransId="{AB1EA279-6FD9-4CFF-90CC-A7316EE78B0C}" sibTransId="{81D5710D-6B5E-468C-9783-00836438C44D}"/>
    <dgm:cxn modelId="{10923242-C415-46A0-B11A-A020B54310C8}" type="presParOf" srcId="{D8824642-6CC8-4BA1-BDD1-2840DD526BC5}" destId="{4E90EB5D-E7CE-4D41-B087-F37865B73AC7}" srcOrd="0" destOrd="0" presId="urn:microsoft.com/office/officeart/2005/8/layout/hierarchy4"/>
    <dgm:cxn modelId="{ADC1000D-C0F2-4711-B9F6-82E74F000EBB}" type="presParOf" srcId="{4E90EB5D-E7CE-4D41-B087-F37865B73AC7}" destId="{82A6BFE4-0BA8-4060-AD71-E3888B14167E}" srcOrd="0" destOrd="0" presId="urn:microsoft.com/office/officeart/2005/8/layout/hierarchy4"/>
    <dgm:cxn modelId="{B96981C5-155D-4340-A204-9B6E61E62EF5}" type="presParOf" srcId="{4E90EB5D-E7CE-4D41-B087-F37865B73AC7}" destId="{26D5285B-2FBC-46D7-8F4E-B9C7D0A39F51}" srcOrd="1" destOrd="0" presId="urn:microsoft.com/office/officeart/2005/8/layout/hierarchy4"/>
    <dgm:cxn modelId="{E2E36A41-835F-4612-B06D-5980466E6508}" type="presParOf" srcId="{4E90EB5D-E7CE-4D41-B087-F37865B73AC7}" destId="{01D75DAC-3437-4560-AF3A-628343D145F7}" srcOrd="2" destOrd="0" presId="urn:microsoft.com/office/officeart/2005/8/layout/hierarchy4"/>
    <dgm:cxn modelId="{FA75BB24-E0C8-4A9C-A3FB-C383595922FB}" type="presParOf" srcId="{01D75DAC-3437-4560-AF3A-628343D145F7}" destId="{550085D9-1140-40FB-93ED-400CD6A35C9F}" srcOrd="0" destOrd="0" presId="urn:microsoft.com/office/officeart/2005/8/layout/hierarchy4"/>
    <dgm:cxn modelId="{9702C8AC-C7CB-4523-A286-9B0A996B8884}" type="presParOf" srcId="{550085D9-1140-40FB-93ED-400CD6A35C9F}" destId="{4B2C7B33-5EC0-4CAB-831E-D67A33CD6886}" srcOrd="0" destOrd="0" presId="urn:microsoft.com/office/officeart/2005/8/layout/hierarchy4"/>
    <dgm:cxn modelId="{34CEB128-58B4-4DC9-95EF-F240CD6F3BF8}" type="presParOf" srcId="{550085D9-1140-40FB-93ED-400CD6A35C9F}" destId="{1E018F20-A70B-42C0-B7E7-E3B102BB57DF}" srcOrd="1" destOrd="0" presId="urn:microsoft.com/office/officeart/2005/8/layout/hierarchy4"/>
    <dgm:cxn modelId="{233A34FD-15B9-415C-B39E-3503F8C4E2BA}" type="presParOf" srcId="{550085D9-1140-40FB-93ED-400CD6A35C9F}" destId="{FCADE03B-47C3-443C-87DD-130305140A1F}" srcOrd="2" destOrd="0" presId="urn:microsoft.com/office/officeart/2005/8/layout/hierarchy4"/>
    <dgm:cxn modelId="{1CE4AF40-CD4E-4092-ABDF-F505A3DFE934}" type="presParOf" srcId="{FCADE03B-47C3-443C-87DD-130305140A1F}" destId="{635E85BB-5C3A-4993-AE12-B6A6AE1B0F9D}" srcOrd="0" destOrd="0" presId="urn:microsoft.com/office/officeart/2005/8/layout/hierarchy4"/>
    <dgm:cxn modelId="{AC4359F8-235C-42FC-9A8C-17DDC053ECE4}" type="presParOf" srcId="{635E85BB-5C3A-4993-AE12-B6A6AE1B0F9D}" destId="{754F20AA-0068-48E7-BCE5-7D184B24687A}" srcOrd="0" destOrd="0" presId="urn:microsoft.com/office/officeart/2005/8/layout/hierarchy4"/>
    <dgm:cxn modelId="{BFE0AD5C-7359-47E3-BC83-C2F3EE3A17DB}" type="presParOf" srcId="{635E85BB-5C3A-4993-AE12-B6A6AE1B0F9D}" destId="{7741D6ED-C51C-4CAB-8C83-FB66223EA53A}" srcOrd="1" destOrd="0" presId="urn:microsoft.com/office/officeart/2005/8/layout/hierarchy4"/>
    <dgm:cxn modelId="{CF993B13-A9BC-42E7-A27E-3E749713F9DA}" type="presParOf" srcId="{FCADE03B-47C3-443C-87DD-130305140A1F}" destId="{8FE9EBF8-372E-4C2B-972B-67B394EC82A6}" srcOrd="1" destOrd="0" presId="urn:microsoft.com/office/officeart/2005/8/layout/hierarchy4"/>
    <dgm:cxn modelId="{7D5F702A-0B4E-4DA6-A431-C9472AA0265E}" type="presParOf" srcId="{FCADE03B-47C3-443C-87DD-130305140A1F}" destId="{823EBC9C-E2B3-470C-95EE-7DD0E1A1FDDA}" srcOrd="2" destOrd="0" presId="urn:microsoft.com/office/officeart/2005/8/layout/hierarchy4"/>
    <dgm:cxn modelId="{398F32A4-8C85-4366-87A5-BDF0010F4680}" type="presParOf" srcId="{823EBC9C-E2B3-470C-95EE-7DD0E1A1FDDA}" destId="{722953B4-6F79-4668-BAFA-BC3DC9F275B3}" srcOrd="0" destOrd="0" presId="urn:microsoft.com/office/officeart/2005/8/layout/hierarchy4"/>
    <dgm:cxn modelId="{2B9C73CC-2019-44C3-A501-8DA215326476}" type="presParOf" srcId="{823EBC9C-E2B3-470C-95EE-7DD0E1A1FDDA}" destId="{59AEC356-04B5-4405-A7CB-599245340240}" srcOrd="1" destOrd="0" presId="urn:microsoft.com/office/officeart/2005/8/layout/hierarchy4"/>
    <dgm:cxn modelId="{7BB2A3FC-824B-47CE-9C7A-3D3E6B08FEB4}" type="presParOf" srcId="{01D75DAC-3437-4560-AF3A-628343D145F7}" destId="{7F913E05-2269-4425-A24D-C62A27E3C7FF}" srcOrd="1" destOrd="0" presId="urn:microsoft.com/office/officeart/2005/8/layout/hierarchy4"/>
    <dgm:cxn modelId="{1629906E-D729-422A-9B95-F0E49CF440C9}" type="presParOf" srcId="{01D75DAC-3437-4560-AF3A-628343D145F7}" destId="{58B7878D-3679-4FF9-AA91-C99266F7678C}" srcOrd="2" destOrd="0" presId="urn:microsoft.com/office/officeart/2005/8/layout/hierarchy4"/>
    <dgm:cxn modelId="{761FAF17-6080-416D-87F1-3CEB8410DA70}" type="presParOf" srcId="{58B7878D-3679-4FF9-AA91-C99266F7678C}" destId="{A559AD6A-BE34-45B8-B5D1-84DC0F4FDDEC}" srcOrd="0" destOrd="0" presId="urn:microsoft.com/office/officeart/2005/8/layout/hierarchy4"/>
    <dgm:cxn modelId="{3E364F6C-9300-465B-A4F1-58F17D65A543}" type="presParOf" srcId="{58B7878D-3679-4FF9-AA91-C99266F7678C}" destId="{7346F268-DFE3-4BF9-8D7B-0DBE48E7F92E}" srcOrd="1" destOrd="0" presId="urn:microsoft.com/office/officeart/2005/8/layout/hierarchy4"/>
    <dgm:cxn modelId="{5ADFD2CC-C908-48DA-BE61-071F1DC1E936}" type="presParOf" srcId="{58B7878D-3679-4FF9-AA91-C99266F7678C}" destId="{E3C6D4F0-391F-491E-BD71-578EB2670556}" srcOrd="2" destOrd="0" presId="urn:microsoft.com/office/officeart/2005/8/layout/hierarchy4"/>
    <dgm:cxn modelId="{6B1A9C11-C77E-4478-A204-E81468E65FB5}" type="presParOf" srcId="{E3C6D4F0-391F-491E-BD71-578EB2670556}" destId="{DB2EF687-2D9F-41A7-8792-2E2771AEB1B1}" srcOrd="0" destOrd="0" presId="urn:microsoft.com/office/officeart/2005/8/layout/hierarchy4"/>
    <dgm:cxn modelId="{FAB4447C-DAAF-472B-884F-525D66AFA71C}" type="presParOf" srcId="{DB2EF687-2D9F-41A7-8792-2E2771AEB1B1}" destId="{4A3D9C02-1CCC-4C25-99CE-2FC679BB6A12}" srcOrd="0" destOrd="0" presId="urn:microsoft.com/office/officeart/2005/8/layout/hierarchy4"/>
    <dgm:cxn modelId="{274F5FB0-2CF6-4783-A602-AFDE4259F70F}" type="presParOf" srcId="{DB2EF687-2D9F-41A7-8792-2E2771AEB1B1}" destId="{66314236-A173-4589-9E42-FAD102342CFF}"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3482804A-49E9-4E20-ABC1-D9ED78A74C07}" type="doc">
      <dgm:prSet loTypeId="urn:microsoft.com/office/officeart/2005/8/layout/default" loCatId="list" qsTypeId="urn:microsoft.com/office/officeart/2005/8/quickstyle/simple2" qsCatId="simple" csTypeId="urn:microsoft.com/office/officeart/2005/8/colors/accent2_2" csCatId="accent2"/>
      <dgm:spPr/>
      <dgm:t>
        <a:bodyPr/>
        <a:lstStyle/>
        <a:p>
          <a:endParaRPr lang="en-US"/>
        </a:p>
      </dgm:t>
    </dgm:pt>
    <dgm:pt modelId="{997EEDF3-A4B4-4FEC-85C6-FE83DB926EC4}">
      <dgm:prSet/>
      <dgm:spPr/>
      <dgm:t>
        <a:bodyPr/>
        <a:lstStyle/>
        <a:p>
          <a:r>
            <a:rPr lang="fr-CA" dirty="0"/>
            <a:t>Équité</a:t>
          </a:r>
          <a:endParaRPr lang="en-US" dirty="0"/>
        </a:p>
      </dgm:t>
    </dgm:pt>
    <dgm:pt modelId="{677B4480-C6A3-41F3-85C6-FC6D6F8B77BE}" type="parTrans" cxnId="{69E751F4-6731-40F5-AAD4-6D033F05DA14}">
      <dgm:prSet/>
      <dgm:spPr/>
      <dgm:t>
        <a:bodyPr/>
        <a:lstStyle/>
        <a:p>
          <a:endParaRPr lang="en-US"/>
        </a:p>
      </dgm:t>
    </dgm:pt>
    <dgm:pt modelId="{D539187A-43EA-467D-81F6-B522D1BC3109}" type="sibTrans" cxnId="{69E751F4-6731-40F5-AAD4-6D033F05DA14}">
      <dgm:prSet/>
      <dgm:spPr/>
      <dgm:t>
        <a:bodyPr/>
        <a:lstStyle/>
        <a:p>
          <a:endParaRPr lang="en-US"/>
        </a:p>
      </dgm:t>
    </dgm:pt>
    <dgm:pt modelId="{C5EA1471-007D-4F16-BBA4-C4535CD2CCC5}">
      <dgm:prSet/>
      <dgm:spPr/>
      <dgm:t>
        <a:bodyPr/>
        <a:lstStyle/>
        <a:p>
          <a:r>
            <a:rPr lang="fr-CA"/>
            <a:t>Diversité</a:t>
          </a:r>
          <a:endParaRPr lang="en-US"/>
        </a:p>
      </dgm:t>
    </dgm:pt>
    <dgm:pt modelId="{06A2CA6B-A756-41D1-94A2-3C90B5EE285D}" type="parTrans" cxnId="{019F3604-6413-4F81-A299-623A231D740A}">
      <dgm:prSet/>
      <dgm:spPr/>
      <dgm:t>
        <a:bodyPr/>
        <a:lstStyle/>
        <a:p>
          <a:endParaRPr lang="en-US"/>
        </a:p>
      </dgm:t>
    </dgm:pt>
    <dgm:pt modelId="{DCE09E9C-3DDD-4082-B9BA-D2DDD59A5DB5}" type="sibTrans" cxnId="{019F3604-6413-4F81-A299-623A231D740A}">
      <dgm:prSet/>
      <dgm:spPr/>
      <dgm:t>
        <a:bodyPr/>
        <a:lstStyle/>
        <a:p>
          <a:endParaRPr lang="en-US"/>
        </a:p>
      </dgm:t>
    </dgm:pt>
    <dgm:pt modelId="{18BA9D80-AA07-40E0-AEEA-24C0FEF2693B}">
      <dgm:prSet/>
      <dgm:spPr/>
      <dgm:t>
        <a:bodyPr/>
        <a:lstStyle/>
        <a:p>
          <a:r>
            <a:rPr lang="fr-CA"/>
            <a:t>Inclusion</a:t>
          </a:r>
          <a:endParaRPr lang="en-US"/>
        </a:p>
      </dgm:t>
    </dgm:pt>
    <dgm:pt modelId="{124A426A-EAFA-43DF-AF64-B642C6713CE6}" type="parTrans" cxnId="{8501227F-D410-40A4-96EE-F818632C00B0}">
      <dgm:prSet/>
      <dgm:spPr/>
      <dgm:t>
        <a:bodyPr/>
        <a:lstStyle/>
        <a:p>
          <a:endParaRPr lang="en-US"/>
        </a:p>
      </dgm:t>
    </dgm:pt>
    <dgm:pt modelId="{99A8F24C-ED6D-4C8F-8BD6-19BE2DEB3817}" type="sibTrans" cxnId="{8501227F-D410-40A4-96EE-F818632C00B0}">
      <dgm:prSet/>
      <dgm:spPr/>
      <dgm:t>
        <a:bodyPr/>
        <a:lstStyle/>
        <a:p>
          <a:endParaRPr lang="en-US"/>
        </a:p>
      </dgm:t>
    </dgm:pt>
    <dgm:pt modelId="{FF439794-441D-4F03-93EA-F7D11E113ACA}">
      <dgm:prSet/>
      <dgm:spPr/>
      <dgm:t>
        <a:bodyPr/>
        <a:lstStyle/>
        <a:p>
          <a:r>
            <a:rPr lang="fr-CA" dirty="0"/>
            <a:t>Discrimination systémique</a:t>
          </a:r>
          <a:endParaRPr lang="en-US" dirty="0"/>
        </a:p>
      </dgm:t>
    </dgm:pt>
    <dgm:pt modelId="{F14119D9-8547-4035-8B07-F02B379AFC92}" type="parTrans" cxnId="{5DE6F133-0FAD-44CE-AA9F-F94B9D121356}">
      <dgm:prSet/>
      <dgm:spPr/>
      <dgm:t>
        <a:bodyPr/>
        <a:lstStyle/>
        <a:p>
          <a:endParaRPr lang="en-US"/>
        </a:p>
      </dgm:t>
    </dgm:pt>
    <dgm:pt modelId="{084D7F9B-EFB5-41D8-95AD-95128DDDBA5A}" type="sibTrans" cxnId="{5DE6F133-0FAD-44CE-AA9F-F94B9D121356}">
      <dgm:prSet/>
      <dgm:spPr/>
      <dgm:t>
        <a:bodyPr/>
        <a:lstStyle/>
        <a:p>
          <a:endParaRPr lang="en-US"/>
        </a:p>
      </dgm:t>
    </dgm:pt>
    <dgm:pt modelId="{731D3753-2EA6-4B4D-843A-DC79BFB7C9C7}">
      <dgm:prSet/>
      <dgm:spPr/>
      <dgm:t>
        <a:bodyPr/>
        <a:lstStyle/>
        <a:p>
          <a:r>
            <a:rPr lang="fr-CA"/>
            <a:t>Discrimination directe</a:t>
          </a:r>
          <a:endParaRPr lang="en-US"/>
        </a:p>
      </dgm:t>
    </dgm:pt>
    <dgm:pt modelId="{420D7A45-E2F0-493D-B799-8D99165EF7C8}" type="parTrans" cxnId="{3B5A9C8D-699D-4ACE-B6DF-07A6CEDDEE45}">
      <dgm:prSet/>
      <dgm:spPr/>
      <dgm:t>
        <a:bodyPr/>
        <a:lstStyle/>
        <a:p>
          <a:endParaRPr lang="en-US"/>
        </a:p>
      </dgm:t>
    </dgm:pt>
    <dgm:pt modelId="{DA9279DC-E15F-4BD8-B9CE-6860DFD133F6}" type="sibTrans" cxnId="{3B5A9C8D-699D-4ACE-B6DF-07A6CEDDEE45}">
      <dgm:prSet/>
      <dgm:spPr/>
      <dgm:t>
        <a:bodyPr/>
        <a:lstStyle/>
        <a:p>
          <a:endParaRPr lang="en-US"/>
        </a:p>
      </dgm:t>
    </dgm:pt>
    <dgm:pt modelId="{C6D980BA-3527-4D6C-A0D4-140E69DB7DF5}" type="pres">
      <dgm:prSet presAssocID="{3482804A-49E9-4E20-ABC1-D9ED78A74C07}" presName="diagram" presStyleCnt="0">
        <dgm:presLayoutVars>
          <dgm:dir/>
          <dgm:resizeHandles val="exact"/>
        </dgm:presLayoutVars>
      </dgm:prSet>
      <dgm:spPr/>
    </dgm:pt>
    <dgm:pt modelId="{B17E0C6B-53BA-438A-999E-36F849999147}" type="pres">
      <dgm:prSet presAssocID="{997EEDF3-A4B4-4FEC-85C6-FE83DB926EC4}" presName="node" presStyleLbl="node1" presStyleIdx="0" presStyleCnt="5">
        <dgm:presLayoutVars>
          <dgm:bulletEnabled val="1"/>
        </dgm:presLayoutVars>
      </dgm:prSet>
      <dgm:spPr/>
    </dgm:pt>
    <dgm:pt modelId="{98488166-B418-4488-90D6-A236BCD94E16}" type="pres">
      <dgm:prSet presAssocID="{D539187A-43EA-467D-81F6-B522D1BC3109}" presName="sibTrans" presStyleCnt="0"/>
      <dgm:spPr/>
    </dgm:pt>
    <dgm:pt modelId="{E76F4BA3-21D8-4E4D-A110-B92DEF94CD06}" type="pres">
      <dgm:prSet presAssocID="{C5EA1471-007D-4F16-BBA4-C4535CD2CCC5}" presName="node" presStyleLbl="node1" presStyleIdx="1" presStyleCnt="5">
        <dgm:presLayoutVars>
          <dgm:bulletEnabled val="1"/>
        </dgm:presLayoutVars>
      </dgm:prSet>
      <dgm:spPr/>
    </dgm:pt>
    <dgm:pt modelId="{C37281F2-A87B-4C00-B831-164C8E690820}" type="pres">
      <dgm:prSet presAssocID="{DCE09E9C-3DDD-4082-B9BA-D2DDD59A5DB5}" presName="sibTrans" presStyleCnt="0"/>
      <dgm:spPr/>
    </dgm:pt>
    <dgm:pt modelId="{8CB7265E-3FD5-4AB2-8F45-A388D6F2872C}" type="pres">
      <dgm:prSet presAssocID="{18BA9D80-AA07-40E0-AEEA-24C0FEF2693B}" presName="node" presStyleLbl="node1" presStyleIdx="2" presStyleCnt="5">
        <dgm:presLayoutVars>
          <dgm:bulletEnabled val="1"/>
        </dgm:presLayoutVars>
      </dgm:prSet>
      <dgm:spPr/>
    </dgm:pt>
    <dgm:pt modelId="{2E7C279D-E6D9-477E-A805-0627D096408F}" type="pres">
      <dgm:prSet presAssocID="{99A8F24C-ED6D-4C8F-8BD6-19BE2DEB3817}" presName="sibTrans" presStyleCnt="0"/>
      <dgm:spPr/>
    </dgm:pt>
    <dgm:pt modelId="{6AD9841C-B903-43A2-B8C2-A812F57EDBBB}" type="pres">
      <dgm:prSet presAssocID="{FF439794-441D-4F03-93EA-F7D11E113ACA}" presName="node" presStyleLbl="node1" presStyleIdx="3" presStyleCnt="5">
        <dgm:presLayoutVars>
          <dgm:bulletEnabled val="1"/>
        </dgm:presLayoutVars>
      </dgm:prSet>
      <dgm:spPr/>
    </dgm:pt>
    <dgm:pt modelId="{997D7B3F-0326-4749-B2A5-157618300E43}" type="pres">
      <dgm:prSet presAssocID="{084D7F9B-EFB5-41D8-95AD-95128DDDBA5A}" presName="sibTrans" presStyleCnt="0"/>
      <dgm:spPr/>
    </dgm:pt>
    <dgm:pt modelId="{55E5B7F6-E3B5-4E08-BC65-A18964B11E75}" type="pres">
      <dgm:prSet presAssocID="{731D3753-2EA6-4B4D-843A-DC79BFB7C9C7}" presName="node" presStyleLbl="node1" presStyleIdx="4" presStyleCnt="5">
        <dgm:presLayoutVars>
          <dgm:bulletEnabled val="1"/>
        </dgm:presLayoutVars>
      </dgm:prSet>
      <dgm:spPr/>
    </dgm:pt>
  </dgm:ptLst>
  <dgm:cxnLst>
    <dgm:cxn modelId="{019F3604-6413-4F81-A299-623A231D740A}" srcId="{3482804A-49E9-4E20-ABC1-D9ED78A74C07}" destId="{C5EA1471-007D-4F16-BBA4-C4535CD2CCC5}" srcOrd="1" destOrd="0" parTransId="{06A2CA6B-A756-41D1-94A2-3C90B5EE285D}" sibTransId="{DCE09E9C-3DDD-4082-B9BA-D2DDD59A5DB5}"/>
    <dgm:cxn modelId="{5DE6F133-0FAD-44CE-AA9F-F94B9D121356}" srcId="{3482804A-49E9-4E20-ABC1-D9ED78A74C07}" destId="{FF439794-441D-4F03-93EA-F7D11E113ACA}" srcOrd="3" destOrd="0" parTransId="{F14119D9-8547-4035-8B07-F02B379AFC92}" sibTransId="{084D7F9B-EFB5-41D8-95AD-95128DDDBA5A}"/>
    <dgm:cxn modelId="{1FFAFF74-9B65-4DA8-A010-F2D1F2E1EAB5}" type="presOf" srcId="{C5EA1471-007D-4F16-BBA4-C4535CD2CCC5}" destId="{E76F4BA3-21D8-4E4D-A110-B92DEF94CD06}" srcOrd="0" destOrd="0" presId="urn:microsoft.com/office/officeart/2005/8/layout/default"/>
    <dgm:cxn modelId="{10C4D17A-08A0-458E-BC89-9806FF5578E1}" type="presOf" srcId="{997EEDF3-A4B4-4FEC-85C6-FE83DB926EC4}" destId="{B17E0C6B-53BA-438A-999E-36F849999147}" srcOrd="0" destOrd="0" presId="urn:microsoft.com/office/officeart/2005/8/layout/default"/>
    <dgm:cxn modelId="{8501227F-D410-40A4-96EE-F818632C00B0}" srcId="{3482804A-49E9-4E20-ABC1-D9ED78A74C07}" destId="{18BA9D80-AA07-40E0-AEEA-24C0FEF2693B}" srcOrd="2" destOrd="0" parTransId="{124A426A-EAFA-43DF-AF64-B642C6713CE6}" sibTransId="{99A8F24C-ED6D-4C8F-8BD6-19BE2DEB3817}"/>
    <dgm:cxn modelId="{3B5A9C8D-699D-4ACE-B6DF-07A6CEDDEE45}" srcId="{3482804A-49E9-4E20-ABC1-D9ED78A74C07}" destId="{731D3753-2EA6-4B4D-843A-DC79BFB7C9C7}" srcOrd="4" destOrd="0" parTransId="{420D7A45-E2F0-493D-B799-8D99165EF7C8}" sibTransId="{DA9279DC-E15F-4BD8-B9CE-6860DFD133F6}"/>
    <dgm:cxn modelId="{DC4F8A9A-0B94-4B3D-B619-405F13006C06}" type="presOf" srcId="{FF439794-441D-4F03-93EA-F7D11E113ACA}" destId="{6AD9841C-B903-43A2-B8C2-A812F57EDBBB}" srcOrd="0" destOrd="0" presId="urn:microsoft.com/office/officeart/2005/8/layout/default"/>
    <dgm:cxn modelId="{D1CF1CA6-C7A1-43F4-8DEB-2A224B463F37}" type="presOf" srcId="{18BA9D80-AA07-40E0-AEEA-24C0FEF2693B}" destId="{8CB7265E-3FD5-4AB2-8F45-A388D6F2872C}" srcOrd="0" destOrd="0" presId="urn:microsoft.com/office/officeart/2005/8/layout/default"/>
    <dgm:cxn modelId="{F973D5C5-814D-44DA-B3CB-80E5BE6EF1BF}" type="presOf" srcId="{3482804A-49E9-4E20-ABC1-D9ED78A74C07}" destId="{C6D980BA-3527-4D6C-A0D4-140E69DB7DF5}" srcOrd="0" destOrd="0" presId="urn:microsoft.com/office/officeart/2005/8/layout/default"/>
    <dgm:cxn modelId="{1B5834DC-13D9-4DE0-9505-22FEBCCE3465}" type="presOf" srcId="{731D3753-2EA6-4B4D-843A-DC79BFB7C9C7}" destId="{55E5B7F6-E3B5-4E08-BC65-A18964B11E75}" srcOrd="0" destOrd="0" presId="urn:microsoft.com/office/officeart/2005/8/layout/default"/>
    <dgm:cxn modelId="{69E751F4-6731-40F5-AAD4-6D033F05DA14}" srcId="{3482804A-49E9-4E20-ABC1-D9ED78A74C07}" destId="{997EEDF3-A4B4-4FEC-85C6-FE83DB926EC4}" srcOrd="0" destOrd="0" parTransId="{677B4480-C6A3-41F3-85C6-FC6D6F8B77BE}" sibTransId="{D539187A-43EA-467D-81F6-B522D1BC3109}"/>
    <dgm:cxn modelId="{C97017ED-CD7B-4DCB-B594-18690FA5A480}" type="presParOf" srcId="{C6D980BA-3527-4D6C-A0D4-140E69DB7DF5}" destId="{B17E0C6B-53BA-438A-999E-36F849999147}" srcOrd="0" destOrd="0" presId="urn:microsoft.com/office/officeart/2005/8/layout/default"/>
    <dgm:cxn modelId="{C95A0258-C43B-4AC4-91A4-C9D46BBA833F}" type="presParOf" srcId="{C6D980BA-3527-4D6C-A0D4-140E69DB7DF5}" destId="{98488166-B418-4488-90D6-A236BCD94E16}" srcOrd="1" destOrd="0" presId="urn:microsoft.com/office/officeart/2005/8/layout/default"/>
    <dgm:cxn modelId="{CFB2A443-16FE-4A15-8632-4D3BEEAF31E6}" type="presParOf" srcId="{C6D980BA-3527-4D6C-A0D4-140E69DB7DF5}" destId="{E76F4BA3-21D8-4E4D-A110-B92DEF94CD06}" srcOrd="2" destOrd="0" presId="urn:microsoft.com/office/officeart/2005/8/layout/default"/>
    <dgm:cxn modelId="{4B5B7B06-6B02-4DB2-8D87-FF1F0C513AC5}" type="presParOf" srcId="{C6D980BA-3527-4D6C-A0D4-140E69DB7DF5}" destId="{C37281F2-A87B-4C00-B831-164C8E690820}" srcOrd="3" destOrd="0" presId="urn:microsoft.com/office/officeart/2005/8/layout/default"/>
    <dgm:cxn modelId="{B8995673-196A-4481-8180-54F91D6F7B35}" type="presParOf" srcId="{C6D980BA-3527-4D6C-A0D4-140E69DB7DF5}" destId="{8CB7265E-3FD5-4AB2-8F45-A388D6F2872C}" srcOrd="4" destOrd="0" presId="urn:microsoft.com/office/officeart/2005/8/layout/default"/>
    <dgm:cxn modelId="{D962DDC6-193D-47DE-9423-D848DAF1480E}" type="presParOf" srcId="{C6D980BA-3527-4D6C-A0D4-140E69DB7DF5}" destId="{2E7C279D-E6D9-477E-A805-0627D096408F}" srcOrd="5" destOrd="0" presId="urn:microsoft.com/office/officeart/2005/8/layout/default"/>
    <dgm:cxn modelId="{B116FA3E-5006-49DB-8877-94816F77F564}" type="presParOf" srcId="{C6D980BA-3527-4D6C-A0D4-140E69DB7DF5}" destId="{6AD9841C-B903-43A2-B8C2-A812F57EDBBB}" srcOrd="6" destOrd="0" presId="urn:microsoft.com/office/officeart/2005/8/layout/default"/>
    <dgm:cxn modelId="{84C9E3F3-2680-4FDE-A118-74D272116A66}" type="presParOf" srcId="{C6D980BA-3527-4D6C-A0D4-140E69DB7DF5}" destId="{997D7B3F-0326-4749-B2A5-157618300E43}" srcOrd="7" destOrd="0" presId="urn:microsoft.com/office/officeart/2005/8/layout/default"/>
    <dgm:cxn modelId="{724F9261-90F9-44B9-988F-BD74740B9D5B}" type="presParOf" srcId="{C6D980BA-3527-4D6C-A0D4-140E69DB7DF5}" destId="{55E5B7F6-E3B5-4E08-BC65-A18964B11E7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50418F-A2EC-4C5E-9065-FBCED7623E90}" type="doc">
      <dgm:prSet loTypeId="urn:microsoft.com/office/officeart/2005/8/layout/matrix3" loCatId="matrix" qsTypeId="urn:microsoft.com/office/officeart/2005/8/quickstyle/simple2" qsCatId="simple" csTypeId="urn:microsoft.com/office/officeart/2005/8/colors/accent2_2" csCatId="accent2"/>
      <dgm:spPr/>
      <dgm:t>
        <a:bodyPr/>
        <a:lstStyle/>
        <a:p>
          <a:endParaRPr lang="en-US"/>
        </a:p>
      </dgm:t>
    </dgm:pt>
    <dgm:pt modelId="{FA8199B8-EDAB-4FF8-9862-078CD91DAF40}">
      <dgm:prSet/>
      <dgm:spPr/>
      <dgm:t>
        <a:bodyPr/>
        <a:lstStyle/>
        <a:p>
          <a:r>
            <a:rPr lang="fr-CA"/>
            <a:t>Permanente ou constante</a:t>
          </a:r>
          <a:endParaRPr lang="en-US"/>
        </a:p>
      </dgm:t>
    </dgm:pt>
    <dgm:pt modelId="{2151FB46-648E-4470-B466-83560A0EB117}" type="parTrans" cxnId="{4BF56902-AB72-4446-85BE-9DE161E8BF25}">
      <dgm:prSet/>
      <dgm:spPr/>
      <dgm:t>
        <a:bodyPr/>
        <a:lstStyle/>
        <a:p>
          <a:endParaRPr lang="en-US"/>
        </a:p>
      </dgm:t>
    </dgm:pt>
    <dgm:pt modelId="{44D5C460-5CF6-48DF-BABC-B6A07C278543}" type="sibTrans" cxnId="{4BF56902-AB72-4446-85BE-9DE161E8BF25}">
      <dgm:prSet/>
      <dgm:spPr/>
      <dgm:t>
        <a:bodyPr/>
        <a:lstStyle/>
        <a:p>
          <a:endParaRPr lang="en-US"/>
        </a:p>
      </dgm:t>
    </dgm:pt>
    <dgm:pt modelId="{0DC22CE6-52DA-4758-A356-20EE86735280}">
      <dgm:prSet/>
      <dgm:spPr/>
      <dgm:t>
        <a:bodyPr/>
        <a:lstStyle/>
        <a:p>
          <a:r>
            <a:rPr lang="fr-CA"/>
            <a:t>Progressive </a:t>
          </a:r>
          <a:endParaRPr lang="en-US"/>
        </a:p>
      </dgm:t>
    </dgm:pt>
    <dgm:pt modelId="{01276224-D295-4B65-9754-B254902CDD0D}" type="parTrans" cxnId="{853161BD-AB5E-46F1-8A87-869652584B47}">
      <dgm:prSet/>
      <dgm:spPr/>
      <dgm:t>
        <a:bodyPr/>
        <a:lstStyle/>
        <a:p>
          <a:endParaRPr lang="en-US"/>
        </a:p>
      </dgm:t>
    </dgm:pt>
    <dgm:pt modelId="{4F96A8B1-1D13-436C-B9D7-A5106F7A581D}" type="sibTrans" cxnId="{853161BD-AB5E-46F1-8A87-869652584B47}">
      <dgm:prSet/>
      <dgm:spPr/>
      <dgm:t>
        <a:bodyPr/>
        <a:lstStyle/>
        <a:p>
          <a:endParaRPr lang="en-US"/>
        </a:p>
      </dgm:t>
    </dgm:pt>
    <dgm:pt modelId="{E747DE7D-E9CA-4AF1-9967-476773A2F01A}">
      <dgm:prSet/>
      <dgm:spPr/>
      <dgm:t>
        <a:bodyPr/>
        <a:lstStyle/>
        <a:p>
          <a:r>
            <a:rPr lang="fr-CA"/>
            <a:t>Récurrente</a:t>
          </a:r>
          <a:endParaRPr lang="en-US"/>
        </a:p>
      </dgm:t>
    </dgm:pt>
    <dgm:pt modelId="{986F29B5-C150-4F3C-8F4A-31C70C620584}" type="parTrans" cxnId="{92F8AA76-A91C-4045-B1B0-648D719BB5DC}">
      <dgm:prSet/>
      <dgm:spPr/>
      <dgm:t>
        <a:bodyPr/>
        <a:lstStyle/>
        <a:p>
          <a:endParaRPr lang="en-US"/>
        </a:p>
      </dgm:t>
    </dgm:pt>
    <dgm:pt modelId="{6B13EB1B-ECD8-48C4-8366-CC487D7F503E}" type="sibTrans" cxnId="{92F8AA76-A91C-4045-B1B0-648D719BB5DC}">
      <dgm:prSet/>
      <dgm:spPr/>
      <dgm:t>
        <a:bodyPr/>
        <a:lstStyle/>
        <a:p>
          <a:endParaRPr lang="en-US"/>
        </a:p>
      </dgm:t>
    </dgm:pt>
    <dgm:pt modelId="{84C3E5CD-F3ED-4AF5-815E-D5A81D215285}">
      <dgm:prSet/>
      <dgm:spPr/>
      <dgm:t>
        <a:bodyPr/>
        <a:lstStyle/>
        <a:p>
          <a:r>
            <a:rPr lang="fr-CA"/>
            <a:t>Fluctuante</a:t>
          </a:r>
          <a:endParaRPr lang="en-US"/>
        </a:p>
      </dgm:t>
    </dgm:pt>
    <dgm:pt modelId="{92B86D36-5DF1-48DD-A76C-25BD58B81FD2}" type="parTrans" cxnId="{E87650B0-01DB-4D2A-9BE7-5FE589F8CF00}">
      <dgm:prSet/>
      <dgm:spPr/>
      <dgm:t>
        <a:bodyPr/>
        <a:lstStyle/>
        <a:p>
          <a:endParaRPr lang="en-US"/>
        </a:p>
      </dgm:t>
    </dgm:pt>
    <dgm:pt modelId="{1B2EAB19-9E63-4F14-B0D6-B2395791317E}" type="sibTrans" cxnId="{E87650B0-01DB-4D2A-9BE7-5FE589F8CF00}">
      <dgm:prSet/>
      <dgm:spPr/>
      <dgm:t>
        <a:bodyPr/>
        <a:lstStyle/>
        <a:p>
          <a:endParaRPr lang="en-US"/>
        </a:p>
      </dgm:t>
    </dgm:pt>
    <dgm:pt modelId="{3F1288FB-53F7-41B5-9A56-38EF6CEED124}" type="pres">
      <dgm:prSet presAssocID="{9F50418F-A2EC-4C5E-9065-FBCED7623E90}" presName="matrix" presStyleCnt="0">
        <dgm:presLayoutVars>
          <dgm:chMax val="1"/>
          <dgm:dir/>
          <dgm:resizeHandles val="exact"/>
        </dgm:presLayoutVars>
      </dgm:prSet>
      <dgm:spPr/>
    </dgm:pt>
    <dgm:pt modelId="{60936046-0C25-42AB-85A1-4FE296CBC8FA}" type="pres">
      <dgm:prSet presAssocID="{9F50418F-A2EC-4C5E-9065-FBCED7623E90}" presName="diamond" presStyleLbl="bgShp" presStyleIdx="0" presStyleCnt="1"/>
      <dgm:spPr/>
    </dgm:pt>
    <dgm:pt modelId="{60F9775F-AA67-45F9-876E-C447DE51EFCC}" type="pres">
      <dgm:prSet presAssocID="{9F50418F-A2EC-4C5E-9065-FBCED7623E90}" presName="quad1" presStyleLbl="node1" presStyleIdx="0" presStyleCnt="4">
        <dgm:presLayoutVars>
          <dgm:chMax val="0"/>
          <dgm:chPref val="0"/>
          <dgm:bulletEnabled val="1"/>
        </dgm:presLayoutVars>
      </dgm:prSet>
      <dgm:spPr/>
    </dgm:pt>
    <dgm:pt modelId="{205815B2-48E8-4F30-8800-39D191D0773C}" type="pres">
      <dgm:prSet presAssocID="{9F50418F-A2EC-4C5E-9065-FBCED7623E90}" presName="quad2" presStyleLbl="node1" presStyleIdx="1" presStyleCnt="4">
        <dgm:presLayoutVars>
          <dgm:chMax val="0"/>
          <dgm:chPref val="0"/>
          <dgm:bulletEnabled val="1"/>
        </dgm:presLayoutVars>
      </dgm:prSet>
      <dgm:spPr/>
    </dgm:pt>
    <dgm:pt modelId="{FFDA2DFE-4CE4-44C7-9BC5-B367AE1F5367}" type="pres">
      <dgm:prSet presAssocID="{9F50418F-A2EC-4C5E-9065-FBCED7623E90}" presName="quad3" presStyleLbl="node1" presStyleIdx="2" presStyleCnt="4">
        <dgm:presLayoutVars>
          <dgm:chMax val="0"/>
          <dgm:chPref val="0"/>
          <dgm:bulletEnabled val="1"/>
        </dgm:presLayoutVars>
      </dgm:prSet>
      <dgm:spPr/>
    </dgm:pt>
    <dgm:pt modelId="{165B8709-2A94-4563-882F-C593A15DB6AB}" type="pres">
      <dgm:prSet presAssocID="{9F50418F-A2EC-4C5E-9065-FBCED7623E90}" presName="quad4" presStyleLbl="node1" presStyleIdx="3" presStyleCnt="4">
        <dgm:presLayoutVars>
          <dgm:chMax val="0"/>
          <dgm:chPref val="0"/>
          <dgm:bulletEnabled val="1"/>
        </dgm:presLayoutVars>
      </dgm:prSet>
      <dgm:spPr/>
    </dgm:pt>
  </dgm:ptLst>
  <dgm:cxnLst>
    <dgm:cxn modelId="{4BF56902-AB72-4446-85BE-9DE161E8BF25}" srcId="{9F50418F-A2EC-4C5E-9065-FBCED7623E90}" destId="{FA8199B8-EDAB-4FF8-9862-078CD91DAF40}" srcOrd="0" destOrd="0" parTransId="{2151FB46-648E-4470-B466-83560A0EB117}" sibTransId="{44D5C460-5CF6-48DF-BABC-B6A07C278543}"/>
    <dgm:cxn modelId="{4C14521F-6E50-480C-B6B5-D52D7E48C7A7}" type="presOf" srcId="{E747DE7D-E9CA-4AF1-9967-476773A2F01A}" destId="{FFDA2DFE-4CE4-44C7-9BC5-B367AE1F5367}" srcOrd="0" destOrd="0" presId="urn:microsoft.com/office/officeart/2005/8/layout/matrix3"/>
    <dgm:cxn modelId="{45EE2674-FA81-46DB-B4DE-69E9E172352C}" type="presOf" srcId="{0DC22CE6-52DA-4758-A356-20EE86735280}" destId="{205815B2-48E8-4F30-8800-39D191D0773C}" srcOrd="0" destOrd="0" presId="urn:microsoft.com/office/officeart/2005/8/layout/matrix3"/>
    <dgm:cxn modelId="{92F8AA76-A91C-4045-B1B0-648D719BB5DC}" srcId="{9F50418F-A2EC-4C5E-9065-FBCED7623E90}" destId="{E747DE7D-E9CA-4AF1-9967-476773A2F01A}" srcOrd="2" destOrd="0" parTransId="{986F29B5-C150-4F3C-8F4A-31C70C620584}" sibTransId="{6B13EB1B-ECD8-48C4-8366-CC487D7F503E}"/>
    <dgm:cxn modelId="{BA205599-06F2-46BE-BD02-A91315EF1EF9}" type="presOf" srcId="{84C3E5CD-F3ED-4AF5-815E-D5A81D215285}" destId="{165B8709-2A94-4563-882F-C593A15DB6AB}" srcOrd="0" destOrd="0" presId="urn:microsoft.com/office/officeart/2005/8/layout/matrix3"/>
    <dgm:cxn modelId="{E87650B0-01DB-4D2A-9BE7-5FE589F8CF00}" srcId="{9F50418F-A2EC-4C5E-9065-FBCED7623E90}" destId="{84C3E5CD-F3ED-4AF5-815E-D5A81D215285}" srcOrd="3" destOrd="0" parTransId="{92B86D36-5DF1-48DD-A76C-25BD58B81FD2}" sibTransId="{1B2EAB19-9E63-4F14-B0D6-B2395791317E}"/>
    <dgm:cxn modelId="{853161BD-AB5E-46F1-8A87-869652584B47}" srcId="{9F50418F-A2EC-4C5E-9065-FBCED7623E90}" destId="{0DC22CE6-52DA-4758-A356-20EE86735280}" srcOrd="1" destOrd="0" parTransId="{01276224-D295-4B65-9754-B254902CDD0D}" sibTransId="{4F96A8B1-1D13-436C-B9D7-A5106F7A581D}"/>
    <dgm:cxn modelId="{9047FAD6-5B52-433E-BD90-A321F9008ABE}" type="presOf" srcId="{9F50418F-A2EC-4C5E-9065-FBCED7623E90}" destId="{3F1288FB-53F7-41B5-9A56-38EF6CEED124}" srcOrd="0" destOrd="0" presId="urn:microsoft.com/office/officeart/2005/8/layout/matrix3"/>
    <dgm:cxn modelId="{9B6FB4E6-76F1-4872-A828-9389C2B2DB9A}" type="presOf" srcId="{FA8199B8-EDAB-4FF8-9862-078CD91DAF40}" destId="{60F9775F-AA67-45F9-876E-C447DE51EFCC}" srcOrd="0" destOrd="0" presId="urn:microsoft.com/office/officeart/2005/8/layout/matrix3"/>
    <dgm:cxn modelId="{74642E62-BD31-473E-A068-6E1F3D49FA5B}" type="presParOf" srcId="{3F1288FB-53F7-41B5-9A56-38EF6CEED124}" destId="{60936046-0C25-42AB-85A1-4FE296CBC8FA}" srcOrd="0" destOrd="0" presId="urn:microsoft.com/office/officeart/2005/8/layout/matrix3"/>
    <dgm:cxn modelId="{80B5DCF7-0102-4069-98DC-649E239694BB}" type="presParOf" srcId="{3F1288FB-53F7-41B5-9A56-38EF6CEED124}" destId="{60F9775F-AA67-45F9-876E-C447DE51EFCC}" srcOrd="1" destOrd="0" presId="urn:microsoft.com/office/officeart/2005/8/layout/matrix3"/>
    <dgm:cxn modelId="{A0DD2FD0-552C-4194-9D2F-E690607D164D}" type="presParOf" srcId="{3F1288FB-53F7-41B5-9A56-38EF6CEED124}" destId="{205815B2-48E8-4F30-8800-39D191D0773C}" srcOrd="2" destOrd="0" presId="urn:microsoft.com/office/officeart/2005/8/layout/matrix3"/>
    <dgm:cxn modelId="{647B2986-0DA4-4722-8683-1ED085838928}" type="presParOf" srcId="{3F1288FB-53F7-41B5-9A56-38EF6CEED124}" destId="{FFDA2DFE-4CE4-44C7-9BC5-B367AE1F5367}" srcOrd="3" destOrd="0" presId="urn:microsoft.com/office/officeart/2005/8/layout/matrix3"/>
    <dgm:cxn modelId="{2961B9AE-4992-4234-84EC-B6BF1F2AF1EE}" type="presParOf" srcId="{3F1288FB-53F7-41B5-9A56-38EF6CEED124}" destId="{165B8709-2A94-4563-882F-C593A15DB6A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570C5C-157D-4A99-ADCF-FE27523E749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FB643AC-BFBB-4009-9560-248A6DCA27CD}">
      <dgm:prSet/>
      <dgm:spPr/>
      <dgm:t>
        <a:bodyPr/>
        <a:lstStyle/>
        <a:p>
          <a:r>
            <a:rPr lang="fr-CA"/>
            <a:t>Exigence professionnelle justifiée</a:t>
          </a:r>
          <a:endParaRPr lang="en-US"/>
        </a:p>
      </dgm:t>
    </dgm:pt>
    <dgm:pt modelId="{7FE58B10-B9F0-43C6-98A2-62E416F456B0}" type="parTrans" cxnId="{D21F908A-8990-4324-AE6C-F370855DFB54}">
      <dgm:prSet/>
      <dgm:spPr/>
      <dgm:t>
        <a:bodyPr/>
        <a:lstStyle/>
        <a:p>
          <a:endParaRPr lang="en-US"/>
        </a:p>
      </dgm:t>
    </dgm:pt>
    <dgm:pt modelId="{C52D94D0-1821-4283-AC81-66C305E8F4A4}" type="sibTrans" cxnId="{D21F908A-8990-4324-AE6C-F370855DFB54}">
      <dgm:prSet/>
      <dgm:spPr/>
      <dgm:t>
        <a:bodyPr/>
        <a:lstStyle/>
        <a:p>
          <a:endParaRPr lang="en-US"/>
        </a:p>
      </dgm:t>
    </dgm:pt>
    <dgm:pt modelId="{43B8B996-06FB-4CD0-9F9B-D766BD8AEC99}">
      <dgm:prSet/>
      <dgm:spPr/>
      <dgm:t>
        <a:bodyPr/>
        <a:lstStyle/>
        <a:p>
          <a:r>
            <a:rPr lang="fr-CA"/>
            <a:t>Norme adoptée de bonne foi</a:t>
          </a:r>
          <a:endParaRPr lang="en-US"/>
        </a:p>
      </dgm:t>
    </dgm:pt>
    <dgm:pt modelId="{93D45F54-7EB2-4CCE-8F9C-DBE2BDD39E0E}" type="parTrans" cxnId="{F5265427-1FDC-4086-BEF1-9C8612819AD1}">
      <dgm:prSet/>
      <dgm:spPr/>
      <dgm:t>
        <a:bodyPr/>
        <a:lstStyle/>
        <a:p>
          <a:endParaRPr lang="en-US"/>
        </a:p>
      </dgm:t>
    </dgm:pt>
    <dgm:pt modelId="{414865E7-CFFB-4478-ACC8-14F928236EDE}" type="sibTrans" cxnId="{F5265427-1FDC-4086-BEF1-9C8612819AD1}">
      <dgm:prSet/>
      <dgm:spPr/>
      <dgm:t>
        <a:bodyPr/>
        <a:lstStyle/>
        <a:p>
          <a:endParaRPr lang="en-US"/>
        </a:p>
      </dgm:t>
    </dgm:pt>
    <dgm:pt modelId="{18551EC3-4221-4854-9178-E233106AE3A7}">
      <dgm:prSet/>
      <dgm:spPr/>
      <dgm:t>
        <a:bodyPr/>
        <a:lstStyle/>
        <a:p>
          <a:r>
            <a:rPr lang="fr-CA"/>
            <a:t>Effort réel et véritable d’accommodement</a:t>
          </a:r>
          <a:endParaRPr lang="en-US"/>
        </a:p>
      </dgm:t>
    </dgm:pt>
    <dgm:pt modelId="{2D38D160-B561-4878-B5FF-35F34DA0CD5C}" type="parTrans" cxnId="{230A43E6-3638-4CB9-BD18-35E5C2C8FD50}">
      <dgm:prSet/>
      <dgm:spPr/>
      <dgm:t>
        <a:bodyPr/>
        <a:lstStyle/>
        <a:p>
          <a:endParaRPr lang="en-US"/>
        </a:p>
      </dgm:t>
    </dgm:pt>
    <dgm:pt modelId="{1D46CDAB-759A-4624-9A21-E8AE2604971E}" type="sibTrans" cxnId="{230A43E6-3638-4CB9-BD18-35E5C2C8FD50}">
      <dgm:prSet/>
      <dgm:spPr/>
      <dgm:t>
        <a:bodyPr/>
        <a:lstStyle/>
        <a:p>
          <a:endParaRPr lang="en-US"/>
        </a:p>
      </dgm:t>
    </dgm:pt>
    <dgm:pt modelId="{6986E80D-1BF9-4FB5-950B-4D16E0706C67}">
      <dgm:prSet/>
      <dgm:spPr/>
      <dgm:t>
        <a:bodyPr/>
        <a:lstStyle/>
        <a:p>
          <a:r>
            <a:rPr lang="fr-CA"/>
            <a:t>Proactif et innovateur</a:t>
          </a:r>
          <a:endParaRPr lang="en-US"/>
        </a:p>
      </dgm:t>
    </dgm:pt>
    <dgm:pt modelId="{54E1F7F7-3B6A-4CEA-8EBA-242747692622}" type="parTrans" cxnId="{C1B76AB1-B369-46CD-BD87-07A534E8C1E7}">
      <dgm:prSet/>
      <dgm:spPr/>
      <dgm:t>
        <a:bodyPr/>
        <a:lstStyle/>
        <a:p>
          <a:endParaRPr lang="en-US"/>
        </a:p>
      </dgm:t>
    </dgm:pt>
    <dgm:pt modelId="{D88111D5-51E0-42C0-A2E3-EA1D1A2A9EFF}" type="sibTrans" cxnId="{C1B76AB1-B369-46CD-BD87-07A534E8C1E7}">
      <dgm:prSet/>
      <dgm:spPr/>
      <dgm:t>
        <a:bodyPr/>
        <a:lstStyle/>
        <a:p>
          <a:endParaRPr lang="en-US"/>
        </a:p>
      </dgm:t>
    </dgm:pt>
    <dgm:pt modelId="{14DBD938-82B2-4F54-9E40-58CD3BBF8D36}">
      <dgm:prSet/>
      <dgm:spPr/>
      <dgm:t>
        <a:bodyPr/>
        <a:lstStyle/>
        <a:p>
          <a:r>
            <a:rPr lang="fr-CA" dirty="0"/>
            <a:t>Démontrer qu’il n’y a pas de solution possible d’accommodement</a:t>
          </a:r>
          <a:endParaRPr lang="en-US" dirty="0"/>
        </a:p>
      </dgm:t>
    </dgm:pt>
    <dgm:pt modelId="{329DD099-D34B-492C-97C8-59F0167D2917}" type="parTrans" cxnId="{38475872-9FD5-4FF7-A490-9BF924A2B95E}">
      <dgm:prSet/>
      <dgm:spPr/>
      <dgm:t>
        <a:bodyPr/>
        <a:lstStyle/>
        <a:p>
          <a:endParaRPr lang="en-US"/>
        </a:p>
      </dgm:t>
    </dgm:pt>
    <dgm:pt modelId="{B69DAF41-9E7F-4262-BB7E-70782784F44A}" type="sibTrans" cxnId="{38475872-9FD5-4FF7-A490-9BF924A2B95E}">
      <dgm:prSet/>
      <dgm:spPr/>
      <dgm:t>
        <a:bodyPr/>
        <a:lstStyle/>
        <a:p>
          <a:endParaRPr lang="en-US"/>
        </a:p>
      </dgm:t>
    </dgm:pt>
    <dgm:pt modelId="{DF9A9137-5981-46F0-9BAC-C353318B883D}">
      <dgm:prSet/>
      <dgm:spPr/>
      <dgm:t>
        <a:bodyPr/>
        <a:lstStyle/>
        <a:p>
          <a:r>
            <a:rPr lang="fr-CA" dirty="0"/>
            <a:t>Pas d’obligation de créer un poste non essentiel dans l’entreprise dans le but de permettre le travail</a:t>
          </a:r>
          <a:endParaRPr lang="en-US" dirty="0"/>
        </a:p>
      </dgm:t>
    </dgm:pt>
    <dgm:pt modelId="{A9114C45-205C-4141-B9CC-BF569FC96DAA}" type="parTrans" cxnId="{52AF6973-BE36-498A-BAD0-D29BF99D0AC9}">
      <dgm:prSet/>
      <dgm:spPr/>
      <dgm:t>
        <a:bodyPr/>
        <a:lstStyle/>
        <a:p>
          <a:endParaRPr lang="en-US"/>
        </a:p>
      </dgm:t>
    </dgm:pt>
    <dgm:pt modelId="{B73CDC22-CE3D-4B2F-A800-0C6326225837}" type="sibTrans" cxnId="{52AF6973-BE36-498A-BAD0-D29BF99D0AC9}">
      <dgm:prSet/>
      <dgm:spPr/>
      <dgm:t>
        <a:bodyPr/>
        <a:lstStyle/>
        <a:p>
          <a:endParaRPr lang="en-US"/>
        </a:p>
      </dgm:t>
    </dgm:pt>
    <dgm:pt modelId="{9AE5BC7C-81E1-43BB-B8E6-33B99FC58657}" type="pres">
      <dgm:prSet presAssocID="{AE570C5C-157D-4A99-ADCF-FE27523E7493}" presName="root" presStyleCnt="0">
        <dgm:presLayoutVars>
          <dgm:dir/>
          <dgm:resizeHandles val="exact"/>
        </dgm:presLayoutVars>
      </dgm:prSet>
      <dgm:spPr/>
    </dgm:pt>
    <dgm:pt modelId="{0CEF1507-90FB-4728-A879-D7B01A4AC295}" type="pres">
      <dgm:prSet presAssocID="{1FB643AC-BFBB-4009-9560-248A6DCA27CD}" presName="compNode" presStyleCnt="0"/>
      <dgm:spPr/>
    </dgm:pt>
    <dgm:pt modelId="{2D2467C9-919D-47DA-84A0-59E066347324}" type="pres">
      <dgm:prSet presAssocID="{1FB643AC-BFBB-4009-9560-248A6DCA27CD}" presName="bgRect" presStyleLbl="bgShp" presStyleIdx="0" presStyleCnt="5"/>
      <dgm:spPr/>
    </dgm:pt>
    <dgm:pt modelId="{CE67551D-67FB-410F-BC00-62971715D30C}" type="pres">
      <dgm:prSet presAssocID="{1FB643AC-BFBB-4009-9560-248A6DCA27C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che"/>
        </a:ext>
      </dgm:extLst>
    </dgm:pt>
    <dgm:pt modelId="{D97D570F-8B86-453E-8900-DB68D19115F6}" type="pres">
      <dgm:prSet presAssocID="{1FB643AC-BFBB-4009-9560-248A6DCA27CD}" presName="spaceRect" presStyleCnt="0"/>
      <dgm:spPr/>
    </dgm:pt>
    <dgm:pt modelId="{9D0993E3-E1EC-442A-9D18-69D9702DC7BC}" type="pres">
      <dgm:prSet presAssocID="{1FB643AC-BFBB-4009-9560-248A6DCA27CD}" presName="parTx" presStyleLbl="revTx" presStyleIdx="0" presStyleCnt="6">
        <dgm:presLayoutVars>
          <dgm:chMax val="0"/>
          <dgm:chPref val="0"/>
        </dgm:presLayoutVars>
      </dgm:prSet>
      <dgm:spPr/>
    </dgm:pt>
    <dgm:pt modelId="{851E0A3C-53FD-451F-9A30-4DF83CDE3043}" type="pres">
      <dgm:prSet presAssocID="{C52D94D0-1821-4283-AC81-66C305E8F4A4}" presName="sibTrans" presStyleCnt="0"/>
      <dgm:spPr/>
    </dgm:pt>
    <dgm:pt modelId="{11A78F9F-4007-498D-9AA1-EB738678615B}" type="pres">
      <dgm:prSet presAssocID="{43B8B996-06FB-4CD0-9F9B-D766BD8AEC99}" presName="compNode" presStyleCnt="0"/>
      <dgm:spPr/>
    </dgm:pt>
    <dgm:pt modelId="{FEF912F2-6260-4E92-A16C-AD7ED58092F6}" type="pres">
      <dgm:prSet presAssocID="{43B8B996-06FB-4CD0-9F9B-D766BD8AEC99}" presName="bgRect" presStyleLbl="bgShp" presStyleIdx="1" presStyleCnt="5"/>
      <dgm:spPr/>
    </dgm:pt>
    <dgm:pt modelId="{4EA30776-F5FC-4486-8D4A-67C5B987829E}" type="pres">
      <dgm:prSet presAssocID="{43B8B996-06FB-4CD0-9F9B-D766BD8AEC9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20510E90-E94C-4FC8-8FB8-061414C08A97}" type="pres">
      <dgm:prSet presAssocID="{43B8B996-06FB-4CD0-9F9B-D766BD8AEC99}" presName="spaceRect" presStyleCnt="0"/>
      <dgm:spPr/>
    </dgm:pt>
    <dgm:pt modelId="{B7DA4595-17EB-4052-96FB-7EB816BFBC61}" type="pres">
      <dgm:prSet presAssocID="{43B8B996-06FB-4CD0-9F9B-D766BD8AEC99}" presName="parTx" presStyleLbl="revTx" presStyleIdx="1" presStyleCnt="6">
        <dgm:presLayoutVars>
          <dgm:chMax val="0"/>
          <dgm:chPref val="0"/>
        </dgm:presLayoutVars>
      </dgm:prSet>
      <dgm:spPr/>
    </dgm:pt>
    <dgm:pt modelId="{D5CD974E-5CF4-49B6-B630-3B8A78D443CC}" type="pres">
      <dgm:prSet presAssocID="{414865E7-CFFB-4478-ACC8-14F928236EDE}" presName="sibTrans" presStyleCnt="0"/>
      <dgm:spPr/>
    </dgm:pt>
    <dgm:pt modelId="{477FA403-993A-4A2D-98E7-13F16E40D00C}" type="pres">
      <dgm:prSet presAssocID="{18551EC3-4221-4854-9178-E233106AE3A7}" presName="compNode" presStyleCnt="0"/>
      <dgm:spPr/>
    </dgm:pt>
    <dgm:pt modelId="{CFAF533A-1E6B-437D-A3DE-6E2D99EF3053}" type="pres">
      <dgm:prSet presAssocID="{18551EC3-4221-4854-9178-E233106AE3A7}" presName="bgRect" presStyleLbl="bgShp" presStyleIdx="2" presStyleCnt="5"/>
      <dgm:spPr/>
    </dgm:pt>
    <dgm:pt modelId="{B7F02AC9-4D09-4371-85CD-D7AFA3B761A8}" type="pres">
      <dgm:prSet presAssocID="{18551EC3-4221-4854-9178-E233106AE3A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mbs Up Sign"/>
        </a:ext>
      </dgm:extLst>
    </dgm:pt>
    <dgm:pt modelId="{4CBA0983-FBAB-4A91-B415-5735158B4F34}" type="pres">
      <dgm:prSet presAssocID="{18551EC3-4221-4854-9178-E233106AE3A7}" presName="spaceRect" presStyleCnt="0"/>
      <dgm:spPr/>
    </dgm:pt>
    <dgm:pt modelId="{60CEB644-18F6-4D01-83C5-D5FA9FADB6AD}" type="pres">
      <dgm:prSet presAssocID="{18551EC3-4221-4854-9178-E233106AE3A7}" presName="parTx" presStyleLbl="revTx" presStyleIdx="2" presStyleCnt="6">
        <dgm:presLayoutVars>
          <dgm:chMax val="0"/>
          <dgm:chPref val="0"/>
        </dgm:presLayoutVars>
      </dgm:prSet>
      <dgm:spPr/>
    </dgm:pt>
    <dgm:pt modelId="{C10113B2-4DB8-4F7E-9E09-CE2A8BB8853A}" type="pres">
      <dgm:prSet presAssocID="{1D46CDAB-759A-4624-9A21-E8AE2604971E}" presName="sibTrans" presStyleCnt="0"/>
      <dgm:spPr/>
    </dgm:pt>
    <dgm:pt modelId="{F5D40E7B-4B98-4B98-940E-E646C4496074}" type="pres">
      <dgm:prSet presAssocID="{6986E80D-1BF9-4FB5-950B-4D16E0706C67}" presName="compNode" presStyleCnt="0"/>
      <dgm:spPr/>
    </dgm:pt>
    <dgm:pt modelId="{19EF92D7-B0EC-43CE-B52E-F5D95F8BCFDE}" type="pres">
      <dgm:prSet presAssocID="{6986E80D-1BF9-4FB5-950B-4D16E0706C67}" presName="bgRect" presStyleLbl="bgShp" presStyleIdx="3" presStyleCnt="5"/>
      <dgm:spPr/>
    </dgm:pt>
    <dgm:pt modelId="{0D901154-C1CF-4A54-930C-83D657AE045C}" type="pres">
      <dgm:prSet presAssocID="{6986E80D-1BF9-4FB5-950B-4D16E0706C6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mpoule"/>
        </a:ext>
      </dgm:extLst>
    </dgm:pt>
    <dgm:pt modelId="{BA47987F-4D33-40B1-B352-F7AD07199D0B}" type="pres">
      <dgm:prSet presAssocID="{6986E80D-1BF9-4FB5-950B-4D16E0706C67}" presName="spaceRect" presStyleCnt="0"/>
      <dgm:spPr/>
    </dgm:pt>
    <dgm:pt modelId="{4572B0B3-3FC3-407A-9DF8-E6A8E7A5318E}" type="pres">
      <dgm:prSet presAssocID="{6986E80D-1BF9-4FB5-950B-4D16E0706C67}" presName="parTx" presStyleLbl="revTx" presStyleIdx="3" presStyleCnt="6">
        <dgm:presLayoutVars>
          <dgm:chMax val="0"/>
          <dgm:chPref val="0"/>
        </dgm:presLayoutVars>
      </dgm:prSet>
      <dgm:spPr/>
    </dgm:pt>
    <dgm:pt modelId="{5BABC424-7843-4C47-988B-2D1FC44FA13D}" type="pres">
      <dgm:prSet presAssocID="{6986E80D-1BF9-4FB5-950B-4D16E0706C67}" presName="desTx" presStyleLbl="revTx" presStyleIdx="4" presStyleCnt="6">
        <dgm:presLayoutVars/>
      </dgm:prSet>
      <dgm:spPr/>
    </dgm:pt>
    <dgm:pt modelId="{D26A0692-1FD0-4C37-A749-CD71A9CFFB15}" type="pres">
      <dgm:prSet presAssocID="{D88111D5-51E0-42C0-A2E3-EA1D1A2A9EFF}" presName="sibTrans" presStyleCnt="0"/>
      <dgm:spPr/>
    </dgm:pt>
    <dgm:pt modelId="{5D1BF19D-730B-4DAB-B1A1-73D6F8DF03C2}" type="pres">
      <dgm:prSet presAssocID="{DF9A9137-5981-46F0-9BAC-C353318B883D}" presName="compNode" presStyleCnt="0"/>
      <dgm:spPr/>
    </dgm:pt>
    <dgm:pt modelId="{65982D51-A103-47C8-A8B5-65E1DBD1B486}" type="pres">
      <dgm:prSet presAssocID="{DF9A9137-5981-46F0-9BAC-C353318B883D}" presName="bgRect" presStyleLbl="bgShp" presStyleIdx="4" presStyleCnt="5"/>
      <dgm:spPr>
        <a:solidFill>
          <a:schemeClr val="accent2">
            <a:lumMod val="60000"/>
            <a:lumOff val="40000"/>
          </a:schemeClr>
        </a:solidFill>
      </dgm:spPr>
    </dgm:pt>
    <dgm:pt modelId="{AB196AFF-C594-4781-8B90-F78C33DE722D}" type="pres">
      <dgm:prSet presAssocID="{DF9A9137-5981-46F0-9BAC-C353318B883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ille"/>
        </a:ext>
      </dgm:extLst>
    </dgm:pt>
    <dgm:pt modelId="{32C57AEE-0396-4744-8ED6-4312C55E164B}" type="pres">
      <dgm:prSet presAssocID="{DF9A9137-5981-46F0-9BAC-C353318B883D}" presName="spaceRect" presStyleCnt="0"/>
      <dgm:spPr/>
    </dgm:pt>
    <dgm:pt modelId="{FD4197CF-F6F1-4CCA-AE4B-EAD5BA9839B3}" type="pres">
      <dgm:prSet presAssocID="{DF9A9137-5981-46F0-9BAC-C353318B883D}" presName="parTx" presStyleLbl="revTx" presStyleIdx="5" presStyleCnt="6">
        <dgm:presLayoutVars>
          <dgm:chMax val="0"/>
          <dgm:chPref val="0"/>
        </dgm:presLayoutVars>
      </dgm:prSet>
      <dgm:spPr/>
    </dgm:pt>
  </dgm:ptLst>
  <dgm:cxnLst>
    <dgm:cxn modelId="{F5265427-1FDC-4086-BEF1-9C8612819AD1}" srcId="{AE570C5C-157D-4A99-ADCF-FE27523E7493}" destId="{43B8B996-06FB-4CD0-9F9B-D766BD8AEC99}" srcOrd="1" destOrd="0" parTransId="{93D45F54-7EB2-4CCE-8F9C-DBE2BDD39E0E}" sibTransId="{414865E7-CFFB-4478-ACC8-14F928236EDE}"/>
    <dgm:cxn modelId="{FC611D30-FD4B-42F0-ABEC-72E253BABA88}" type="presOf" srcId="{1FB643AC-BFBB-4009-9560-248A6DCA27CD}" destId="{9D0993E3-E1EC-442A-9D18-69D9702DC7BC}" srcOrd="0" destOrd="0" presId="urn:microsoft.com/office/officeart/2018/2/layout/IconVerticalSolidList"/>
    <dgm:cxn modelId="{05431D34-1999-4A3E-B36E-EDD414346100}" type="presOf" srcId="{43B8B996-06FB-4CD0-9F9B-D766BD8AEC99}" destId="{B7DA4595-17EB-4052-96FB-7EB816BFBC61}" srcOrd="0" destOrd="0" presId="urn:microsoft.com/office/officeart/2018/2/layout/IconVerticalSolidList"/>
    <dgm:cxn modelId="{5056613B-66FB-4E35-B2C6-13433670C231}" type="presOf" srcId="{AE570C5C-157D-4A99-ADCF-FE27523E7493}" destId="{9AE5BC7C-81E1-43BB-B8E6-33B99FC58657}" srcOrd="0" destOrd="0" presId="urn:microsoft.com/office/officeart/2018/2/layout/IconVerticalSolidList"/>
    <dgm:cxn modelId="{38475872-9FD5-4FF7-A490-9BF924A2B95E}" srcId="{6986E80D-1BF9-4FB5-950B-4D16E0706C67}" destId="{14DBD938-82B2-4F54-9E40-58CD3BBF8D36}" srcOrd="0" destOrd="0" parTransId="{329DD099-D34B-492C-97C8-59F0167D2917}" sibTransId="{B69DAF41-9E7F-4262-BB7E-70782784F44A}"/>
    <dgm:cxn modelId="{52AF6973-BE36-498A-BAD0-D29BF99D0AC9}" srcId="{AE570C5C-157D-4A99-ADCF-FE27523E7493}" destId="{DF9A9137-5981-46F0-9BAC-C353318B883D}" srcOrd="4" destOrd="0" parTransId="{A9114C45-205C-4141-B9CC-BF569FC96DAA}" sibTransId="{B73CDC22-CE3D-4B2F-A800-0C6326225837}"/>
    <dgm:cxn modelId="{240E3355-951F-44C4-9FBC-CC7C00F51081}" type="presOf" srcId="{14DBD938-82B2-4F54-9E40-58CD3BBF8D36}" destId="{5BABC424-7843-4C47-988B-2D1FC44FA13D}" srcOrd="0" destOrd="0" presId="urn:microsoft.com/office/officeart/2018/2/layout/IconVerticalSolidList"/>
    <dgm:cxn modelId="{D21F908A-8990-4324-AE6C-F370855DFB54}" srcId="{AE570C5C-157D-4A99-ADCF-FE27523E7493}" destId="{1FB643AC-BFBB-4009-9560-248A6DCA27CD}" srcOrd="0" destOrd="0" parTransId="{7FE58B10-B9F0-43C6-98A2-62E416F456B0}" sibTransId="{C52D94D0-1821-4283-AC81-66C305E8F4A4}"/>
    <dgm:cxn modelId="{12BC26A1-3FED-4C43-8B2D-C376007DB3BA}" type="presOf" srcId="{18551EC3-4221-4854-9178-E233106AE3A7}" destId="{60CEB644-18F6-4D01-83C5-D5FA9FADB6AD}" srcOrd="0" destOrd="0" presId="urn:microsoft.com/office/officeart/2018/2/layout/IconVerticalSolidList"/>
    <dgm:cxn modelId="{C1B76AB1-B369-46CD-BD87-07A534E8C1E7}" srcId="{AE570C5C-157D-4A99-ADCF-FE27523E7493}" destId="{6986E80D-1BF9-4FB5-950B-4D16E0706C67}" srcOrd="3" destOrd="0" parTransId="{54E1F7F7-3B6A-4CEA-8EBA-242747692622}" sibTransId="{D88111D5-51E0-42C0-A2E3-EA1D1A2A9EFF}"/>
    <dgm:cxn modelId="{9BCD3BB5-794D-4F6E-92EB-C325C363E6FA}" type="presOf" srcId="{DF9A9137-5981-46F0-9BAC-C353318B883D}" destId="{FD4197CF-F6F1-4CCA-AE4B-EAD5BA9839B3}" srcOrd="0" destOrd="0" presId="urn:microsoft.com/office/officeart/2018/2/layout/IconVerticalSolidList"/>
    <dgm:cxn modelId="{8CDB22CA-8D6A-4C02-BB1F-82F996E138EA}" type="presOf" srcId="{6986E80D-1BF9-4FB5-950B-4D16E0706C67}" destId="{4572B0B3-3FC3-407A-9DF8-E6A8E7A5318E}" srcOrd="0" destOrd="0" presId="urn:microsoft.com/office/officeart/2018/2/layout/IconVerticalSolidList"/>
    <dgm:cxn modelId="{230A43E6-3638-4CB9-BD18-35E5C2C8FD50}" srcId="{AE570C5C-157D-4A99-ADCF-FE27523E7493}" destId="{18551EC3-4221-4854-9178-E233106AE3A7}" srcOrd="2" destOrd="0" parTransId="{2D38D160-B561-4878-B5FF-35F34DA0CD5C}" sibTransId="{1D46CDAB-759A-4624-9A21-E8AE2604971E}"/>
    <dgm:cxn modelId="{42F82B54-6327-47FF-9995-BD511CDBA327}" type="presParOf" srcId="{9AE5BC7C-81E1-43BB-B8E6-33B99FC58657}" destId="{0CEF1507-90FB-4728-A879-D7B01A4AC295}" srcOrd="0" destOrd="0" presId="urn:microsoft.com/office/officeart/2018/2/layout/IconVerticalSolidList"/>
    <dgm:cxn modelId="{CBEA5FC7-94A8-4256-83BA-1CAD2CA31492}" type="presParOf" srcId="{0CEF1507-90FB-4728-A879-D7B01A4AC295}" destId="{2D2467C9-919D-47DA-84A0-59E066347324}" srcOrd="0" destOrd="0" presId="urn:microsoft.com/office/officeart/2018/2/layout/IconVerticalSolidList"/>
    <dgm:cxn modelId="{122A44F7-AE4F-495A-BF70-5A07213ECD37}" type="presParOf" srcId="{0CEF1507-90FB-4728-A879-D7B01A4AC295}" destId="{CE67551D-67FB-410F-BC00-62971715D30C}" srcOrd="1" destOrd="0" presId="urn:microsoft.com/office/officeart/2018/2/layout/IconVerticalSolidList"/>
    <dgm:cxn modelId="{BD553727-FD91-458E-BA20-5C52B8B2EB73}" type="presParOf" srcId="{0CEF1507-90FB-4728-A879-D7B01A4AC295}" destId="{D97D570F-8B86-453E-8900-DB68D19115F6}" srcOrd="2" destOrd="0" presId="urn:microsoft.com/office/officeart/2018/2/layout/IconVerticalSolidList"/>
    <dgm:cxn modelId="{442E6862-912C-44B5-B72E-607CD0F9FF59}" type="presParOf" srcId="{0CEF1507-90FB-4728-A879-D7B01A4AC295}" destId="{9D0993E3-E1EC-442A-9D18-69D9702DC7BC}" srcOrd="3" destOrd="0" presId="urn:microsoft.com/office/officeart/2018/2/layout/IconVerticalSolidList"/>
    <dgm:cxn modelId="{94E6092B-D8EA-43AA-925B-C45CD825A475}" type="presParOf" srcId="{9AE5BC7C-81E1-43BB-B8E6-33B99FC58657}" destId="{851E0A3C-53FD-451F-9A30-4DF83CDE3043}" srcOrd="1" destOrd="0" presId="urn:microsoft.com/office/officeart/2018/2/layout/IconVerticalSolidList"/>
    <dgm:cxn modelId="{CAEE20BA-5686-4FF2-92F8-057887C1F132}" type="presParOf" srcId="{9AE5BC7C-81E1-43BB-B8E6-33B99FC58657}" destId="{11A78F9F-4007-498D-9AA1-EB738678615B}" srcOrd="2" destOrd="0" presId="urn:microsoft.com/office/officeart/2018/2/layout/IconVerticalSolidList"/>
    <dgm:cxn modelId="{427DE029-8301-4C4E-9DEA-C80F0282331F}" type="presParOf" srcId="{11A78F9F-4007-498D-9AA1-EB738678615B}" destId="{FEF912F2-6260-4E92-A16C-AD7ED58092F6}" srcOrd="0" destOrd="0" presId="urn:microsoft.com/office/officeart/2018/2/layout/IconVerticalSolidList"/>
    <dgm:cxn modelId="{348D4BBA-0AB4-49D3-A03D-C958B13C3A48}" type="presParOf" srcId="{11A78F9F-4007-498D-9AA1-EB738678615B}" destId="{4EA30776-F5FC-4486-8D4A-67C5B987829E}" srcOrd="1" destOrd="0" presId="urn:microsoft.com/office/officeart/2018/2/layout/IconVerticalSolidList"/>
    <dgm:cxn modelId="{20DB68E9-EEF8-446E-8023-938891E4390C}" type="presParOf" srcId="{11A78F9F-4007-498D-9AA1-EB738678615B}" destId="{20510E90-E94C-4FC8-8FB8-061414C08A97}" srcOrd="2" destOrd="0" presId="urn:microsoft.com/office/officeart/2018/2/layout/IconVerticalSolidList"/>
    <dgm:cxn modelId="{16118320-411D-40EB-A9C4-4968787EF550}" type="presParOf" srcId="{11A78F9F-4007-498D-9AA1-EB738678615B}" destId="{B7DA4595-17EB-4052-96FB-7EB816BFBC61}" srcOrd="3" destOrd="0" presId="urn:microsoft.com/office/officeart/2018/2/layout/IconVerticalSolidList"/>
    <dgm:cxn modelId="{3A807783-2EBB-4A60-8E36-D92E34F00F49}" type="presParOf" srcId="{9AE5BC7C-81E1-43BB-B8E6-33B99FC58657}" destId="{D5CD974E-5CF4-49B6-B630-3B8A78D443CC}" srcOrd="3" destOrd="0" presId="urn:microsoft.com/office/officeart/2018/2/layout/IconVerticalSolidList"/>
    <dgm:cxn modelId="{C3A89561-5C57-45D0-8CFC-2C4DEFE86056}" type="presParOf" srcId="{9AE5BC7C-81E1-43BB-B8E6-33B99FC58657}" destId="{477FA403-993A-4A2D-98E7-13F16E40D00C}" srcOrd="4" destOrd="0" presId="urn:microsoft.com/office/officeart/2018/2/layout/IconVerticalSolidList"/>
    <dgm:cxn modelId="{94CB7FAE-CBF8-4921-B03F-A10663381EAE}" type="presParOf" srcId="{477FA403-993A-4A2D-98E7-13F16E40D00C}" destId="{CFAF533A-1E6B-437D-A3DE-6E2D99EF3053}" srcOrd="0" destOrd="0" presId="urn:microsoft.com/office/officeart/2018/2/layout/IconVerticalSolidList"/>
    <dgm:cxn modelId="{9FE0D0F4-DEBA-42EB-8976-169CF934362B}" type="presParOf" srcId="{477FA403-993A-4A2D-98E7-13F16E40D00C}" destId="{B7F02AC9-4D09-4371-85CD-D7AFA3B761A8}" srcOrd="1" destOrd="0" presId="urn:microsoft.com/office/officeart/2018/2/layout/IconVerticalSolidList"/>
    <dgm:cxn modelId="{52B4E82A-158B-4C34-8153-4C26D4EB01F1}" type="presParOf" srcId="{477FA403-993A-4A2D-98E7-13F16E40D00C}" destId="{4CBA0983-FBAB-4A91-B415-5735158B4F34}" srcOrd="2" destOrd="0" presId="urn:microsoft.com/office/officeart/2018/2/layout/IconVerticalSolidList"/>
    <dgm:cxn modelId="{B8D02E7D-31C1-4DBD-A5DC-F9D2C40770B0}" type="presParOf" srcId="{477FA403-993A-4A2D-98E7-13F16E40D00C}" destId="{60CEB644-18F6-4D01-83C5-D5FA9FADB6AD}" srcOrd="3" destOrd="0" presId="urn:microsoft.com/office/officeart/2018/2/layout/IconVerticalSolidList"/>
    <dgm:cxn modelId="{8AE418DC-FFDF-46BD-8B4D-BB987549687A}" type="presParOf" srcId="{9AE5BC7C-81E1-43BB-B8E6-33B99FC58657}" destId="{C10113B2-4DB8-4F7E-9E09-CE2A8BB8853A}" srcOrd="5" destOrd="0" presId="urn:microsoft.com/office/officeart/2018/2/layout/IconVerticalSolidList"/>
    <dgm:cxn modelId="{3BBA448A-0CFF-4E29-AE7C-DBA0D3C8CC2D}" type="presParOf" srcId="{9AE5BC7C-81E1-43BB-B8E6-33B99FC58657}" destId="{F5D40E7B-4B98-4B98-940E-E646C4496074}" srcOrd="6" destOrd="0" presId="urn:microsoft.com/office/officeart/2018/2/layout/IconVerticalSolidList"/>
    <dgm:cxn modelId="{898621F2-EF0E-4CD2-BA7A-40EDD16FBB70}" type="presParOf" srcId="{F5D40E7B-4B98-4B98-940E-E646C4496074}" destId="{19EF92D7-B0EC-43CE-B52E-F5D95F8BCFDE}" srcOrd="0" destOrd="0" presId="urn:microsoft.com/office/officeart/2018/2/layout/IconVerticalSolidList"/>
    <dgm:cxn modelId="{DC6EEAE5-BEAB-4EB3-9C25-85E22C040751}" type="presParOf" srcId="{F5D40E7B-4B98-4B98-940E-E646C4496074}" destId="{0D901154-C1CF-4A54-930C-83D657AE045C}" srcOrd="1" destOrd="0" presId="urn:microsoft.com/office/officeart/2018/2/layout/IconVerticalSolidList"/>
    <dgm:cxn modelId="{601185C8-B488-4D2E-937F-0DC4623B2AFC}" type="presParOf" srcId="{F5D40E7B-4B98-4B98-940E-E646C4496074}" destId="{BA47987F-4D33-40B1-B352-F7AD07199D0B}" srcOrd="2" destOrd="0" presId="urn:microsoft.com/office/officeart/2018/2/layout/IconVerticalSolidList"/>
    <dgm:cxn modelId="{E8CADDBB-8B0C-44C3-B81D-41ECE1F6152D}" type="presParOf" srcId="{F5D40E7B-4B98-4B98-940E-E646C4496074}" destId="{4572B0B3-3FC3-407A-9DF8-E6A8E7A5318E}" srcOrd="3" destOrd="0" presId="urn:microsoft.com/office/officeart/2018/2/layout/IconVerticalSolidList"/>
    <dgm:cxn modelId="{D1DC5346-D113-4BAE-A498-2C3EF18E839D}" type="presParOf" srcId="{F5D40E7B-4B98-4B98-940E-E646C4496074}" destId="{5BABC424-7843-4C47-988B-2D1FC44FA13D}" srcOrd="4" destOrd="0" presId="urn:microsoft.com/office/officeart/2018/2/layout/IconVerticalSolidList"/>
    <dgm:cxn modelId="{23E57565-12A1-4C75-A94C-01DD60E42414}" type="presParOf" srcId="{9AE5BC7C-81E1-43BB-B8E6-33B99FC58657}" destId="{D26A0692-1FD0-4C37-A749-CD71A9CFFB15}" srcOrd="7" destOrd="0" presId="urn:microsoft.com/office/officeart/2018/2/layout/IconVerticalSolidList"/>
    <dgm:cxn modelId="{1EEDC923-260B-471F-B95C-1FBC2374678B}" type="presParOf" srcId="{9AE5BC7C-81E1-43BB-B8E6-33B99FC58657}" destId="{5D1BF19D-730B-4DAB-B1A1-73D6F8DF03C2}" srcOrd="8" destOrd="0" presId="urn:microsoft.com/office/officeart/2018/2/layout/IconVerticalSolidList"/>
    <dgm:cxn modelId="{17360A72-045B-40B6-83F9-C10A18403088}" type="presParOf" srcId="{5D1BF19D-730B-4DAB-B1A1-73D6F8DF03C2}" destId="{65982D51-A103-47C8-A8B5-65E1DBD1B486}" srcOrd="0" destOrd="0" presId="urn:microsoft.com/office/officeart/2018/2/layout/IconVerticalSolidList"/>
    <dgm:cxn modelId="{D6FF101F-9338-4D03-851C-7C16AA327C64}" type="presParOf" srcId="{5D1BF19D-730B-4DAB-B1A1-73D6F8DF03C2}" destId="{AB196AFF-C594-4781-8B90-F78C33DE722D}" srcOrd="1" destOrd="0" presId="urn:microsoft.com/office/officeart/2018/2/layout/IconVerticalSolidList"/>
    <dgm:cxn modelId="{BEB42113-A056-479F-A673-E2261DE22083}" type="presParOf" srcId="{5D1BF19D-730B-4DAB-B1A1-73D6F8DF03C2}" destId="{32C57AEE-0396-4744-8ED6-4312C55E164B}" srcOrd="2" destOrd="0" presId="urn:microsoft.com/office/officeart/2018/2/layout/IconVerticalSolidList"/>
    <dgm:cxn modelId="{791FE60B-6AAA-416F-8353-4A0FB6C6858F}" type="presParOf" srcId="{5D1BF19D-730B-4DAB-B1A1-73D6F8DF03C2}" destId="{FD4197CF-F6F1-4CCA-AE4B-EAD5BA9839B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51A34D-E6BD-421D-8196-A92DCE34CB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fr-CA"/>
        </a:p>
      </dgm:t>
    </dgm:pt>
    <dgm:pt modelId="{265FB78A-665E-4EC2-B3D9-C81B8E06C5BA}">
      <dgm:prSet phldrT="[Texte]" custT="1">
        <dgm:style>
          <a:lnRef idx="2">
            <a:schemeClr val="accent2">
              <a:shade val="50000"/>
            </a:schemeClr>
          </a:lnRef>
          <a:fillRef idx="1">
            <a:schemeClr val="accent2"/>
          </a:fillRef>
          <a:effectRef idx="0">
            <a:schemeClr val="accent2"/>
          </a:effectRef>
          <a:fontRef idx="minor">
            <a:schemeClr val="lt1"/>
          </a:fontRef>
        </dgm:style>
      </dgm:prSet>
      <dgm:spPr>
        <a:solidFill>
          <a:srgbClr val="800000"/>
        </a:solidFill>
        <a:effectLst>
          <a:outerShdw blurRad="50800" dist="38100" dir="2700000" algn="tl" rotWithShape="0">
            <a:prstClr val="black">
              <a:alpha val="40000"/>
            </a:prstClr>
          </a:outerShdw>
        </a:effectLst>
      </dgm:spPr>
      <dgm:t>
        <a:bodyPr/>
        <a:lstStyle/>
        <a:p>
          <a:r>
            <a:rPr lang="fr-CA" sz="4000" dirty="0"/>
            <a:t>Environnement</a:t>
          </a:r>
        </a:p>
      </dgm:t>
    </dgm:pt>
    <dgm:pt modelId="{F31A2579-75F9-488A-A740-C39910ECA8E9}" type="parTrans" cxnId="{BC0B365C-7982-434C-8BCE-9D7F563073FE}">
      <dgm:prSet/>
      <dgm:spPr/>
      <dgm:t>
        <a:bodyPr/>
        <a:lstStyle/>
        <a:p>
          <a:endParaRPr lang="fr-CA"/>
        </a:p>
      </dgm:t>
    </dgm:pt>
    <dgm:pt modelId="{57B4070E-FB69-464A-B2F2-35BE4CDF7622}" type="sibTrans" cxnId="{BC0B365C-7982-434C-8BCE-9D7F563073FE}">
      <dgm:prSet/>
      <dgm:spPr/>
      <dgm:t>
        <a:bodyPr/>
        <a:lstStyle/>
        <a:p>
          <a:endParaRPr lang="fr-CA"/>
        </a:p>
      </dgm:t>
    </dgm:pt>
    <dgm:pt modelId="{ABB5B56A-340A-4692-9B8A-08A39308B784}">
      <dgm:prSet phldrT="[Texte]" custT="1">
        <dgm:style>
          <a:lnRef idx="2">
            <a:schemeClr val="accent2">
              <a:shade val="50000"/>
            </a:schemeClr>
          </a:lnRef>
          <a:fillRef idx="1">
            <a:schemeClr val="accent2"/>
          </a:fillRef>
          <a:effectRef idx="0">
            <a:schemeClr val="accent2"/>
          </a:effectRef>
          <a:fontRef idx="minor">
            <a:schemeClr val="lt1"/>
          </a:fontRef>
        </dgm:style>
      </dgm:prSet>
      <dgm:spPr>
        <a:ln>
          <a:noFill/>
        </a:ln>
      </dgm:spPr>
      <dgm:t>
        <a:bodyPr/>
        <a:lstStyle/>
        <a:p>
          <a:r>
            <a:rPr lang="fr-CA" sz="4000" dirty="0"/>
            <a:t>Social</a:t>
          </a:r>
        </a:p>
      </dgm:t>
    </dgm:pt>
    <dgm:pt modelId="{DFD58FDB-D61E-4FD7-801A-75B76C772211}" type="parTrans" cxnId="{B9DFCF92-4147-4128-9BB1-9B902E4E8DDC}">
      <dgm:prSet/>
      <dgm:spPr/>
      <dgm:t>
        <a:bodyPr/>
        <a:lstStyle/>
        <a:p>
          <a:endParaRPr lang="fr-CA"/>
        </a:p>
      </dgm:t>
    </dgm:pt>
    <dgm:pt modelId="{84BFC101-B992-4C28-9E37-7EF6B7E1E965}" type="sibTrans" cxnId="{B9DFCF92-4147-4128-9BB1-9B902E4E8DDC}">
      <dgm:prSet/>
      <dgm:spPr/>
      <dgm:t>
        <a:bodyPr/>
        <a:lstStyle/>
        <a:p>
          <a:endParaRPr lang="fr-CA"/>
        </a:p>
      </dgm:t>
    </dgm:pt>
    <dgm:pt modelId="{BFAE658E-89F1-45F1-B41F-E3774594FD53}">
      <dgm:prSet phldrT="[Texte]" custT="1"/>
      <dgm:spPr>
        <a:solidFill>
          <a:schemeClr val="accent2">
            <a:lumMod val="60000"/>
            <a:lumOff val="40000"/>
          </a:schemeClr>
        </a:solidFill>
      </dgm:spPr>
      <dgm:t>
        <a:bodyPr/>
        <a:lstStyle/>
        <a:p>
          <a:r>
            <a:rPr lang="fr-CA" sz="2400" dirty="0"/>
            <a:t>Attitudes Individus</a:t>
          </a:r>
        </a:p>
      </dgm:t>
    </dgm:pt>
    <dgm:pt modelId="{46FF56C8-EE7B-45B6-935D-7F9CA1C2AB27}" type="parTrans" cxnId="{493188E9-794F-4C1A-BDA5-F63F1BCDB8F4}">
      <dgm:prSet/>
      <dgm:spPr/>
      <dgm:t>
        <a:bodyPr/>
        <a:lstStyle/>
        <a:p>
          <a:endParaRPr lang="fr-CA"/>
        </a:p>
      </dgm:t>
    </dgm:pt>
    <dgm:pt modelId="{4312ACE4-4511-430C-A993-3FC8C21EB94A}" type="sibTrans" cxnId="{493188E9-794F-4C1A-BDA5-F63F1BCDB8F4}">
      <dgm:prSet/>
      <dgm:spPr/>
      <dgm:t>
        <a:bodyPr/>
        <a:lstStyle/>
        <a:p>
          <a:endParaRPr lang="fr-CA"/>
        </a:p>
      </dgm:t>
    </dgm:pt>
    <dgm:pt modelId="{CAA456B8-7840-4AA8-83C1-40201232D1D4}">
      <dgm:prSet phldrT="[Texte]" custT="1"/>
      <dgm:spPr>
        <a:solidFill>
          <a:schemeClr val="accent2">
            <a:lumMod val="60000"/>
            <a:lumOff val="40000"/>
          </a:schemeClr>
        </a:solidFill>
      </dgm:spPr>
      <dgm:t>
        <a:bodyPr/>
        <a:lstStyle/>
        <a:p>
          <a:r>
            <a:rPr lang="fr-CA" sz="2400" dirty="0"/>
            <a:t>Règles  Organisation</a:t>
          </a:r>
        </a:p>
      </dgm:t>
    </dgm:pt>
    <dgm:pt modelId="{A9AD4F99-E038-45D1-B0DA-130DFF0659B2}" type="parTrans" cxnId="{8D944870-67FC-44DA-8AA4-E2F6BFA76146}">
      <dgm:prSet/>
      <dgm:spPr/>
      <dgm:t>
        <a:bodyPr/>
        <a:lstStyle/>
        <a:p>
          <a:endParaRPr lang="fr-CA"/>
        </a:p>
      </dgm:t>
    </dgm:pt>
    <dgm:pt modelId="{4FA251F3-7462-4F37-B13B-F433ABC8B5EA}" type="sibTrans" cxnId="{8D944870-67FC-44DA-8AA4-E2F6BFA76146}">
      <dgm:prSet/>
      <dgm:spPr/>
      <dgm:t>
        <a:bodyPr/>
        <a:lstStyle/>
        <a:p>
          <a:endParaRPr lang="fr-CA"/>
        </a:p>
      </dgm:t>
    </dgm:pt>
    <dgm:pt modelId="{3261DFF3-47B0-4506-A7B2-5B049ABBCEAA}">
      <dgm:prSet phldrT="[Texte]" custT="1">
        <dgm:style>
          <a:lnRef idx="2">
            <a:schemeClr val="accent2">
              <a:shade val="50000"/>
            </a:schemeClr>
          </a:lnRef>
          <a:fillRef idx="1">
            <a:schemeClr val="accent2"/>
          </a:fillRef>
          <a:effectRef idx="0">
            <a:schemeClr val="accent2"/>
          </a:effectRef>
          <a:fontRef idx="minor">
            <a:schemeClr val="lt1"/>
          </a:fontRef>
        </dgm:style>
      </dgm:prSet>
      <dgm:spPr>
        <a:ln>
          <a:noFill/>
        </a:ln>
      </dgm:spPr>
      <dgm:t>
        <a:bodyPr/>
        <a:lstStyle/>
        <a:p>
          <a:r>
            <a:rPr lang="fr-CA" sz="4000" dirty="0"/>
            <a:t>Physique</a:t>
          </a:r>
        </a:p>
      </dgm:t>
    </dgm:pt>
    <dgm:pt modelId="{7D09FB4F-028A-47B3-9906-65BB25C630FF}" type="parTrans" cxnId="{4A9A0452-AA95-4626-9F4E-020139D40977}">
      <dgm:prSet/>
      <dgm:spPr/>
      <dgm:t>
        <a:bodyPr/>
        <a:lstStyle/>
        <a:p>
          <a:endParaRPr lang="fr-CA"/>
        </a:p>
      </dgm:t>
    </dgm:pt>
    <dgm:pt modelId="{7D30E4BD-79DA-4CF1-8804-664A45B310B6}" type="sibTrans" cxnId="{4A9A0452-AA95-4626-9F4E-020139D40977}">
      <dgm:prSet/>
      <dgm:spPr/>
      <dgm:t>
        <a:bodyPr/>
        <a:lstStyle/>
        <a:p>
          <a:endParaRPr lang="fr-CA"/>
        </a:p>
      </dgm:t>
    </dgm:pt>
    <dgm:pt modelId="{726B5A80-23A9-4B1D-A1E5-1E8C8BA1634A}">
      <dgm:prSet phldrT="[Texte]" custT="1"/>
      <dgm:spPr>
        <a:solidFill>
          <a:schemeClr val="accent2">
            <a:lumMod val="60000"/>
            <a:lumOff val="40000"/>
          </a:schemeClr>
        </a:solidFill>
      </dgm:spPr>
      <dgm:t>
        <a:bodyPr/>
        <a:lstStyle/>
        <a:p>
          <a:r>
            <a:rPr lang="fr-CA" sz="2800" dirty="0"/>
            <a:t>Bâti</a:t>
          </a:r>
        </a:p>
      </dgm:t>
    </dgm:pt>
    <dgm:pt modelId="{0C40EBF0-6605-4DA7-BB8F-90B069466DD1}" type="parTrans" cxnId="{F51EB930-30B7-4E76-A6F6-A32BBCEB698E}">
      <dgm:prSet/>
      <dgm:spPr/>
      <dgm:t>
        <a:bodyPr/>
        <a:lstStyle/>
        <a:p>
          <a:endParaRPr lang="fr-CA"/>
        </a:p>
      </dgm:t>
    </dgm:pt>
    <dgm:pt modelId="{7419F418-317C-4F52-8507-E908C47C3264}" type="sibTrans" cxnId="{F51EB930-30B7-4E76-A6F6-A32BBCEB698E}">
      <dgm:prSet/>
      <dgm:spPr/>
      <dgm:t>
        <a:bodyPr/>
        <a:lstStyle/>
        <a:p>
          <a:endParaRPr lang="fr-CA"/>
        </a:p>
      </dgm:t>
    </dgm:pt>
    <dgm:pt modelId="{E0B129B7-529E-4349-A65E-5FEF05C2E023}">
      <dgm:prSet phldrT="[Texte]" custT="1"/>
      <dgm:spPr>
        <a:solidFill>
          <a:schemeClr val="accent2">
            <a:lumMod val="60000"/>
            <a:lumOff val="40000"/>
          </a:schemeClr>
        </a:solidFill>
      </dgm:spPr>
      <dgm:t>
        <a:bodyPr/>
        <a:lstStyle/>
        <a:p>
          <a:r>
            <a:rPr lang="fr-CA" sz="2800" dirty="0"/>
            <a:t>Outils</a:t>
          </a:r>
        </a:p>
      </dgm:t>
    </dgm:pt>
    <dgm:pt modelId="{A303CDEE-BD22-416B-8A32-7D2D40D64019}" type="parTrans" cxnId="{923A644F-163C-4ED3-803E-B4A0F7041B02}">
      <dgm:prSet/>
      <dgm:spPr/>
      <dgm:t>
        <a:bodyPr/>
        <a:lstStyle/>
        <a:p>
          <a:endParaRPr lang="fr-CA"/>
        </a:p>
      </dgm:t>
    </dgm:pt>
    <dgm:pt modelId="{B741EB1E-4CD3-4282-B905-191CEEDE38AE}" type="sibTrans" cxnId="{923A644F-163C-4ED3-803E-B4A0F7041B02}">
      <dgm:prSet/>
      <dgm:spPr/>
      <dgm:t>
        <a:bodyPr/>
        <a:lstStyle/>
        <a:p>
          <a:endParaRPr lang="fr-CA"/>
        </a:p>
      </dgm:t>
    </dgm:pt>
    <dgm:pt modelId="{36B328DA-3075-4403-988B-CA446D459AD3}" type="pres">
      <dgm:prSet presAssocID="{3A51A34D-E6BD-421D-8196-A92DCE34CBE7}" presName="Name0" presStyleCnt="0">
        <dgm:presLayoutVars>
          <dgm:chPref val="1"/>
          <dgm:dir/>
          <dgm:animOne val="branch"/>
          <dgm:animLvl val="lvl"/>
          <dgm:resizeHandles/>
        </dgm:presLayoutVars>
      </dgm:prSet>
      <dgm:spPr/>
    </dgm:pt>
    <dgm:pt modelId="{8BF743A1-7921-41DD-97FE-8AA004E315BD}" type="pres">
      <dgm:prSet presAssocID="{265FB78A-665E-4EC2-B3D9-C81B8E06C5BA}" presName="vertOne" presStyleCnt="0"/>
      <dgm:spPr/>
    </dgm:pt>
    <dgm:pt modelId="{0E99E352-B58B-42A0-90E9-B6336EF71859}" type="pres">
      <dgm:prSet presAssocID="{265FB78A-665E-4EC2-B3D9-C81B8E06C5BA}" presName="txOne" presStyleLbl="node0" presStyleIdx="0" presStyleCnt="1">
        <dgm:presLayoutVars>
          <dgm:chPref val="3"/>
        </dgm:presLayoutVars>
      </dgm:prSet>
      <dgm:spPr/>
    </dgm:pt>
    <dgm:pt modelId="{341C4928-E8FA-4C3A-B1AD-43FD59A3DABC}" type="pres">
      <dgm:prSet presAssocID="{265FB78A-665E-4EC2-B3D9-C81B8E06C5BA}" presName="parTransOne" presStyleCnt="0"/>
      <dgm:spPr/>
    </dgm:pt>
    <dgm:pt modelId="{FE4AA0F5-EF55-4655-812C-BA2B59D61372}" type="pres">
      <dgm:prSet presAssocID="{265FB78A-665E-4EC2-B3D9-C81B8E06C5BA}" presName="horzOne" presStyleCnt="0"/>
      <dgm:spPr/>
    </dgm:pt>
    <dgm:pt modelId="{53E4F75E-EB07-400F-BF4A-8A444405ED9C}" type="pres">
      <dgm:prSet presAssocID="{ABB5B56A-340A-4692-9B8A-08A39308B784}" presName="vertTwo" presStyleCnt="0"/>
      <dgm:spPr/>
    </dgm:pt>
    <dgm:pt modelId="{EC312117-21FF-4DE8-9E4C-4D656442712D}" type="pres">
      <dgm:prSet presAssocID="{ABB5B56A-340A-4692-9B8A-08A39308B784}" presName="txTwo" presStyleLbl="node2" presStyleIdx="0" presStyleCnt="2">
        <dgm:presLayoutVars>
          <dgm:chPref val="3"/>
        </dgm:presLayoutVars>
      </dgm:prSet>
      <dgm:spPr/>
    </dgm:pt>
    <dgm:pt modelId="{0D1B7ADC-289A-4BC7-BACB-D1F1DEC11B09}" type="pres">
      <dgm:prSet presAssocID="{ABB5B56A-340A-4692-9B8A-08A39308B784}" presName="parTransTwo" presStyleCnt="0"/>
      <dgm:spPr/>
    </dgm:pt>
    <dgm:pt modelId="{8E192522-F723-4DA5-BEB7-AEAD8682A180}" type="pres">
      <dgm:prSet presAssocID="{ABB5B56A-340A-4692-9B8A-08A39308B784}" presName="horzTwo" presStyleCnt="0"/>
      <dgm:spPr/>
    </dgm:pt>
    <dgm:pt modelId="{A36509C6-19C1-4C6C-8F6D-9281BD20E191}" type="pres">
      <dgm:prSet presAssocID="{BFAE658E-89F1-45F1-B41F-E3774594FD53}" presName="vertThree" presStyleCnt="0"/>
      <dgm:spPr/>
    </dgm:pt>
    <dgm:pt modelId="{F1EEED9F-4AD0-4C70-8062-E0019218D454}" type="pres">
      <dgm:prSet presAssocID="{BFAE658E-89F1-45F1-B41F-E3774594FD53}" presName="txThree" presStyleLbl="node3" presStyleIdx="0" presStyleCnt="4">
        <dgm:presLayoutVars>
          <dgm:chPref val="3"/>
        </dgm:presLayoutVars>
      </dgm:prSet>
      <dgm:spPr/>
    </dgm:pt>
    <dgm:pt modelId="{3333BB69-2863-4698-AA38-733ECC3BE83F}" type="pres">
      <dgm:prSet presAssocID="{BFAE658E-89F1-45F1-B41F-E3774594FD53}" presName="horzThree" presStyleCnt="0"/>
      <dgm:spPr/>
    </dgm:pt>
    <dgm:pt modelId="{3B467973-BDC5-4283-91AA-DB99E84F4882}" type="pres">
      <dgm:prSet presAssocID="{4312ACE4-4511-430C-A993-3FC8C21EB94A}" presName="sibSpaceThree" presStyleCnt="0"/>
      <dgm:spPr/>
    </dgm:pt>
    <dgm:pt modelId="{213B7691-7B59-4710-8301-5B28123829F1}" type="pres">
      <dgm:prSet presAssocID="{CAA456B8-7840-4AA8-83C1-40201232D1D4}" presName="vertThree" presStyleCnt="0"/>
      <dgm:spPr/>
    </dgm:pt>
    <dgm:pt modelId="{2B9B2BC4-BC10-44FB-956B-15F6FF9CADC3}" type="pres">
      <dgm:prSet presAssocID="{CAA456B8-7840-4AA8-83C1-40201232D1D4}" presName="txThree" presStyleLbl="node3" presStyleIdx="1" presStyleCnt="4" custLinFactNeighborX="-808">
        <dgm:presLayoutVars>
          <dgm:chPref val="3"/>
        </dgm:presLayoutVars>
      </dgm:prSet>
      <dgm:spPr/>
    </dgm:pt>
    <dgm:pt modelId="{07EFF446-4B6B-434D-9DDB-B299F1AD88E4}" type="pres">
      <dgm:prSet presAssocID="{CAA456B8-7840-4AA8-83C1-40201232D1D4}" presName="horzThree" presStyleCnt="0"/>
      <dgm:spPr/>
    </dgm:pt>
    <dgm:pt modelId="{3E2DA6DB-BC32-4762-85E6-225976267375}" type="pres">
      <dgm:prSet presAssocID="{84BFC101-B992-4C28-9E37-7EF6B7E1E965}" presName="sibSpaceTwo" presStyleCnt="0"/>
      <dgm:spPr/>
    </dgm:pt>
    <dgm:pt modelId="{4C1C5F5A-0758-4F59-A862-A553BA2784C6}" type="pres">
      <dgm:prSet presAssocID="{3261DFF3-47B0-4506-A7B2-5B049ABBCEAA}" presName="vertTwo" presStyleCnt="0"/>
      <dgm:spPr/>
    </dgm:pt>
    <dgm:pt modelId="{9CD3AA94-6407-4ED1-B913-7FEDC6E610B5}" type="pres">
      <dgm:prSet presAssocID="{3261DFF3-47B0-4506-A7B2-5B049ABBCEAA}" presName="txTwo" presStyleLbl="node2" presStyleIdx="1" presStyleCnt="2">
        <dgm:presLayoutVars>
          <dgm:chPref val="3"/>
        </dgm:presLayoutVars>
      </dgm:prSet>
      <dgm:spPr/>
    </dgm:pt>
    <dgm:pt modelId="{9DD99B19-15F9-4576-A1F2-8ABD70E50542}" type="pres">
      <dgm:prSet presAssocID="{3261DFF3-47B0-4506-A7B2-5B049ABBCEAA}" presName="parTransTwo" presStyleCnt="0"/>
      <dgm:spPr/>
    </dgm:pt>
    <dgm:pt modelId="{7D3D204F-730F-4397-B487-1FF63602482E}" type="pres">
      <dgm:prSet presAssocID="{3261DFF3-47B0-4506-A7B2-5B049ABBCEAA}" presName="horzTwo" presStyleCnt="0"/>
      <dgm:spPr/>
    </dgm:pt>
    <dgm:pt modelId="{3A021C6C-B3B8-450E-85FE-3626EC44EC1E}" type="pres">
      <dgm:prSet presAssocID="{726B5A80-23A9-4B1D-A1E5-1E8C8BA1634A}" presName="vertThree" presStyleCnt="0"/>
      <dgm:spPr/>
    </dgm:pt>
    <dgm:pt modelId="{1DDEA98F-919C-4219-B49C-D931DDC8E0B2}" type="pres">
      <dgm:prSet presAssocID="{726B5A80-23A9-4B1D-A1E5-1E8C8BA1634A}" presName="txThree" presStyleLbl="node3" presStyleIdx="2" presStyleCnt="4">
        <dgm:presLayoutVars>
          <dgm:chPref val="3"/>
        </dgm:presLayoutVars>
      </dgm:prSet>
      <dgm:spPr/>
    </dgm:pt>
    <dgm:pt modelId="{5DC6913C-49E5-4B83-A8FD-42B5A5D75F32}" type="pres">
      <dgm:prSet presAssocID="{726B5A80-23A9-4B1D-A1E5-1E8C8BA1634A}" presName="horzThree" presStyleCnt="0"/>
      <dgm:spPr/>
    </dgm:pt>
    <dgm:pt modelId="{5D4ABC71-02B0-46B2-9022-2385ED4BFE99}" type="pres">
      <dgm:prSet presAssocID="{7419F418-317C-4F52-8507-E908C47C3264}" presName="sibSpaceThree" presStyleCnt="0"/>
      <dgm:spPr/>
    </dgm:pt>
    <dgm:pt modelId="{46F747E2-93F9-4F13-ACE9-AB12246DF017}" type="pres">
      <dgm:prSet presAssocID="{E0B129B7-529E-4349-A65E-5FEF05C2E023}" presName="vertThree" presStyleCnt="0"/>
      <dgm:spPr/>
    </dgm:pt>
    <dgm:pt modelId="{00AAD4BC-124E-49AE-B606-38C048D2D6E0}" type="pres">
      <dgm:prSet presAssocID="{E0B129B7-529E-4349-A65E-5FEF05C2E023}" presName="txThree" presStyleLbl="node3" presStyleIdx="3" presStyleCnt="4">
        <dgm:presLayoutVars>
          <dgm:chPref val="3"/>
        </dgm:presLayoutVars>
      </dgm:prSet>
      <dgm:spPr/>
    </dgm:pt>
    <dgm:pt modelId="{C8A0A2D4-5781-4995-8FD9-82CF889E0886}" type="pres">
      <dgm:prSet presAssocID="{E0B129B7-529E-4349-A65E-5FEF05C2E023}" presName="horzThree" presStyleCnt="0"/>
      <dgm:spPr/>
    </dgm:pt>
  </dgm:ptLst>
  <dgm:cxnLst>
    <dgm:cxn modelId="{9628F514-58C8-4F31-999E-F150D8DB7D06}" type="presOf" srcId="{E0B129B7-529E-4349-A65E-5FEF05C2E023}" destId="{00AAD4BC-124E-49AE-B606-38C048D2D6E0}" srcOrd="0" destOrd="0" presId="urn:microsoft.com/office/officeart/2005/8/layout/hierarchy4"/>
    <dgm:cxn modelId="{4597E718-D44B-4D7E-9EF1-E504181CA258}" type="presOf" srcId="{BFAE658E-89F1-45F1-B41F-E3774594FD53}" destId="{F1EEED9F-4AD0-4C70-8062-E0019218D454}" srcOrd="0" destOrd="0" presId="urn:microsoft.com/office/officeart/2005/8/layout/hierarchy4"/>
    <dgm:cxn modelId="{9D771424-4FE3-4AE6-A6CE-45EA87FEBF16}" type="presOf" srcId="{726B5A80-23A9-4B1D-A1E5-1E8C8BA1634A}" destId="{1DDEA98F-919C-4219-B49C-D931DDC8E0B2}" srcOrd="0" destOrd="0" presId="urn:microsoft.com/office/officeart/2005/8/layout/hierarchy4"/>
    <dgm:cxn modelId="{F51EB930-30B7-4E76-A6F6-A32BBCEB698E}" srcId="{3261DFF3-47B0-4506-A7B2-5B049ABBCEAA}" destId="{726B5A80-23A9-4B1D-A1E5-1E8C8BA1634A}" srcOrd="0" destOrd="0" parTransId="{0C40EBF0-6605-4DA7-BB8F-90B069466DD1}" sibTransId="{7419F418-317C-4F52-8507-E908C47C3264}"/>
    <dgm:cxn modelId="{BC0B365C-7982-434C-8BCE-9D7F563073FE}" srcId="{3A51A34D-E6BD-421D-8196-A92DCE34CBE7}" destId="{265FB78A-665E-4EC2-B3D9-C81B8E06C5BA}" srcOrd="0" destOrd="0" parTransId="{F31A2579-75F9-488A-A740-C39910ECA8E9}" sibTransId="{57B4070E-FB69-464A-B2F2-35BE4CDF7622}"/>
    <dgm:cxn modelId="{6C4DC348-4B94-4A83-8DB8-385CBB459545}" type="presOf" srcId="{CAA456B8-7840-4AA8-83C1-40201232D1D4}" destId="{2B9B2BC4-BC10-44FB-956B-15F6FF9CADC3}" srcOrd="0" destOrd="0" presId="urn:microsoft.com/office/officeart/2005/8/layout/hierarchy4"/>
    <dgm:cxn modelId="{923A644F-163C-4ED3-803E-B4A0F7041B02}" srcId="{3261DFF3-47B0-4506-A7B2-5B049ABBCEAA}" destId="{E0B129B7-529E-4349-A65E-5FEF05C2E023}" srcOrd="1" destOrd="0" parTransId="{A303CDEE-BD22-416B-8A32-7D2D40D64019}" sibTransId="{B741EB1E-4CD3-4282-B905-191CEEDE38AE}"/>
    <dgm:cxn modelId="{8D944870-67FC-44DA-8AA4-E2F6BFA76146}" srcId="{ABB5B56A-340A-4692-9B8A-08A39308B784}" destId="{CAA456B8-7840-4AA8-83C1-40201232D1D4}" srcOrd="1" destOrd="0" parTransId="{A9AD4F99-E038-45D1-B0DA-130DFF0659B2}" sibTransId="{4FA251F3-7462-4F37-B13B-F433ABC8B5EA}"/>
    <dgm:cxn modelId="{4A9A0452-AA95-4626-9F4E-020139D40977}" srcId="{265FB78A-665E-4EC2-B3D9-C81B8E06C5BA}" destId="{3261DFF3-47B0-4506-A7B2-5B049ABBCEAA}" srcOrd="1" destOrd="0" parTransId="{7D09FB4F-028A-47B3-9906-65BB25C630FF}" sibTransId="{7D30E4BD-79DA-4CF1-8804-664A45B310B6}"/>
    <dgm:cxn modelId="{F7D9B087-248C-497A-9336-3B1BB3869553}" type="presOf" srcId="{265FB78A-665E-4EC2-B3D9-C81B8E06C5BA}" destId="{0E99E352-B58B-42A0-90E9-B6336EF71859}" srcOrd="0" destOrd="0" presId="urn:microsoft.com/office/officeart/2005/8/layout/hierarchy4"/>
    <dgm:cxn modelId="{554A468B-7AD9-44CA-8989-8F6259E806E7}" type="presOf" srcId="{3A51A34D-E6BD-421D-8196-A92DCE34CBE7}" destId="{36B328DA-3075-4403-988B-CA446D459AD3}" srcOrd="0" destOrd="0" presId="urn:microsoft.com/office/officeart/2005/8/layout/hierarchy4"/>
    <dgm:cxn modelId="{B9DFCF92-4147-4128-9BB1-9B902E4E8DDC}" srcId="{265FB78A-665E-4EC2-B3D9-C81B8E06C5BA}" destId="{ABB5B56A-340A-4692-9B8A-08A39308B784}" srcOrd="0" destOrd="0" parTransId="{DFD58FDB-D61E-4FD7-801A-75B76C772211}" sibTransId="{84BFC101-B992-4C28-9E37-7EF6B7E1E965}"/>
    <dgm:cxn modelId="{A62517B3-2FAF-4BCC-879B-925706B260CD}" type="presOf" srcId="{ABB5B56A-340A-4692-9B8A-08A39308B784}" destId="{EC312117-21FF-4DE8-9E4C-4D656442712D}" srcOrd="0" destOrd="0" presId="urn:microsoft.com/office/officeart/2005/8/layout/hierarchy4"/>
    <dgm:cxn modelId="{CED23DBA-36EC-4219-B37A-C932060C6D34}" type="presOf" srcId="{3261DFF3-47B0-4506-A7B2-5B049ABBCEAA}" destId="{9CD3AA94-6407-4ED1-B913-7FEDC6E610B5}" srcOrd="0" destOrd="0" presId="urn:microsoft.com/office/officeart/2005/8/layout/hierarchy4"/>
    <dgm:cxn modelId="{493188E9-794F-4C1A-BDA5-F63F1BCDB8F4}" srcId="{ABB5B56A-340A-4692-9B8A-08A39308B784}" destId="{BFAE658E-89F1-45F1-B41F-E3774594FD53}" srcOrd="0" destOrd="0" parTransId="{46FF56C8-EE7B-45B6-935D-7F9CA1C2AB27}" sibTransId="{4312ACE4-4511-430C-A993-3FC8C21EB94A}"/>
    <dgm:cxn modelId="{C6BC525D-1A7B-45FB-A6E2-FAE9F09A98B7}" type="presParOf" srcId="{36B328DA-3075-4403-988B-CA446D459AD3}" destId="{8BF743A1-7921-41DD-97FE-8AA004E315BD}" srcOrd="0" destOrd="0" presId="urn:microsoft.com/office/officeart/2005/8/layout/hierarchy4"/>
    <dgm:cxn modelId="{4515392B-5E14-48FB-A578-805803051C63}" type="presParOf" srcId="{8BF743A1-7921-41DD-97FE-8AA004E315BD}" destId="{0E99E352-B58B-42A0-90E9-B6336EF71859}" srcOrd="0" destOrd="0" presId="urn:microsoft.com/office/officeart/2005/8/layout/hierarchy4"/>
    <dgm:cxn modelId="{DB247EBA-52DB-4C2D-A069-6434D44E7F6F}" type="presParOf" srcId="{8BF743A1-7921-41DD-97FE-8AA004E315BD}" destId="{341C4928-E8FA-4C3A-B1AD-43FD59A3DABC}" srcOrd="1" destOrd="0" presId="urn:microsoft.com/office/officeart/2005/8/layout/hierarchy4"/>
    <dgm:cxn modelId="{DC2F3CDE-DFDE-4A69-8BFF-559FF400BA89}" type="presParOf" srcId="{8BF743A1-7921-41DD-97FE-8AA004E315BD}" destId="{FE4AA0F5-EF55-4655-812C-BA2B59D61372}" srcOrd="2" destOrd="0" presId="urn:microsoft.com/office/officeart/2005/8/layout/hierarchy4"/>
    <dgm:cxn modelId="{68E245CE-2590-4341-BC5E-38FA9E1DA02B}" type="presParOf" srcId="{FE4AA0F5-EF55-4655-812C-BA2B59D61372}" destId="{53E4F75E-EB07-400F-BF4A-8A444405ED9C}" srcOrd="0" destOrd="0" presId="urn:microsoft.com/office/officeart/2005/8/layout/hierarchy4"/>
    <dgm:cxn modelId="{67A1C54D-E552-44A0-887F-AF6F72126010}" type="presParOf" srcId="{53E4F75E-EB07-400F-BF4A-8A444405ED9C}" destId="{EC312117-21FF-4DE8-9E4C-4D656442712D}" srcOrd="0" destOrd="0" presId="urn:microsoft.com/office/officeart/2005/8/layout/hierarchy4"/>
    <dgm:cxn modelId="{ACE04ADF-EAF7-4868-8CA2-3847D27E605C}" type="presParOf" srcId="{53E4F75E-EB07-400F-BF4A-8A444405ED9C}" destId="{0D1B7ADC-289A-4BC7-BACB-D1F1DEC11B09}" srcOrd="1" destOrd="0" presId="urn:microsoft.com/office/officeart/2005/8/layout/hierarchy4"/>
    <dgm:cxn modelId="{BA809CE5-D74D-4793-92CB-C3168851597B}" type="presParOf" srcId="{53E4F75E-EB07-400F-BF4A-8A444405ED9C}" destId="{8E192522-F723-4DA5-BEB7-AEAD8682A180}" srcOrd="2" destOrd="0" presId="urn:microsoft.com/office/officeart/2005/8/layout/hierarchy4"/>
    <dgm:cxn modelId="{82CE9564-4D68-4674-BE27-3B9D662EBC71}" type="presParOf" srcId="{8E192522-F723-4DA5-BEB7-AEAD8682A180}" destId="{A36509C6-19C1-4C6C-8F6D-9281BD20E191}" srcOrd="0" destOrd="0" presId="urn:microsoft.com/office/officeart/2005/8/layout/hierarchy4"/>
    <dgm:cxn modelId="{B40FD178-0337-4B85-8FA4-DDE0470782CA}" type="presParOf" srcId="{A36509C6-19C1-4C6C-8F6D-9281BD20E191}" destId="{F1EEED9F-4AD0-4C70-8062-E0019218D454}" srcOrd="0" destOrd="0" presId="urn:microsoft.com/office/officeart/2005/8/layout/hierarchy4"/>
    <dgm:cxn modelId="{46DEBBB7-299A-4380-A3CF-3CFC83F48CCD}" type="presParOf" srcId="{A36509C6-19C1-4C6C-8F6D-9281BD20E191}" destId="{3333BB69-2863-4698-AA38-733ECC3BE83F}" srcOrd="1" destOrd="0" presId="urn:microsoft.com/office/officeart/2005/8/layout/hierarchy4"/>
    <dgm:cxn modelId="{56EFAF25-CB34-4BC0-956E-AA70D676679A}" type="presParOf" srcId="{8E192522-F723-4DA5-BEB7-AEAD8682A180}" destId="{3B467973-BDC5-4283-91AA-DB99E84F4882}" srcOrd="1" destOrd="0" presId="urn:microsoft.com/office/officeart/2005/8/layout/hierarchy4"/>
    <dgm:cxn modelId="{D0D85BBD-0A55-4255-9C2C-CAAEB4AD934A}" type="presParOf" srcId="{8E192522-F723-4DA5-BEB7-AEAD8682A180}" destId="{213B7691-7B59-4710-8301-5B28123829F1}" srcOrd="2" destOrd="0" presId="urn:microsoft.com/office/officeart/2005/8/layout/hierarchy4"/>
    <dgm:cxn modelId="{5FB55082-766A-4A00-ACBD-52A5BBCBBD60}" type="presParOf" srcId="{213B7691-7B59-4710-8301-5B28123829F1}" destId="{2B9B2BC4-BC10-44FB-956B-15F6FF9CADC3}" srcOrd="0" destOrd="0" presId="urn:microsoft.com/office/officeart/2005/8/layout/hierarchy4"/>
    <dgm:cxn modelId="{F4DCAD91-D5AB-47DB-8F4B-6657B21E3593}" type="presParOf" srcId="{213B7691-7B59-4710-8301-5B28123829F1}" destId="{07EFF446-4B6B-434D-9DDB-B299F1AD88E4}" srcOrd="1" destOrd="0" presId="urn:microsoft.com/office/officeart/2005/8/layout/hierarchy4"/>
    <dgm:cxn modelId="{D323D655-59D7-45DF-81CD-F957D9F7E5AD}" type="presParOf" srcId="{FE4AA0F5-EF55-4655-812C-BA2B59D61372}" destId="{3E2DA6DB-BC32-4762-85E6-225976267375}" srcOrd="1" destOrd="0" presId="urn:microsoft.com/office/officeart/2005/8/layout/hierarchy4"/>
    <dgm:cxn modelId="{D44055BD-49FD-4037-AAD3-130EDDBCDD23}" type="presParOf" srcId="{FE4AA0F5-EF55-4655-812C-BA2B59D61372}" destId="{4C1C5F5A-0758-4F59-A862-A553BA2784C6}" srcOrd="2" destOrd="0" presId="urn:microsoft.com/office/officeart/2005/8/layout/hierarchy4"/>
    <dgm:cxn modelId="{9F8AE02D-1938-43C3-B5E7-216E919DA2E7}" type="presParOf" srcId="{4C1C5F5A-0758-4F59-A862-A553BA2784C6}" destId="{9CD3AA94-6407-4ED1-B913-7FEDC6E610B5}" srcOrd="0" destOrd="0" presId="urn:microsoft.com/office/officeart/2005/8/layout/hierarchy4"/>
    <dgm:cxn modelId="{43189D43-31AA-411F-8DB4-273F40F1B198}" type="presParOf" srcId="{4C1C5F5A-0758-4F59-A862-A553BA2784C6}" destId="{9DD99B19-15F9-4576-A1F2-8ABD70E50542}" srcOrd="1" destOrd="0" presId="urn:microsoft.com/office/officeart/2005/8/layout/hierarchy4"/>
    <dgm:cxn modelId="{C80E5428-C484-4C57-9BE6-4854444B21B2}" type="presParOf" srcId="{4C1C5F5A-0758-4F59-A862-A553BA2784C6}" destId="{7D3D204F-730F-4397-B487-1FF63602482E}" srcOrd="2" destOrd="0" presId="urn:microsoft.com/office/officeart/2005/8/layout/hierarchy4"/>
    <dgm:cxn modelId="{99950290-7E5E-4E46-81CA-358D7FDC3799}" type="presParOf" srcId="{7D3D204F-730F-4397-B487-1FF63602482E}" destId="{3A021C6C-B3B8-450E-85FE-3626EC44EC1E}" srcOrd="0" destOrd="0" presId="urn:microsoft.com/office/officeart/2005/8/layout/hierarchy4"/>
    <dgm:cxn modelId="{A79F594A-EFB9-427B-9406-90A6B9D46D03}" type="presParOf" srcId="{3A021C6C-B3B8-450E-85FE-3626EC44EC1E}" destId="{1DDEA98F-919C-4219-B49C-D931DDC8E0B2}" srcOrd="0" destOrd="0" presId="urn:microsoft.com/office/officeart/2005/8/layout/hierarchy4"/>
    <dgm:cxn modelId="{6880F008-DB79-4180-B5BB-961EFE18B4AD}" type="presParOf" srcId="{3A021C6C-B3B8-450E-85FE-3626EC44EC1E}" destId="{5DC6913C-49E5-4B83-A8FD-42B5A5D75F32}" srcOrd="1" destOrd="0" presId="urn:microsoft.com/office/officeart/2005/8/layout/hierarchy4"/>
    <dgm:cxn modelId="{AEC4E497-84ED-4BBF-BAC3-00CD17500302}" type="presParOf" srcId="{7D3D204F-730F-4397-B487-1FF63602482E}" destId="{5D4ABC71-02B0-46B2-9022-2385ED4BFE99}" srcOrd="1" destOrd="0" presId="urn:microsoft.com/office/officeart/2005/8/layout/hierarchy4"/>
    <dgm:cxn modelId="{26097B86-E1E4-461F-8F25-FBAB747CDAB0}" type="presParOf" srcId="{7D3D204F-730F-4397-B487-1FF63602482E}" destId="{46F747E2-93F9-4F13-ACE9-AB12246DF017}" srcOrd="2" destOrd="0" presId="urn:microsoft.com/office/officeart/2005/8/layout/hierarchy4"/>
    <dgm:cxn modelId="{58897244-DED5-463E-9A6C-1A2F9AA4D69A}" type="presParOf" srcId="{46F747E2-93F9-4F13-ACE9-AB12246DF017}" destId="{00AAD4BC-124E-49AE-B606-38C048D2D6E0}" srcOrd="0" destOrd="0" presId="urn:microsoft.com/office/officeart/2005/8/layout/hierarchy4"/>
    <dgm:cxn modelId="{CBFA0A21-842B-45AB-9971-F7C750D0E60C}" type="presParOf" srcId="{46F747E2-93F9-4F13-ACE9-AB12246DF017}" destId="{C8A0A2D4-5781-4995-8FD9-82CF889E088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89CB6A-EEFF-466F-BC29-7675C9B77402}"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AB3BB9D9-C9FD-4B70-98C4-ECF37AB84673}">
      <dgm:prSet/>
      <dgm:spPr/>
      <dgm:t>
        <a:bodyPr/>
        <a:lstStyle/>
        <a:p>
          <a:pPr>
            <a:lnSpc>
              <a:spcPct val="100000"/>
            </a:lnSpc>
            <a:defRPr b="1"/>
          </a:pPr>
          <a:r>
            <a:rPr lang="en-CA"/>
            <a:t>Outils et postes de travail des individus</a:t>
          </a:r>
          <a:endParaRPr lang="en-US"/>
        </a:p>
      </dgm:t>
    </dgm:pt>
    <dgm:pt modelId="{CBB59690-1181-435E-B8BE-C7D21DC95330}" type="parTrans" cxnId="{B064C530-A93A-4F8A-8FC6-56E537D42C34}">
      <dgm:prSet/>
      <dgm:spPr/>
      <dgm:t>
        <a:bodyPr/>
        <a:lstStyle/>
        <a:p>
          <a:endParaRPr lang="en-US"/>
        </a:p>
      </dgm:t>
    </dgm:pt>
    <dgm:pt modelId="{79CB45BC-99B6-41B0-8399-C2AB7EA3732C}" type="sibTrans" cxnId="{B064C530-A93A-4F8A-8FC6-56E537D42C34}">
      <dgm:prSet/>
      <dgm:spPr/>
      <dgm:t>
        <a:bodyPr/>
        <a:lstStyle/>
        <a:p>
          <a:endParaRPr lang="en-US"/>
        </a:p>
      </dgm:t>
    </dgm:pt>
    <dgm:pt modelId="{78B04A8F-EC02-4582-A1CB-44BAD39B2544}">
      <dgm:prSet/>
      <dgm:spPr/>
      <dgm:t>
        <a:bodyPr/>
        <a:lstStyle/>
        <a:p>
          <a:pPr>
            <a:lnSpc>
              <a:spcPct val="100000"/>
            </a:lnSpc>
          </a:pPr>
          <a:r>
            <a:rPr lang="fr-CA"/>
            <a:t>Bureau, chaise, classeurs, meubles</a:t>
          </a:r>
          <a:endParaRPr lang="en-US"/>
        </a:p>
      </dgm:t>
    </dgm:pt>
    <dgm:pt modelId="{E9C25C50-683A-4074-8F71-1D55B6AF4ECD}" type="parTrans" cxnId="{2397EC0F-2A51-40DC-B17F-F21A8D177989}">
      <dgm:prSet/>
      <dgm:spPr/>
      <dgm:t>
        <a:bodyPr/>
        <a:lstStyle/>
        <a:p>
          <a:endParaRPr lang="en-US"/>
        </a:p>
      </dgm:t>
    </dgm:pt>
    <dgm:pt modelId="{21F6EA37-F404-4DC4-BC46-AEFBA6479BDD}" type="sibTrans" cxnId="{2397EC0F-2A51-40DC-B17F-F21A8D177989}">
      <dgm:prSet/>
      <dgm:spPr/>
      <dgm:t>
        <a:bodyPr/>
        <a:lstStyle/>
        <a:p>
          <a:endParaRPr lang="en-US"/>
        </a:p>
      </dgm:t>
    </dgm:pt>
    <dgm:pt modelId="{8C55E8F7-5151-4A91-8903-21F8268C26F6}">
      <dgm:prSet/>
      <dgm:spPr/>
      <dgm:t>
        <a:bodyPr/>
        <a:lstStyle/>
        <a:p>
          <a:pPr>
            <a:lnSpc>
              <a:spcPct val="100000"/>
            </a:lnSpc>
          </a:pPr>
          <a:r>
            <a:rPr lang="fr-CA"/>
            <a:t>Lumière, bruit</a:t>
          </a:r>
          <a:endParaRPr lang="en-US"/>
        </a:p>
      </dgm:t>
    </dgm:pt>
    <dgm:pt modelId="{8C62A561-708E-4579-B366-E63E6DB2EB8E}" type="parTrans" cxnId="{B30BC0CB-5B74-4275-A1F9-1517F3094EF2}">
      <dgm:prSet/>
      <dgm:spPr/>
      <dgm:t>
        <a:bodyPr/>
        <a:lstStyle/>
        <a:p>
          <a:endParaRPr lang="en-US"/>
        </a:p>
      </dgm:t>
    </dgm:pt>
    <dgm:pt modelId="{1C4AF1F4-D83C-4129-80F1-B1D9B41E7A00}" type="sibTrans" cxnId="{B30BC0CB-5B74-4275-A1F9-1517F3094EF2}">
      <dgm:prSet/>
      <dgm:spPr/>
      <dgm:t>
        <a:bodyPr/>
        <a:lstStyle/>
        <a:p>
          <a:endParaRPr lang="en-US"/>
        </a:p>
      </dgm:t>
    </dgm:pt>
    <dgm:pt modelId="{3615F18C-2898-4851-98AA-93F0B0416891}">
      <dgm:prSet/>
      <dgm:spPr/>
      <dgm:t>
        <a:bodyPr/>
        <a:lstStyle/>
        <a:p>
          <a:pPr>
            <a:lnSpc>
              <a:spcPct val="100000"/>
            </a:lnSpc>
          </a:pPr>
          <a:r>
            <a:rPr lang="fr-CA"/>
            <a:t>Téléphone, clavier</a:t>
          </a:r>
          <a:endParaRPr lang="en-US"/>
        </a:p>
      </dgm:t>
    </dgm:pt>
    <dgm:pt modelId="{6B2FB7E6-ADFC-498B-A2EA-7B63C3EE24DB}" type="parTrans" cxnId="{EABB90B5-52EE-4430-AFAA-78B3A6555959}">
      <dgm:prSet/>
      <dgm:spPr/>
      <dgm:t>
        <a:bodyPr/>
        <a:lstStyle/>
        <a:p>
          <a:endParaRPr lang="en-US"/>
        </a:p>
      </dgm:t>
    </dgm:pt>
    <dgm:pt modelId="{BEE1589A-02C5-4D82-94C7-EEB06693ACAA}" type="sibTrans" cxnId="{EABB90B5-52EE-4430-AFAA-78B3A6555959}">
      <dgm:prSet/>
      <dgm:spPr/>
      <dgm:t>
        <a:bodyPr/>
        <a:lstStyle/>
        <a:p>
          <a:endParaRPr lang="en-US"/>
        </a:p>
      </dgm:t>
    </dgm:pt>
    <dgm:pt modelId="{1315C6D3-5355-428E-8438-76940B6A34D3}">
      <dgm:prSet/>
      <dgm:spPr/>
      <dgm:t>
        <a:bodyPr/>
        <a:lstStyle/>
        <a:p>
          <a:pPr>
            <a:lnSpc>
              <a:spcPct val="100000"/>
            </a:lnSpc>
          </a:pPr>
          <a:r>
            <a:rPr lang="fr-CA"/>
            <a:t>Alarmes </a:t>
          </a:r>
          <a:endParaRPr lang="en-US"/>
        </a:p>
      </dgm:t>
    </dgm:pt>
    <dgm:pt modelId="{6E3EFA01-9A53-4545-B554-30344A64AAB8}" type="parTrans" cxnId="{C9951034-A321-47FB-8C97-CA718A19933F}">
      <dgm:prSet/>
      <dgm:spPr/>
      <dgm:t>
        <a:bodyPr/>
        <a:lstStyle/>
        <a:p>
          <a:endParaRPr lang="en-US"/>
        </a:p>
      </dgm:t>
    </dgm:pt>
    <dgm:pt modelId="{2EC2DAE5-3379-4538-A29A-EF20A63E6D8F}" type="sibTrans" cxnId="{C9951034-A321-47FB-8C97-CA718A19933F}">
      <dgm:prSet/>
      <dgm:spPr/>
      <dgm:t>
        <a:bodyPr/>
        <a:lstStyle/>
        <a:p>
          <a:endParaRPr lang="en-US"/>
        </a:p>
      </dgm:t>
    </dgm:pt>
    <dgm:pt modelId="{F7BD6F61-88EE-48EE-BCC0-B06505E4C4D6}">
      <dgm:prSet/>
      <dgm:spPr/>
      <dgm:t>
        <a:bodyPr/>
        <a:lstStyle/>
        <a:p>
          <a:pPr>
            <a:lnSpc>
              <a:spcPct val="100000"/>
            </a:lnSpc>
          </a:pPr>
          <a:r>
            <a:rPr lang="fr-CA"/>
            <a:t>Positionnement du poste de travail</a:t>
          </a:r>
          <a:endParaRPr lang="en-US"/>
        </a:p>
      </dgm:t>
    </dgm:pt>
    <dgm:pt modelId="{8CFEC4A1-E3DF-4AC4-9192-5BB803DBE522}" type="parTrans" cxnId="{C30BAE1F-C25E-44A2-AE9C-D170A7C01EBA}">
      <dgm:prSet/>
      <dgm:spPr/>
      <dgm:t>
        <a:bodyPr/>
        <a:lstStyle/>
        <a:p>
          <a:endParaRPr lang="en-US"/>
        </a:p>
      </dgm:t>
    </dgm:pt>
    <dgm:pt modelId="{57ED38A0-0540-42FD-8E50-2AD1FF841B69}" type="sibTrans" cxnId="{C30BAE1F-C25E-44A2-AE9C-D170A7C01EBA}">
      <dgm:prSet/>
      <dgm:spPr/>
      <dgm:t>
        <a:bodyPr/>
        <a:lstStyle/>
        <a:p>
          <a:endParaRPr lang="en-US"/>
        </a:p>
      </dgm:t>
    </dgm:pt>
    <dgm:pt modelId="{0F94D1E6-5547-4FE2-BF4A-4790F6250F18}">
      <dgm:prSet/>
      <dgm:spPr/>
      <dgm:t>
        <a:bodyPr/>
        <a:lstStyle/>
        <a:p>
          <a:pPr>
            <a:lnSpc>
              <a:spcPct val="100000"/>
            </a:lnSpc>
          </a:pPr>
          <a:r>
            <a:rPr lang="fr-CA" dirty="0"/>
            <a:t>Poste de machines</a:t>
          </a:r>
          <a:endParaRPr lang="en-US" dirty="0"/>
        </a:p>
      </dgm:t>
    </dgm:pt>
    <dgm:pt modelId="{EB02CE48-0D70-471E-8216-BF4A25173949}" type="parTrans" cxnId="{6B261873-EB1C-4166-89DF-B2152DBBB8E7}">
      <dgm:prSet/>
      <dgm:spPr/>
      <dgm:t>
        <a:bodyPr/>
        <a:lstStyle/>
        <a:p>
          <a:endParaRPr lang="en-US"/>
        </a:p>
      </dgm:t>
    </dgm:pt>
    <dgm:pt modelId="{95F10BBE-45F2-4ED0-BD0A-C799838801BF}" type="sibTrans" cxnId="{6B261873-EB1C-4166-89DF-B2152DBBB8E7}">
      <dgm:prSet/>
      <dgm:spPr/>
      <dgm:t>
        <a:bodyPr/>
        <a:lstStyle/>
        <a:p>
          <a:endParaRPr lang="en-US"/>
        </a:p>
      </dgm:t>
    </dgm:pt>
    <dgm:pt modelId="{C2B974CE-5BFC-48B7-BF0A-41997AE6DA35}">
      <dgm:prSet/>
      <dgm:spPr/>
      <dgm:t>
        <a:bodyPr/>
        <a:lstStyle/>
        <a:p>
          <a:pPr>
            <a:lnSpc>
              <a:spcPct val="100000"/>
            </a:lnSpc>
            <a:defRPr b="1"/>
          </a:pPr>
          <a:r>
            <a:rPr lang="en-CA"/>
            <a:t>Logiciels</a:t>
          </a:r>
          <a:endParaRPr lang="en-US"/>
        </a:p>
      </dgm:t>
    </dgm:pt>
    <dgm:pt modelId="{DE0C4F02-61C4-4896-8432-F031CD5008F0}" type="parTrans" cxnId="{DE892289-F701-40DC-9AA4-871E40E46ACC}">
      <dgm:prSet/>
      <dgm:spPr/>
      <dgm:t>
        <a:bodyPr/>
        <a:lstStyle/>
        <a:p>
          <a:endParaRPr lang="en-US"/>
        </a:p>
      </dgm:t>
    </dgm:pt>
    <dgm:pt modelId="{2B3A7CC9-E721-4527-84CE-FEF71E27F910}" type="sibTrans" cxnId="{DE892289-F701-40DC-9AA4-871E40E46ACC}">
      <dgm:prSet/>
      <dgm:spPr/>
      <dgm:t>
        <a:bodyPr/>
        <a:lstStyle/>
        <a:p>
          <a:endParaRPr lang="en-US"/>
        </a:p>
      </dgm:t>
    </dgm:pt>
    <dgm:pt modelId="{810DC0E7-2EEE-47B7-8318-D95CA0494B1F}">
      <dgm:prSet/>
      <dgm:spPr/>
      <dgm:t>
        <a:bodyPr/>
        <a:lstStyle/>
        <a:p>
          <a:pPr>
            <a:lnSpc>
              <a:spcPct val="100000"/>
            </a:lnSpc>
          </a:pPr>
          <a:r>
            <a:rPr lang="en-CA"/>
            <a:t>Iphone</a:t>
          </a:r>
          <a:endParaRPr lang="en-US"/>
        </a:p>
      </dgm:t>
    </dgm:pt>
    <dgm:pt modelId="{128C5522-5199-497C-A059-12955DD94731}" type="parTrans" cxnId="{8F01B9E4-08D3-45A0-8BEB-DF65167EE679}">
      <dgm:prSet/>
      <dgm:spPr/>
      <dgm:t>
        <a:bodyPr/>
        <a:lstStyle/>
        <a:p>
          <a:endParaRPr lang="en-US"/>
        </a:p>
      </dgm:t>
    </dgm:pt>
    <dgm:pt modelId="{0BEF5691-C647-4246-A151-FA7501696DE7}" type="sibTrans" cxnId="{8F01B9E4-08D3-45A0-8BEB-DF65167EE679}">
      <dgm:prSet/>
      <dgm:spPr/>
      <dgm:t>
        <a:bodyPr/>
        <a:lstStyle/>
        <a:p>
          <a:endParaRPr lang="en-US"/>
        </a:p>
      </dgm:t>
    </dgm:pt>
    <dgm:pt modelId="{A3884055-A5F7-4D2E-9F4E-6B073BEF2CE3}">
      <dgm:prSet/>
      <dgm:spPr/>
      <dgm:t>
        <a:bodyPr/>
        <a:lstStyle/>
        <a:p>
          <a:pPr>
            <a:lnSpc>
              <a:spcPct val="100000"/>
            </a:lnSpc>
          </a:pPr>
          <a:r>
            <a:rPr lang="en-CA"/>
            <a:t>MS Office</a:t>
          </a:r>
          <a:endParaRPr lang="en-US"/>
        </a:p>
      </dgm:t>
    </dgm:pt>
    <dgm:pt modelId="{653F4054-15FE-4BD4-9674-F9630B043EDD}" type="parTrans" cxnId="{5616E8AC-CA0E-40A3-86DD-EE923CB255BA}">
      <dgm:prSet/>
      <dgm:spPr/>
      <dgm:t>
        <a:bodyPr/>
        <a:lstStyle/>
        <a:p>
          <a:endParaRPr lang="en-US"/>
        </a:p>
      </dgm:t>
    </dgm:pt>
    <dgm:pt modelId="{E624176E-3DB2-4B8A-9AA5-A8BA86973211}" type="sibTrans" cxnId="{5616E8AC-CA0E-40A3-86DD-EE923CB255BA}">
      <dgm:prSet/>
      <dgm:spPr/>
      <dgm:t>
        <a:bodyPr/>
        <a:lstStyle/>
        <a:p>
          <a:endParaRPr lang="en-US"/>
        </a:p>
      </dgm:t>
    </dgm:pt>
    <dgm:pt modelId="{285E8E44-80B1-4020-9227-A4559B1A0545}" type="pres">
      <dgm:prSet presAssocID="{BE89CB6A-EEFF-466F-BC29-7675C9B77402}" presName="root" presStyleCnt="0">
        <dgm:presLayoutVars>
          <dgm:dir/>
          <dgm:resizeHandles val="exact"/>
        </dgm:presLayoutVars>
      </dgm:prSet>
      <dgm:spPr/>
    </dgm:pt>
    <dgm:pt modelId="{2F495362-C6D7-402D-97B8-BC2E90B655F3}" type="pres">
      <dgm:prSet presAssocID="{AB3BB9D9-C9FD-4B70-98C4-ECF37AB84673}" presName="compNode" presStyleCnt="0"/>
      <dgm:spPr/>
    </dgm:pt>
    <dgm:pt modelId="{93F492F4-4C97-4CED-8703-EAC3FBAD2D1C}" type="pres">
      <dgm:prSet presAssocID="{AB3BB9D9-C9FD-4B70-98C4-ECF37AB8467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esk contour"/>
        </a:ext>
      </dgm:extLst>
    </dgm:pt>
    <dgm:pt modelId="{F0B6C276-D01A-4454-9ACA-CE35AB57A764}" type="pres">
      <dgm:prSet presAssocID="{AB3BB9D9-C9FD-4B70-98C4-ECF37AB84673}" presName="iconSpace" presStyleCnt="0"/>
      <dgm:spPr/>
    </dgm:pt>
    <dgm:pt modelId="{D3510AB2-D61D-4AC4-AD76-CF2C5D8B5FED}" type="pres">
      <dgm:prSet presAssocID="{AB3BB9D9-C9FD-4B70-98C4-ECF37AB84673}" presName="parTx" presStyleLbl="revTx" presStyleIdx="0" presStyleCnt="4">
        <dgm:presLayoutVars>
          <dgm:chMax val="0"/>
          <dgm:chPref val="0"/>
        </dgm:presLayoutVars>
      </dgm:prSet>
      <dgm:spPr/>
    </dgm:pt>
    <dgm:pt modelId="{5F35525A-9708-49D0-88C1-0DE40DF94FB6}" type="pres">
      <dgm:prSet presAssocID="{AB3BB9D9-C9FD-4B70-98C4-ECF37AB84673}" presName="txSpace" presStyleCnt="0"/>
      <dgm:spPr/>
    </dgm:pt>
    <dgm:pt modelId="{349B8FED-6644-4782-9522-214D7D935F35}" type="pres">
      <dgm:prSet presAssocID="{AB3BB9D9-C9FD-4B70-98C4-ECF37AB84673}" presName="desTx" presStyleLbl="revTx" presStyleIdx="1" presStyleCnt="4">
        <dgm:presLayoutVars/>
      </dgm:prSet>
      <dgm:spPr/>
    </dgm:pt>
    <dgm:pt modelId="{29618F2D-3A19-4B82-95C8-C8A3441B2DAE}" type="pres">
      <dgm:prSet presAssocID="{79CB45BC-99B6-41B0-8399-C2AB7EA3732C}" presName="sibTrans" presStyleCnt="0"/>
      <dgm:spPr/>
    </dgm:pt>
    <dgm:pt modelId="{2B3A41DA-592A-4193-B473-0B3563370D99}" type="pres">
      <dgm:prSet presAssocID="{C2B974CE-5BFC-48B7-BF0A-41997AE6DA35}" presName="compNode" presStyleCnt="0"/>
      <dgm:spPr/>
    </dgm:pt>
    <dgm:pt modelId="{FC469A8B-074A-4D03-8CC9-A47CF7AA48D7}" type="pres">
      <dgm:prSet presAssocID="{C2B974CE-5BFC-48B7-BF0A-41997AE6DA3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nitor contour"/>
        </a:ext>
      </dgm:extLst>
    </dgm:pt>
    <dgm:pt modelId="{1D617C7C-C90A-4F68-B0DD-488453376074}" type="pres">
      <dgm:prSet presAssocID="{C2B974CE-5BFC-48B7-BF0A-41997AE6DA35}" presName="iconSpace" presStyleCnt="0"/>
      <dgm:spPr/>
    </dgm:pt>
    <dgm:pt modelId="{EE8D7D0C-9B2E-42E7-9E67-F4C93E675E59}" type="pres">
      <dgm:prSet presAssocID="{C2B974CE-5BFC-48B7-BF0A-41997AE6DA35}" presName="parTx" presStyleLbl="revTx" presStyleIdx="2" presStyleCnt="4">
        <dgm:presLayoutVars>
          <dgm:chMax val="0"/>
          <dgm:chPref val="0"/>
        </dgm:presLayoutVars>
      </dgm:prSet>
      <dgm:spPr/>
    </dgm:pt>
    <dgm:pt modelId="{009FD303-AA72-49D4-9060-763874B78E70}" type="pres">
      <dgm:prSet presAssocID="{C2B974CE-5BFC-48B7-BF0A-41997AE6DA35}" presName="txSpace" presStyleCnt="0"/>
      <dgm:spPr/>
    </dgm:pt>
    <dgm:pt modelId="{F891ABC6-6D00-434A-8D03-2AF4099D0650}" type="pres">
      <dgm:prSet presAssocID="{C2B974CE-5BFC-48B7-BF0A-41997AE6DA35}" presName="desTx" presStyleLbl="revTx" presStyleIdx="3" presStyleCnt="4">
        <dgm:presLayoutVars/>
      </dgm:prSet>
      <dgm:spPr/>
    </dgm:pt>
  </dgm:ptLst>
  <dgm:cxnLst>
    <dgm:cxn modelId="{2397EC0F-2A51-40DC-B17F-F21A8D177989}" srcId="{AB3BB9D9-C9FD-4B70-98C4-ECF37AB84673}" destId="{78B04A8F-EC02-4582-A1CB-44BAD39B2544}" srcOrd="0" destOrd="0" parTransId="{E9C25C50-683A-4074-8F71-1D55B6AF4ECD}" sibTransId="{21F6EA37-F404-4DC4-BC46-AEFBA6479BDD}"/>
    <dgm:cxn modelId="{D184621F-B028-49B9-9B6B-27F31AB140DF}" type="presOf" srcId="{3615F18C-2898-4851-98AA-93F0B0416891}" destId="{349B8FED-6644-4782-9522-214D7D935F35}" srcOrd="0" destOrd="2" presId="urn:microsoft.com/office/officeart/2018/5/layout/CenteredIconLabelDescriptionList"/>
    <dgm:cxn modelId="{C30BAE1F-C25E-44A2-AE9C-D170A7C01EBA}" srcId="{AB3BB9D9-C9FD-4B70-98C4-ECF37AB84673}" destId="{F7BD6F61-88EE-48EE-BCC0-B06505E4C4D6}" srcOrd="4" destOrd="0" parTransId="{8CFEC4A1-E3DF-4AC4-9192-5BB803DBE522}" sibTransId="{57ED38A0-0540-42FD-8E50-2AD1FF841B69}"/>
    <dgm:cxn modelId="{B064C530-A93A-4F8A-8FC6-56E537D42C34}" srcId="{BE89CB6A-EEFF-466F-BC29-7675C9B77402}" destId="{AB3BB9D9-C9FD-4B70-98C4-ECF37AB84673}" srcOrd="0" destOrd="0" parTransId="{CBB59690-1181-435E-B8BE-C7D21DC95330}" sibTransId="{79CB45BC-99B6-41B0-8399-C2AB7EA3732C}"/>
    <dgm:cxn modelId="{C9951034-A321-47FB-8C97-CA718A19933F}" srcId="{AB3BB9D9-C9FD-4B70-98C4-ECF37AB84673}" destId="{1315C6D3-5355-428E-8438-76940B6A34D3}" srcOrd="3" destOrd="0" parTransId="{6E3EFA01-9A53-4545-B554-30344A64AAB8}" sibTransId="{2EC2DAE5-3379-4538-A29A-EF20A63E6D8F}"/>
    <dgm:cxn modelId="{6A57A03A-13C3-4761-B152-1F43C683B041}" type="presOf" srcId="{F7BD6F61-88EE-48EE-BCC0-B06505E4C4D6}" destId="{349B8FED-6644-4782-9522-214D7D935F35}" srcOrd="0" destOrd="4" presId="urn:microsoft.com/office/officeart/2018/5/layout/CenteredIconLabelDescriptionList"/>
    <dgm:cxn modelId="{044E6A3C-1C4F-4637-8F3A-D27C8791F389}" type="presOf" srcId="{0F94D1E6-5547-4FE2-BF4A-4790F6250F18}" destId="{349B8FED-6644-4782-9522-214D7D935F35}" srcOrd="0" destOrd="5" presId="urn:microsoft.com/office/officeart/2018/5/layout/CenteredIconLabelDescriptionList"/>
    <dgm:cxn modelId="{5104853C-3769-4E46-90C1-27FAD8676939}" type="presOf" srcId="{A3884055-A5F7-4D2E-9F4E-6B073BEF2CE3}" destId="{F891ABC6-6D00-434A-8D03-2AF4099D0650}" srcOrd="0" destOrd="1" presId="urn:microsoft.com/office/officeart/2018/5/layout/CenteredIconLabelDescriptionList"/>
    <dgm:cxn modelId="{A54AF362-5456-4F9D-809A-6B3D1A109FBB}" type="presOf" srcId="{1315C6D3-5355-428E-8438-76940B6A34D3}" destId="{349B8FED-6644-4782-9522-214D7D935F35}" srcOrd="0" destOrd="3" presId="urn:microsoft.com/office/officeart/2018/5/layout/CenteredIconLabelDescriptionList"/>
    <dgm:cxn modelId="{6B261873-EB1C-4166-89DF-B2152DBBB8E7}" srcId="{AB3BB9D9-C9FD-4B70-98C4-ECF37AB84673}" destId="{0F94D1E6-5547-4FE2-BF4A-4790F6250F18}" srcOrd="5" destOrd="0" parTransId="{EB02CE48-0D70-471E-8216-BF4A25173949}" sibTransId="{95F10BBE-45F2-4ED0-BD0A-C799838801BF}"/>
    <dgm:cxn modelId="{A2743976-6BE8-4C37-B0AB-24CB9CAF1D8F}" type="presOf" srcId="{C2B974CE-5BFC-48B7-BF0A-41997AE6DA35}" destId="{EE8D7D0C-9B2E-42E7-9E67-F4C93E675E59}" srcOrd="0" destOrd="0" presId="urn:microsoft.com/office/officeart/2018/5/layout/CenteredIconLabelDescriptionList"/>
    <dgm:cxn modelId="{DE892289-F701-40DC-9AA4-871E40E46ACC}" srcId="{BE89CB6A-EEFF-466F-BC29-7675C9B77402}" destId="{C2B974CE-5BFC-48B7-BF0A-41997AE6DA35}" srcOrd="1" destOrd="0" parTransId="{DE0C4F02-61C4-4896-8432-F031CD5008F0}" sibTransId="{2B3A7CC9-E721-4527-84CE-FEF71E27F910}"/>
    <dgm:cxn modelId="{B6BBF290-38F9-4E29-BB50-4D6304E2335A}" type="presOf" srcId="{810DC0E7-2EEE-47B7-8318-D95CA0494B1F}" destId="{F891ABC6-6D00-434A-8D03-2AF4099D0650}" srcOrd="0" destOrd="0" presId="urn:microsoft.com/office/officeart/2018/5/layout/CenteredIconLabelDescriptionList"/>
    <dgm:cxn modelId="{5616E8AC-CA0E-40A3-86DD-EE923CB255BA}" srcId="{C2B974CE-5BFC-48B7-BF0A-41997AE6DA35}" destId="{A3884055-A5F7-4D2E-9F4E-6B073BEF2CE3}" srcOrd="1" destOrd="0" parTransId="{653F4054-15FE-4BD4-9674-F9630B043EDD}" sibTransId="{E624176E-3DB2-4B8A-9AA5-A8BA86973211}"/>
    <dgm:cxn modelId="{EABB90B5-52EE-4430-AFAA-78B3A6555959}" srcId="{AB3BB9D9-C9FD-4B70-98C4-ECF37AB84673}" destId="{3615F18C-2898-4851-98AA-93F0B0416891}" srcOrd="2" destOrd="0" parTransId="{6B2FB7E6-ADFC-498B-A2EA-7B63C3EE24DB}" sibTransId="{BEE1589A-02C5-4D82-94C7-EEB06693ACAA}"/>
    <dgm:cxn modelId="{8895B3B5-C1C3-41B1-BC49-2C1FD44BFE2B}" type="presOf" srcId="{AB3BB9D9-C9FD-4B70-98C4-ECF37AB84673}" destId="{D3510AB2-D61D-4AC4-AD76-CF2C5D8B5FED}" srcOrd="0" destOrd="0" presId="urn:microsoft.com/office/officeart/2018/5/layout/CenteredIconLabelDescriptionList"/>
    <dgm:cxn modelId="{A81E00B8-78EA-4D58-9BF6-9F33E6C54E26}" type="presOf" srcId="{8C55E8F7-5151-4A91-8903-21F8268C26F6}" destId="{349B8FED-6644-4782-9522-214D7D935F35}" srcOrd="0" destOrd="1" presId="urn:microsoft.com/office/officeart/2018/5/layout/CenteredIconLabelDescriptionList"/>
    <dgm:cxn modelId="{B30BC0CB-5B74-4275-A1F9-1517F3094EF2}" srcId="{AB3BB9D9-C9FD-4B70-98C4-ECF37AB84673}" destId="{8C55E8F7-5151-4A91-8903-21F8268C26F6}" srcOrd="1" destOrd="0" parTransId="{8C62A561-708E-4579-B366-E63E6DB2EB8E}" sibTransId="{1C4AF1F4-D83C-4129-80F1-B1D9B41E7A00}"/>
    <dgm:cxn modelId="{1D25A6D3-DAC2-4562-B618-00EEC190C6AA}" type="presOf" srcId="{BE89CB6A-EEFF-466F-BC29-7675C9B77402}" destId="{285E8E44-80B1-4020-9227-A4559B1A0545}" srcOrd="0" destOrd="0" presId="urn:microsoft.com/office/officeart/2018/5/layout/CenteredIconLabelDescriptionList"/>
    <dgm:cxn modelId="{8F01B9E4-08D3-45A0-8BEB-DF65167EE679}" srcId="{C2B974CE-5BFC-48B7-BF0A-41997AE6DA35}" destId="{810DC0E7-2EEE-47B7-8318-D95CA0494B1F}" srcOrd="0" destOrd="0" parTransId="{128C5522-5199-497C-A059-12955DD94731}" sibTransId="{0BEF5691-C647-4246-A151-FA7501696DE7}"/>
    <dgm:cxn modelId="{A3704BEC-FBC6-41E1-B261-328665E9D28B}" type="presOf" srcId="{78B04A8F-EC02-4582-A1CB-44BAD39B2544}" destId="{349B8FED-6644-4782-9522-214D7D935F35}" srcOrd="0" destOrd="0" presId="urn:microsoft.com/office/officeart/2018/5/layout/CenteredIconLabelDescriptionList"/>
    <dgm:cxn modelId="{53A3FB5B-3578-48CB-9924-5D4D5733AFEC}" type="presParOf" srcId="{285E8E44-80B1-4020-9227-A4559B1A0545}" destId="{2F495362-C6D7-402D-97B8-BC2E90B655F3}" srcOrd="0" destOrd="0" presId="urn:microsoft.com/office/officeart/2018/5/layout/CenteredIconLabelDescriptionList"/>
    <dgm:cxn modelId="{CDC8F074-E274-4274-A2F5-A97319B34BF4}" type="presParOf" srcId="{2F495362-C6D7-402D-97B8-BC2E90B655F3}" destId="{93F492F4-4C97-4CED-8703-EAC3FBAD2D1C}" srcOrd="0" destOrd="0" presId="urn:microsoft.com/office/officeart/2018/5/layout/CenteredIconLabelDescriptionList"/>
    <dgm:cxn modelId="{2868230F-CB07-4B4D-9FD7-16FFC4103B54}" type="presParOf" srcId="{2F495362-C6D7-402D-97B8-BC2E90B655F3}" destId="{F0B6C276-D01A-4454-9ACA-CE35AB57A764}" srcOrd="1" destOrd="0" presId="urn:microsoft.com/office/officeart/2018/5/layout/CenteredIconLabelDescriptionList"/>
    <dgm:cxn modelId="{D730F034-F9E5-4CDE-8B8C-612ED74AC130}" type="presParOf" srcId="{2F495362-C6D7-402D-97B8-BC2E90B655F3}" destId="{D3510AB2-D61D-4AC4-AD76-CF2C5D8B5FED}" srcOrd="2" destOrd="0" presId="urn:microsoft.com/office/officeart/2018/5/layout/CenteredIconLabelDescriptionList"/>
    <dgm:cxn modelId="{1AB8F4B5-D90B-49FD-B295-0F1A8940B573}" type="presParOf" srcId="{2F495362-C6D7-402D-97B8-BC2E90B655F3}" destId="{5F35525A-9708-49D0-88C1-0DE40DF94FB6}" srcOrd="3" destOrd="0" presId="urn:microsoft.com/office/officeart/2018/5/layout/CenteredIconLabelDescriptionList"/>
    <dgm:cxn modelId="{8F5CEFEE-3977-4C81-896C-530661EC90C3}" type="presParOf" srcId="{2F495362-C6D7-402D-97B8-BC2E90B655F3}" destId="{349B8FED-6644-4782-9522-214D7D935F35}" srcOrd="4" destOrd="0" presId="urn:microsoft.com/office/officeart/2018/5/layout/CenteredIconLabelDescriptionList"/>
    <dgm:cxn modelId="{4D4B7893-9C1B-4EF7-A0F1-DECF0A301A7D}" type="presParOf" srcId="{285E8E44-80B1-4020-9227-A4559B1A0545}" destId="{29618F2D-3A19-4B82-95C8-C8A3441B2DAE}" srcOrd="1" destOrd="0" presId="urn:microsoft.com/office/officeart/2018/5/layout/CenteredIconLabelDescriptionList"/>
    <dgm:cxn modelId="{6435D105-35AC-4BDC-99DE-D0FDFB6775D0}" type="presParOf" srcId="{285E8E44-80B1-4020-9227-A4559B1A0545}" destId="{2B3A41DA-592A-4193-B473-0B3563370D99}" srcOrd="2" destOrd="0" presId="urn:microsoft.com/office/officeart/2018/5/layout/CenteredIconLabelDescriptionList"/>
    <dgm:cxn modelId="{9CBD559F-3492-4FD0-9323-BD85527000E6}" type="presParOf" srcId="{2B3A41DA-592A-4193-B473-0B3563370D99}" destId="{FC469A8B-074A-4D03-8CC9-A47CF7AA48D7}" srcOrd="0" destOrd="0" presId="urn:microsoft.com/office/officeart/2018/5/layout/CenteredIconLabelDescriptionList"/>
    <dgm:cxn modelId="{BC4001DA-2070-4545-AA30-C869E47DBA2E}" type="presParOf" srcId="{2B3A41DA-592A-4193-B473-0B3563370D99}" destId="{1D617C7C-C90A-4F68-B0DD-488453376074}" srcOrd="1" destOrd="0" presId="urn:microsoft.com/office/officeart/2018/5/layout/CenteredIconLabelDescriptionList"/>
    <dgm:cxn modelId="{7EB639F7-5D9B-4875-B476-8C39CB698E8A}" type="presParOf" srcId="{2B3A41DA-592A-4193-B473-0B3563370D99}" destId="{EE8D7D0C-9B2E-42E7-9E67-F4C93E675E59}" srcOrd="2" destOrd="0" presId="urn:microsoft.com/office/officeart/2018/5/layout/CenteredIconLabelDescriptionList"/>
    <dgm:cxn modelId="{C8E466D8-5A83-4113-96F7-B23BFC0DB517}" type="presParOf" srcId="{2B3A41DA-592A-4193-B473-0B3563370D99}" destId="{009FD303-AA72-49D4-9060-763874B78E70}" srcOrd="3" destOrd="0" presId="urn:microsoft.com/office/officeart/2018/5/layout/CenteredIconLabelDescriptionList"/>
    <dgm:cxn modelId="{70898205-5490-41C7-8088-1A8551F1F0AF}" type="presParOf" srcId="{2B3A41DA-592A-4193-B473-0B3563370D99}" destId="{F891ABC6-6D00-434A-8D03-2AF4099D065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51A34D-E6BD-421D-8196-A92DCE34CB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fr-CA"/>
        </a:p>
      </dgm:t>
    </dgm:pt>
    <dgm:pt modelId="{265FB78A-665E-4EC2-B3D9-C81B8E06C5BA}">
      <dgm:prSet phldrT="[Texte]" custT="1">
        <dgm:style>
          <a:lnRef idx="2">
            <a:schemeClr val="accent2">
              <a:shade val="50000"/>
            </a:schemeClr>
          </a:lnRef>
          <a:fillRef idx="1">
            <a:schemeClr val="accent2"/>
          </a:fillRef>
          <a:effectRef idx="0">
            <a:schemeClr val="accent2"/>
          </a:effectRef>
          <a:fontRef idx="minor">
            <a:schemeClr val="lt1"/>
          </a:fontRef>
        </dgm:style>
      </dgm:prSet>
      <dgm:spPr>
        <a:solidFill>
          <a:srgbClr val="800000"/>
        </a:solidFill>
        <a:effectLst>
          <a:outerShdw blurRad="50800" dist="38100" dir="2700000" algn="tl" rotWithShape="0">
            <a:prstClr val="black">
              <a:alpha val="40000"/>
            </a:prstClr>
          </a:outerShdw>
        </a:effectLst>
      </dgm:spPr>
      <dgm:t>
        <a:bodyPr/>
        <a:lstStyle/>
        <a:p>
          <a:r>
            <a:rPr lang="fr-CA" sz="4000" dirty="0"/>
            <a:t>Environnement</a:t>
          </a:r>
        </a:p>
      </dgm:t>
    </dgm:pt>
    <dgm:pt modelId="{F31A2579-75F9-488A-A740-C39910ECA8E9}" type="parTrans" cxnId="{BC0B365C-7982-434C-8BCE-9D7F563073FE}">
      <dgm:prSet/>
      <dgm:spPr/>
      <dgm:t>
        <a:bodyPr/>
        <a:lstStyle/>
        <a:p>
          <a:endParaRPr lang="fr-CA"/>
        </a:p>
      </dgm:t>
    </dgm:pt>
    <dgm:pt modelId="{57B4070E-FB69-464A-B2F2-35BE4CDF7622}" type="sibTrans" cxnId="{BC0B365C-7982-434C-8BCE-9D7F563073FE}">
      <dgm:prSet/>
      <dgm:spPr/>
      <dgm:t>
        <a:bodyPr/>
        <a:lstStyle/>
        <a:p>
          <a:endParaRPr lang="fr-CA"/>
        </a:p>
      </dgm:t>
    </dgm:pt>
    <dgm:pt modelId="{ABB5B56A-340A-4692-9B8A-08A39308B784}">
      <dgm:prSet phldrT="[Texte]" custT="1">
        <dgm:style>
          <a:lnRef idx="2">
            <a:schemeClr val="accent2">
              <a:shade val="50000"/>
            </a:schemeClr>
          </a:lnRef>
          <a:fillRef idx="1">
            <a:schemeClr val="accent2"/>
          </a:fillRef>
          <a:effectRef idx="0">
            <a:schemeClr val="accent2"/>
          </a:effectRef>
          <a:fontRef idx="minor">
            <a:schemeClr val="lt1"/>
          </a:fontRef>
        </dgm:style>
      </dgm:prSet>
      <dgm:spPr>
        <a:ln>
          <a:noFill/>
        </a:ln>
      </dgm:spPr>
      <dgm:t>
        <a:bodyPr/>
        <a:lstStyle/>
        <a:p>
          <a:r>
            <a:rPr lang="fr-CA" sz="4000" dirty="0"/>
            <a:t>Social</a:t>
          </a:r>
        </a:p>
      </dgm:t>
    </dgm:pt>
    <dgm:pt modelId="{DFD58FDB-D61E-4FD7-801A-75B76C772211}" type="parTrans" cxnId="{B9DFCF92-4147-4128-9BB1-9B902E4E8DDC}">
      <dgm:prSet/>
      <dgm:spPr/>
      <dgm:t>
        <a:bodyPr/>
        <a:lstStyle/>
        <a:p>
          <a:endParaRPr lang="fr-CA"/>
        </a:p>
      </dgm:t>
    </dgm:pt>
    <dgm:pt modelId="{84BFC101-B992-4C28-9E37-7EF6B7E1E965}" type="sibTrans" cxnId="{B9DFCF92-4147-4128-9BB1-9B902E4E8DDC}">
      <dgm:prSet/>
      <dgm:spPr/>
      <dgm:t>
        <a:bodyPr/>
        <a:lstStyle/>
        <a:p>
          <a:endParaRPr lang="fr-CA"/>
        </a:p>
      </dgm:t>
    </dgm:pt>
    <dgm:pt modelId="{BFAE658E-89F1-45F1-B41F-E3774594FD53}">
      <dgm:prSet phldrT="[Texte]" custT="1"/>
      <dgm:spPr>
        <a:solidFill>
          <a:schemeClr val="accent2">
            <a:lumMod val="60000"/>
            <a:lumOff val="40000"/>
          </a:schemeClr>
        </a:solidFill>
      </dgm:spPr>
      <dgm:t>
        <a:bodyPr/>
        <a:lstStyle/>
        <a:p>
          <a:r>
            <a:rPr lang="fr-CA" sz="2400" dirty="0"/>
            <a:t>Attitudes Individus</a:t>
          </a:r>
        </a:p>
      </dgm:t>
    </dgm:pt>
    <dgm:pt modelId="{46FF56C8-EE7B-45B6-935D-7F9CA1C2AB27}" type="parTrans" cxnId="{493188E9-794F-4C1A-BDA5-F63F1BCDB8F4}">
      <dgm:prSet/>
      <dgm:spPr/>
      <dgm:t>
        <a:bodyPr/>
        <a:lstStyle/>
        <a:p>
          <a:endParaRPr lang="fr-CA"/>
        </a:p>
      </dgm:t>
    </dgm:pt>
    <dgm:pt modelId="{4312ACE4-4511-430C-A993-3FC8C21EB94A}" type="sibTrans" cxnId="{493188E9-794F-4C1A-BDA5-F63F1BCDB8F4}">
      <dgm:prSet/>
      <dgm:spPr/>
      <dgm:t>
        <a:bodyPr/>
        <a:lstStyle/>
        <a:p>
          <a:endParaRPr lang="fr-CA"/>
        </a:p>
      </dgm:t>
    </dgm:pt>
    <dgm:pt modelId="{CAA456B8-7840-4AA8-83C1-40201232D1D4}">
      <dgm:prSet phldrT="[Texte]" custT="1"/>
      <dgm:spPr>
        <a:solidFill>
          <a:schemeClr val="accent2">
            <a:lumMod val="60000"/>
            <a:lumOff val="40000"/>
          </a:schemeClr>
        </a:solidFill>
      </dgm:spPr>
      <dgm:t>
        <a:bodyPr/>
        <a:lstStyle/>
        <a:p>
          <a:r>
            <a:rPr lang="fr-CA" sz="2400" dirty="0"/>
            <a:t>Règles  Organisation</a:t>
          </a:r>
        </a:p>
      </dgm:t>
    </dgm:pt>
    <dgm:pt modelId="{A9AD4F99-E038-45D1-B0DA-130DFF0659B2}" type="parTrans" cxnId="{8D944870-67FC-44DA-8AA4-E2F6BFA76146}">
      <dgm:prSet/>
      <dgm:spPr/>
      <dgm:t>
        <a:bodyPr/>
        <a:lstStyle/>
        <a:p>
          <a:endParaRPr lang="fr-CA"/>
        </a:p>
      </dgm:t>
    </dgm:pt>
    <dgm:pt modelId="{4FA251F3-7462-4F37-B13B-F433ABC8B5EA}" type="sibTrans" cxnId="{8D944870-67FC-44DA-8AA4-E2F6BFA76146}">
      <dgm:prSet/>
      <dgm:spPr/>
      <dgm:t>
        <a:bodyPr/>
        <a:lstStyle/>
        <a:p>
          <a:endParaRPr lang="fr-CA"/>
        </a:p>
      </dgm:t>
    </dgm:pt>
    <dgm:pt modelId="{3261DFF3-47B0-4506-A7B2-5B049ABBCEAA}">
      <dgm:prSet phldrT="[Texte]" custT="1">
        <dgm:style>
          <a:lnRef idx="2">
            <a:schemeClr val="accent2">
              <a:shade val="50000"/>
            </a:schemeClr>
          </a:lnRef>
          <a:fillRef idx="1">
            <a:schemeClr val="accent2"/>
          </a:fillRef>
          <a:effectRef idx="0">
            <a:schemeClr val="accent2"/>
          </a:effectRef>
          <a:fontRef idx="minor">
            <a:schemeClr val="lt1"/>
          </a:fontRef>
        </dgm:style>
      </dgm:prSet>
      <dgm:spPr>
        <a:ln>
          <a:noFill/>
        </a:ln>
      </dgm:spPr>
      <dgm:t>
        <a:bodyPr/>
        <a:lstStyle/>
        <a:p>
          <a:r>
            <a:rPr lang="fr-CA" sz="4000" dirty="0"/>
            <a:t>Physique</a:t>
          </a:r>
        </a:p>
      </dgm:t>
    </dgm:pt>
    <dgm:pt modelId="{7D09FB4F-028A-47B3-9906-65BB25C630FF}" type="parTrans" cxnId="{4A9A0452-AA95-4626-9F4E-020139D40977}">
      <dgm:prSet/>
      <dgm:spPr/>
      <dgm:t>
        <a:bodyPr/>
        <a:lstStyle/>
        <a:p>
          <a:endParaRPr lang="fr-CA"/>
        </a:p>
      </dgm:t>
    </dgm:pt>
    <dgm:pt modelId="{7D30E4BD-79DA-4CF1-8804-664A45B310B6}" type="sibTrans" cxnId="{4A9A0452-AA95-4626-9F4E-020139D40977}">
      <dgm:prSet/>
      <dgm:spPr/>
      <dgm:t>
        <a:bodyPr/>
        <a:lstStyle/>
        <a:p>
          <a:endParaRPr lang="fr-CA"/>
        </a:p>
      </dgm:t>
    </dgm:pt>
    <dgm:pt modelId="{726B5A80-23A9-4B1D-A1E5-1E8C8BA1634A}">
      <dgm:prSet phldrT="[Texte]" custT="1"/>
      <dgm:spPr>
        <a:solidFill>
          <a:schemeClr val="accent2">
            <a:lumMod val="60000"/>
            <a:lumOff val="40000"/>
          </a:schemeClr>
        </a:solidFill>
      </dgm:spPr>
      <dgm:t>
        <a:bodyPr/>
        <a:lstStyle/>
        <a:p>
          <a:r>
            <a:rPr lang="fr-CA" sz="2800" dirty="0"/>
            <a:t>Bâti</a:t>
          </a:r>
        </a:p>
      </dgm:t>
    </dgm:pt>
    <dgm:pt modelId="{0C40EBF0-6605-4DA7-BB8F-90B069466DD1}" type="parTrans" cxnId="{F51EB930-30B7-4E76-A6F6-A32BBCEB698E}">
      <dgm:prSet/>
      <dgm:spPr/>
      <dgm:t>
        <a:bodyPr/>
        <a:lstStyle/>
        <a:p>
          <a:endParaRPr lang="fr-CA"/>
        </a:p>
      </dgm:t>
    </dgm:pt>
    <dgm:pt modelId="{7419F418-317C-4F52-8507-E908C47C3264}" type="sibTrans" cxnId="{F51EB930-30B7-4E76-A6F6-A32BBCEB698E}">
      <dgm:prSet/>
      <dgm:spPr/>
      <dgm:t>
        <a:bodyPr/>
        <a:lstStyle/>
        <a:p>
          <a:endParaRPr lang="fr-CA"/>
        </a:p>
      </dgm:t>
    </dgm:pt>
    <dgm:pt modelId="{E0B129B7-529E-4349-A65E-5FEF05C2E023}">
      <dgm:prSet phldrT="[Texte]" custT="1"/>
      <dgm:spPr>
        <a:solidFill>
          <a:schemeClr val="accent2">
            <a:lumMod val="60000"/>
            <a:lumOff val="40000"/>
          </a:schemeClr>
        </a:solidFill>
      </dgm:spPr>
      <dgm:t>
        <a:bodyPr/>
        <a:lstStyle/>
        <a:p>
          <a:r>
            <a:rPr lang="fr-CA" sz="2800" dirty="0"/>
            <a:t>Outils</a:t>
          </a:r>
        </a:p>
      </dgm:t>
    </dgm:pt>
    <dgm:pt modelId="{A303CDEE-BD22-416B-8A32-7D2D40D64019}" type="parTrans" cxnId="{923A644F-163C-4ED3-803E-B4A0F7041B02}">
      <dgm:prSet/>
      <dgm:spPr/>
      <dgm:t>
        <a:bodyPr/>
        <a:lstStyle/>
        <a:p>
          <a:endParaRPr lang="fr-CA"/>
        </a:p>
      </dgm:t>
    </dgm:pt>
    <dgm:pt modelId="{B741EB1E-4CD3-4282-B905-191CEEDE38AE}" type="sibTrans" cxnId="{923A644F-163C-4ED3-803E-B4A0F7041B02}">
      <dgm:prSet/>
      <dgm:spPr/>
      <dgm:t>
        <a:bodyPr/>
        <a:lstStyle/>
        <a:p>
          <a:endParaRPr lang="fr-CA"/>
        </a:p>
      </dgm:t>
    </dgm:pt>
    <dgm:pt modelId="{36B328DA-3075-4403-988B-CA446D459AD3}" type="pres">
      <dgm:prSet presAssocID="{3A51A34D-E6BD-421D-8196-A92DCE34CBE7}" presName="Name0" presStyleCnt="0">
        <dgm:presLayoutVars>
          <dgm:chPref val="1"/>
          <dgm:dir/>
          <dgm:animOne val="branch"/>
          <dgm:animLvl val="lvl"/>
          <dgm:resizeHandles/>
        </dgm:presLayoutVars>
      </dgm:prSet>
      <dgm:spPr/>
    </dgm:pt>
    <dgm:pt modelId="{8BF743A1-7921-41DD-97FE-8AA004E315BD}" type="pres">
      <dgm:prSet presAssocID="{265FB78A-665E-4EC2-B3D9-C81B8E06C5BA}" presName="vertOne" presStyleCnt="0"/>
      <dgm:spPr/>
    </dgm:pt>
    <dgm:pt modelId="{0E99E352-B58B-42A0-90E9-B6336EF71859}" type="pres">
      <dgm:prSet presAssocID="{265FB78A-665E-4EC2-B3D9-C81B8E06C5BA}" presName="txOne" presStyleLbl="node0" presStyleIdx="0" presStyleCnt="1">
        <dgm:presLayoutVars>
          <dgm:chPref val="3"/>
        </dgm:presLayoutVars>
      </dgm:prSet>
      <dgm:spPr/>
    </dgm:pt>
    <dgm:pt modelId="{341C4928-E8FA-4C3A-B1AD-43FD59A3DABC}" type="pres">
      <dgm:prSet presAssocID="{265FB78A-665E-4EC2-B3D9-C81B8E06C5BA}" presName="parTransOne" presStyleCnt="0"/>
      <dgm:spPr/>
    </dgm:pt>
    <dgm:pt modelId="{FE4AA0F5-EF55-4655-812C-BA2B59D61372}" type="pres">
      <dgm:prSet presAssocID="{265FB78A-665E-4EC2-B3D9-C81B8E06C5BA}" presName="horzOne" presStyleCnt="0"/>
      <dgm:spPr/>
    </dgm:pt>
    <dgm:pt modelId="{53E4F75E-EB07-400F-BF4A-8A444405ED9C}" type="pres">
      <dgm:prSet presAssocID="{ABB5B56A-340A-4692-9B8A-08A39308B784}" presName="vertTwo" presStyleCnt="0"/>
      <dgm:spPr/>
    </dgm:pt>
    <dgm:pt modelId="{EC312117-21FF-4DE8-9E4C-4D656442712D}" type="pres">
      <dgm:prSet presAssocID="{ABB5B56A-340A-4692-9B8A-08A39308B784}" presName="txTwo" presStyleLbl="node2" presStyleIdx="0" presStyleCnt="2">
        <dgm:presLayoutVars>
          <dgm:chPref val="3"/>
        </dgm:presLayoutVars>
      </dgm:prSet>
      <dgm:spPr/>
    </dgm:pt>
    <dgm:pt modelId="{0D1B7ADC-289A-4BC7-BACB-D1F1DEC11B09}" type="pres">
      <dgm:prSet presAssocID="{ABB5B56A-340A-4692-9B8A-08A39308B784}" presName="parTransTwo" presStyleCnt="0"/>
      <dgm:spPr/>
    </dgm:pt>
    <dgm:pt modelId="{8E192522-F723-4DA5-BEB7-AEAD8682A180}" type="pres">
      <dgm:prSet presAssocID="{ABB5B56A-340A-4692-9B8A-08A39308B784}" presName="horzTwo" presStyleCnt="0"/>
      <dgm:spPr/>
    </dgm:pt>
    <dgm:pt modelId="{A36509C6-19C1-4C6C-8F6D-9281BD20E191}" type="pres">
      <dgm:prSet presAssocID="{BFAE658E-89F1-45F1-B41F-E3774594FD53}" presName="vertThree" presStyleCnt="0"/>
      <dgm:spPr/>
    </dgm:pt>
    <dgm:pt modelId="{F1EEED9F-4AD0-4C70-8062-E0019218D454}" type="pres">
      <dgm:prSet presAssocID="{BFAE658E-89F1-45F1-B41F-E3774594FD53}" presName="txThree" presStyleLbl="node3" presStyleIdx="0" presStyleCnt="4">
        <dgm:presLayoutVars>
          <dgm:chPref val="3"/>
        </dgm:presLayoutVars>
      </dgm:prSet>
      <dgm:spPr/>
    </dgm:pt>
    <dgm:pt modelId="{3333BB69-2863-4698-AA38-733ECC3BE83F}" type="pres">
      <dgm:prSet presAssocID="{BFAE658E-89F1-45F1-B41F-E3774594FD53}" presName="horzThree" presStyleCnt="0"/>
      <dgm:spPr/>
    </dgm:pt>
    <dgm:pt modelId="{3B467973-BDC5-4283-91AA-DB99E84F4882}" type="pres">
      <dgm:prSet presAssocID="{4312ACE4-4511-430C-A993-3FC8C21EB94A}" presName="sibSpaceThree" presStyleCnt="0"/>
      <dgm:spPr/>
    </dgm:pt>
    <dgm:pt modelId="{213B7691-7B59-4710-8301-5B28123829F1}" type="pres">
      <dgm:prSet presAssocID="{CAA456B8-7840-4AA8-83C1-40201232D1D4}" presName="vertThree" presStyleCnt="0"/>
      <dgm:spPr/>
    </dgm:pt>
    <dgm:pt modelId="{2B9B2BC4-BC10-44FB-956B-15F6FF9CADC3}" type="pres">
      <dgm:prSet presAssocID="{CAA456B8-7840-4AA8-83C1-40201232D1D4}" presName="txThree" presStyleLbl="node3" presStyleIdx="1" presStyleCnt="4" custLinFactNeighborX="-808">
        <dgm:presLayoutVars>
          <dgm:chPref val="3"/>
        </dgm:presLayoutVars>
      </dgm:prSet>
      <dgm:spPr/>
    </dgm:pt>
    <dgm:pt modelId="{07EFF446-4B6B-434D-9DDB-B299F1AD88E4}" type="pres">
      <dgm:prSet presAssocID="{CAA456B8-7840-4AA8-83C1-40201232D1D4}" presName="horzThree" presStyleCnt="0"/>
      <dgm:spPr/>
    </dgm:pt>
    <dgm:pt modelId="{3E2DA6DB-BC32-4762-85E6-225976267375}" type="pres">
      <dgm:prSet presAssocID="{84BFC101-B992-4C28-9E37-7EF6B7E1E965}" presName="sibSpaceTwo" presStyleCnt="0"/>
      <dgm:spPr/>
    </dgm:pt>
    <dgm:pt modelId="{4C1C5F5A-0758-4F59-A862-A553BA2784C6}" type="pres">
      <dgm:prSet presAssocID="{3261DFF3-47B0-4506-A7B2-5B049ABBCEAA}" presName="vertTwo" presStyleCnt="0"/>
      <dgm:spPr/>
    </dgm:pt>
    <dgm:pt modelId="{9CD3AA94-6407-4ED1-B913-7FEDC6E610B5}" type="pres">
      <dgm:prSet presAssocID="{3261DFF3-47B0-4506-A7B2-5B049ABBCEAA}" presName="txTwo" presStyleLbl="node2" presStyleIdx="1" presStyleCnt="2">
        <dgm:presLayoutVars>
          <dgm:chPref val="3"/>
        </dgm:presLayoutVars>
      </dgm:prSet>
      <dgm:spPr/>
    </dgm:pt>
    <dgm:pt modelId="{9DD99B19-15F9-4576-A1F2-8ABD70E50542}" type="pres">
      <dgm:prSet presAssocID="{3261DFF3-47B0-4506-A7B2-5B049ABBCEAA}" presName="parTransTwo" presStyleCnt="0"/>
      <dgm:spPr/>
    </dgm:pt>
    <dgm:pt modelId="{7D3D204F-730F-4397-B487-1FF63602482E}" type="pres">
      <dgm:prSet presAssocID="{3261DFF3-47B0-4506-A7B2-5B049ABBCEAA}" presName="horzTwo" presStyleCnt="0"/>
      <dgm:spPr/>
    </dgm:pt>
    <dgm:pt modelId="{3A021C6C-B3B8-450E-85FE-3626EC44EC1E}" type="pres">
      <dgm:prSet presAssocID="{726B5A80-23A9-4B1D-A1E5-1E8C8BA1634A}" presName="vertThree" presStyleCnt="0"/>
      <dgm:spPr/>
    </dgm:pt>
    <dgm:pt modelId="{1DDEA98F-919C-4219-B49C-D931DDC8E0B2}" type="pres">
      <dgm:prSet presAssocID="{726B5A80-23A9-4B1D-A1E5-1E8C8BA1634A}" presName="txThree" presStyleLbl="node3" presStyleIdx="2" presStyleCnt="4">
        <dgm:presLayoutVars>
          <dgm:chPref val="3"/>
        </dgm:presLayoutVars>
      </dgm:prSet>
      <dgm:spPr/>
    </dgm:pt>
    <dgm:pt modelId="{5DC6913C-49E5-4B83-A8FD-42B5A5D75F32}" type="pres">
      <dgm:prSet presAssocID="{726B5A80-23A9-4B1D-A1E5-1E8C8BA1634A}" presName="horzThree" presStyleCnt="0"/>
      <dgm:spPr/>
    </dgm:pt>
    <dgm:pt modelId="{5D4ABC71-02B0-46B2-9022-2385ED4BFE99}" type="pres">
      <dgm:prSet presAssocID="{7419F418-317C-4F52-8507-E908C47C3264}" presName="sibSpaceThree" presStyleCnt="0"/>
      <dgm:spPr/>
    </dgm:pt>
    <dgm:pt modelId="{46F747E2-93F9-4F13-ACE9-AB12246DF017}" type="pres">
      <dgm:prSet presAssocID="{E0B129B7-529E-4349-A65E-5FEF05C2E023}" presName="vertThree" presStyleCnt="0"/>
      <dgm:spPr/>
    </dgm:pt>
    <dgm:pt modelId="{00AAD4BC-124E-49AE-B606-38C048D2D6E0}" type="pres">
      <dgm:prSet presAssocID="{E0B129B7-529E-4349-A65E-5FEF05C2E023}" presName="txThree" presStyleLbl="node3" presStyleIdx="3" presStyleCnt="4">
        <dgm:presLayoutVars>
          <dgm:chPref val="3"/>
        </dgm:presLayoutVars>
      </dgm:prSet>
      <dgm:spPr/>
    </dgm:pt>
    <dgm:pt modelId="{C8A0A2D4-5781-4995-8FD9-82CF889E0886}" type="pres">
      <dgm:prSet presAssocID="{E0B129B7-529E-4349-A65E-5FEF05C2E023}" presName="horzThree" presStyleCnt="0"/>
      <dgm:spPr/>
    </dgm:pt>
  </dgm:ptLst>
  <dgm:cxnLst>
    <dgm:cxn modelId="{9628F514-58C8-4F31-999E-F150D8DB7D06}" type="presOf" srcId="{E0B129B7-529E-4349-A65E-5FEF05C2E023}" destId="{00AAD4BC-124E-49AE-B606-38C048D2D6E0}" srcOrd="0" destOrd="0" presId="urn:microsoft.com/office/officeart/2005/8/layout/hierarchy4"/>
    <dgm:cxn modelId="{4597E718-D44B-4D7E-9EF1-E504181CA258}" type="presOf" srcId="{BFAE658E-89F1-45F1-B41F-E3774594FD53}" destId="{F1EEED9F-4AD0-4C70-8062-E0019218D454}" srcOrd="0" destOrd="0" presId="urn:microsoft.com/office/officeart/2005/8/layout/hierarchy4"/>
    <dgm:cxn modelId="{9D771424-4FE3-4AE6-A6CE-45EA87FEBF16}" type="presOf" srcId="{726B5A80-23A9-4B1D-A1E5-1E8C8BA1634A}" destId="{1DDEA98F-919C-4219-B49C-D931DDC8E0B2}" srcOrd="0" destOrd="0" presId="urn:microsoft.com/office/officeart/2005/8/layout/hierarchy4"/>
    <dgm:cxn modelId="{F51EB930-30B7-4E76-A6F6-A32BBCEB698E}" srcId="{3261DFF3-47B0-4506-A7B2-5B049ABBCEAA}" destId="{726B5A80-23A9-4B1D-A1E5-1E8C8BA1634A}" srcOrd="0" destOrd="0" parTransId="{0C40EBF0-6605-4DA7-BB8F-90B069466DD1}" sibTransId="{7419F418-317C-4F52-8507-E908C47C3264}"/>
    <dgm:cxn modelId="{BC0B365C-7982-434C-8BCE-9D7F563073FE}" srcId="{3A51A34D-E6BD-421D-8196-A92DCE34CBE7}" destId="{265FB78A-665E-4EC2-B3D9-C81B8E06C5BA}" srcOrd="0" destOrd="0" parTransId="{F31A2579-75F9-488A-A740-C39910ECA8E9}" sibTransId="{57B4070E-FB69-464A-B2F2-35BE4CDF7622}"/>
    <dgm:cxn modelId="{6C4DC348-4B94-4A83-8DB8-385CBB459545}" type="presOf" srcId="{CAA456B8-7840-4AA8-83C1-40201232D1D4}" destId="{2B9B2BC4-BC10-44FB-956B-15F6FF9CADC3}" srcOrd="0" destOrd="0" presId="urn:microsoft.com/office/officeart/2005/8/layout/hierarchy4"/>
    <dgm:cxn modelId="{923A644F-163C-4ED3-803E-B4A0F7041B02}" srcId="{3261DFF3-47B0-4506-A7B2-5B049ABBCEAA}" destId="{E0B129B7-529E-4349-A65E-5FEF05C2E023}" srcOrd="1" destOrd="0" parTransId="{A303CDEE-BD22-416B-8A32-7D2D40D64019}" sibTransId="{B741EB1E-4CD3-4282-B905-191CEEDE38AE}"/>
    <dgm:cxn modelId="{8D944870-67FC-44DA-8AA4-E2F6BFA76146}" srcId="{ABB5B56A-340A-4692-9B8A-08A39308B784}" destId="{CAA456B8-7840-4AA8-83C1-40201232D1D4}" srcOrd="1" destOrd="0" parTransId="{A9AD4F99-E038-45D1-B0DA-130DFF0659B2}" sibTransId="{4FA251F3-7462-4F37-B13B-F433ABC8B5EA}"/>
    <dgm:cxn modelId="{4A9A0452-AA95-4626-9F4E-020139D40977}" srcId="{265FB78A-665E-4EC2-B3D9-C81B8E06C5BA}" destId="{3261DFF3-47B0-4506-A7B2-5B049ABBCEAA}" srcOrd="1" destOrd="0" parTransId="{7D09FB4F-028A-47B3-9906-65BB25C630FF}" sibTransId="{7D30E4BD-79DA-4CF1-8804-664A45B310B6}"/>
    <dgm:cxn modelId="{F7D9B087-248C-497A-9336-3B1BB3869553}" type="presOf" srcId="{265FB78A-665E-4EC2-B3D9-C81B8E06C5BA}" destId="{0E99E352-B58B-42A0-90E9-B6336EF71859}" srcOrd="0" destOrd="0" presId="urn:microsoft.com/office/officeart/2005/8/layout/hierarchy4"/>
    <dgm:cxn modelId="{554A468B-7AD9-44CA-8989-8F6259E806E7}" type="presOf" srcId="{3A51A34D-E6BD-421D-8196-A92DCE34CBE7}" destId="{36B328DA-3075-4403-988B-CA446D459AD3}" srcOrd="0" destOrd="0" presId="urn:microsoft.com/office/officeart/2005/8/layout/hierarchy4"/>
    <dgm:cxn modelId="{B9DFCF92-4147-4128-9BB1-9B902E4E8DDC}" srcId="{265FB78A-665E-4EC2-B3D9-C81B8E06C5BA}" destId="{ABB5B56A-340A-4692-9B8A-08A39308B784}" srcOrd="0" destOrd="0" parTransId="{DFD58FDB-D61E-4FD7-801A-75B76C772211}" sibTransId="{84BFC101-B992-4C28-9E37-7EF6B7E1E965}"/>
    <dgm:cxn modelId="{A62517B3-2FAF-4BCC-879B-925706B260CD}" type="presOf" srcId="{ABB5B56A-340A-4692-9B8A-08A39308B784}" destId="{EC312117-21FF-4DE8-9E4C-4D656442712D}" srcOrd="0" destOrd="0" presId="urn:microsoft.com/office/officeart/2005/8/layout/hierarchy4"/>
    <dgm:cxn modelId="{CED23DBA-36EC-4219-B37A-C932060C6D34}" type="presOf" srcId="{3261DFF3-47B0-4506-A7B2-5B049ABBCEAA}" destId="{9CD3AA94-6407-4ED1-B913-7FEDC6E610B5}" srcOrd="0" destOrd="0" presId="urn:microsoft.com/office/officeart/2005/8/layout/hierarchy4"/>
    <dgm:cxn modelId="{493188E9-794F-4C1A-BDA5-F63F1BCDB8F4}" srcId="{ABB5B56A-340A-4692-9B8A-08A39308B784}" destId="{BFAE658E-89F1-45F1-B41F-E3774594FD53}" srcOrd="0" destOrd="0" parTransId="{46FF56C8-EE7B-45B6-935D-7F9CA1C2AB27}" sibTransId="{4312ACE4-4511-430C-A993-3FC8C21EB94A}"/>
    <dgm:cxn modelId="{C6BC525D-1A7B-45FB-A6E2-FAE9F09A98B7}" type="presParOf" srcId="{36B328DA-3075-4403-988B-CA446D459AD3}" destId="{8BF743A1-7921-41DD-97FE-8AA004E315BD}" srcOrd="0" destOrd="0" presId="urn:microsoft.com/office/officeart/2005/8/layout/hierarchy4"/>
    <dgm:cxn modelId="{4515392B-5E14-48FB-A578-805803051C63}" type="presParOf" srcId="{8BF743A1-7921-41DD-97FE-8AA004E315BD}" destId="{0E99E352-B58B-42A0-90E9-B6336EF71859}" srcOrd="0" destOrd="0" presId="urn:microsoft.com/office/officeart/2005/8/layout/hierarchy4"/>
    <dgm:cxn modelId="{DB247EBA-52DB-4C2D-A069-6434D44E7F6F}" type="presParOf" srcId="{8BF743A1-7921-41DD-97FE-8AA004E315BD}" destId="{341C4928-E8FA-4C3A-B1AD-43FD59A3DABC}" srcOrd="1" destOrd="0" presId="urn:microsoft.com/office/officeart/2005/8/layout/hierarchy4"/>
    <dgm:cxn modelId="{DC2F3CDE-DFDE-4A69-8BFF-559FF400BA89}" type="presParOf" srcId="{8BF743A1-7921-41DD-97FE-8AA004E315BD}" destId="{FE4AA0F5-EF55-4655-812C-BA2B59D61372}" srcOrd="2" destOrd="0" presId="urn:microsoft.com/office/officeart/2005/8/layout/hierarchy4"/>
    <dgm:cxn modelId="{68E245CE-2590-4341-BC5E-38FA9E1DA02B}" type="presParOf" srcId="{FE4AA0F5-EF55-4655-812C-BA2B59D61372}" destId="{53E4F75E-EB07-400F-BF4A-8A444405ED9C}" srcOrd="0" destOrd="0" presId="urn:microsoft.com/office/officeart/2005/8/layout/hierarchy4"/>
    <dgm:cxn modelId="{67A1C54D-E552-44A0-887F-AF6F72126010}" type="presParOf" srcId="{53E4F75E-EB07-400F-BF4A-8A444405ED9C}" destId="{EC312117-21FF-4DE8-9E4C-4D656442712D}" srcOrd="0" destOrd="0" presId="urn:microsoft.com/office/officeart/2005/8/layout/hierarchy4"/>
    <dgm:cxn modelId="{ACE04ADF-EAF7-4868-8CA2-3847D27E605C}" type="presParOf" srcId="{53E4F75E-EB07-400F-BF4A-8A444405ED9C}" destId="{0D1B7ADC-289A-4BC7-BACB-D1F1DEC11B09}" srcOrd="1" destOrd="0" presId="urn:microsoft.com/office/officeart/2005/8/layout/hierarchy4"/>
    <dgm:cxn modelId="{BA809CE5-D74D-4793-92CB-C3168851597B}" type="presParOf" srcId="{53E4F75E-EB07-400F-BF4A-8A444405ED9C}" destId="{8E192522-F723-4DA5-BEB7-AEAD8682A180}" srcOrd="2" destOrd="0" presId="urn:microsoft.com/office/officeart/2005/8/layout/hierarchy4"/>
    <dgm:cxn modelId="{82CE9564-4D68-4674-BE27-3B9D662EBC71}" type="presParOf" srcId="{8E192522-F723-4DA5-BEB7-AEAD8682A180}" destId="{A36509C6-19C1-4C6C-8F6D-9281BD20E191}" srcOrd="0" destOrd="0" presId="urn:microsoft.com/office/officeart/2005/8/layout/hierarchy4"/>
    <dgm:cxn modelId="{B40FD178-0337-4B85-8FA4-DDE0470782CA}" type="presParOf" srcId="{A36509C6-19C1-4C6C-8F6D-9281BD20E191}" destId="{F1EEED9F-4AD0-4C70-8062-E0019218D454}" srcOrd="0" destOrd="0" presId="urn:microsoft.com/office/officeart/2005/8/layout/hierarchy4"/>
    <dgm:cxn modelId="{46DEBBB7-299A-4380-A3CF-3CFC83F48CCD}" type="presParOf" srcId="{A36509C6-19C1-4C6C-8F6D-9281BD20E191}" destId="{3333BB69-2863-4698-AA38-733ECC3BE83F}" srcOrd="1" destOrd="0" presId="urn:microsoft.com/office/officeart/2005/8/layout/hierarchy4"/>
    <dgm:cxn modelId="{56EFAF25-CB34-4BC0-956E-AA70D676679A}" type="presParOf" srcId="{8E192522-F723-4DA5-BEB7-AEAD8682A180}" destId="{3B467973-BDC5-4283-91AA-DB99E84F4882}" srcOrd="1" destOrd="0" presId="urn:microsoft.com/office/officeart/2005/8/layout/hierarchy4"/>
    <dgm:cxn modelId="{D0D85BBD-0A55-4255-9C2C-CAAEB4AD934A}" type="presParOf" srcId="{8E192522-F723-4DA5-BEB7-AEAD8682A180}" destId="{213B7691-7B59-4710-8301-5B28123829F1}" srcOrd="2" destOrd="0" presId="urn:microsoft.com/office/officeart/2005/8/layout/hierarchy4"/>
    <dgm:cxn modelId="{5FB55082-766A-4A00-ACBD-52A5BBCBBD60}" type="presParOf" srcId="{213B7691-7B59-4710-8301-5B28123829F1}" destId="{2B9B2BC4-BC10-44FB-956B-15F6FF9CADC3}" srcOrd="0" destOrd="0" presId="urn:microsoft.com/office/officeart/2005/8/layout/hierarchy4"/>
    <dgm:cxn modelId="{F4DCAD91-D5AB-47DB-8F4B-6657B21E3593}" type="presParOf" srcId="{213B7691-7B59-4710-8301-5B28123829F1}" destId="{07EFF446-4B6B-434D-9DDB-B299F1AD88E4}" srcOrd="1" destOrd="0" presId="urn:microsoft.com/office/officeart/2005/8/layout/hierarchy4"/>
    <dgm:cxn modelId="{D323D655-59D7-45DF-81CD-F957D9F7E5AD}" type="presParOf" srcId="{FE4AA0F5-EF55-4655-812C-BA2B59D61372}" destId="{3E2DA6DB-BC32-4762-85E6-225976267375}" srcOrd="1" destOrd="0" presId="urn:microsoft.com/office/officeart/2005/8/layout/hierarchy4"/>
    <dgm:cxn modelId="{D44055BD-49FD-4037-AAD3-130EDDBCDD23}" type="presParOf" srcId="{FE4AA0F5-EF55-4655-812C-BA2B59D61372}" destId="{4C1C5F5A-0758-4F59-A862-A553BA2784C6}" srcOrd="2" destOrd="0" presId="urn:microsoft.com/office/officeart/2005/8/layout/hierarchy4"/>
    <dgm:cxn modelId="{9F8AE02D-1938-43C3-B5E7-216E919DA2E7}" type="presParOf" srcId="{4C1C5F5A-0758-4F59-A862-A553BA2784C6}" destId="{9CD3AA94-6407-4ED1-B913-7FEDC6E610B5}" srcOrd="0" destOrd="0" presId="urn:microsoft.com/office/officeart/2005/8/layout/hierarchy4"/>
    <dgm:cxn modelId="{43189D43-31AA-411F-8DB4-273F40F1B198}" type="presParOf" srcId="{4C1C5F5A-0758-4F59-A862-A553BA2784C6}" destId="{9DD99B19-15F9-4576-A1F2-8ABD70E50542}" srcOrd="1" destOrd="0" presId="urn:microsoft.com/office/officeart/2005/8/layout/hierarchy4"/>
    <dgm:cxn modelId="{C80E5428-C484-4C57-9BE6-4854444B21B2}" type="presParOf" srcId="{4C1C5F5A-0758-4F59-A862-A553BA2784C6}" destId="{7D3D204F-730F-4397-B487-1FF63602482E}" srcOrd="2" destOrd="0" presId="urn:microsoft.com/office/officeart/2005/8/layout/hierarchy4"/>
    <dgm:cxn modelId="{99950290-7E5E-4E46-81CA-358D7FDC3799}" type="presParOf" srcId="{7D3D204F-730F-4397-B487-1FF63602482E}" destId="{3A021C6C-B3B8-450E-85FE-3626EC44EC1E}" srcOrd="0" destOrd="0" presId="urn:microsoft.com/office/officeart/2005/8/layout/hierarchy4"/>
    <dgm:cxn modelId="{A79F594A-EFB9-427B-9406-90A6B9D46D03}" type="presParOf" srcId="{3A021C6C-B3B8-450E-85FE-3626EC44EC1E}" destId="{1DDEA98F-919C-4219-B49C-D931DDC8E0B2}" srcOrd="0" destOrd="0" presId="urn:microsoft.com/office/officeart/2005/8/layout/hierarchy4"/>
    <dgm:cxn modelId="{6880F008-DB79-4180-B5BB-961EFE18B4AD}" type="presParOf" srcId="{3A021C6C-B3B8-450E-85FE-3626EC44EC1E}" destId="{5DC6913C-49E5-4B83-A8FD-42B5A5D75F32}" srcOrd="1" destOrd="0" presId="urn:microsoft.com/office/officeart/2005/8/layout/hierarchy4"/>
    <dgm:cxn modelId="{AEC4E497-84ED-4BBF-BAC3-00CD17500302}" type="presParOf" srcId="{7D3D204F-730F-4397-B487-1FF63602482E}" destId="{5D4ABC71-02B0-46B2-9022-2385ED4BFE99}" srcOrd="1" destOrd="0" presId="urn:microsoft.com/office/officeart/2005/8/layout/hierarchy4"/>
    <dgm:cxn modelId="{26097B86-E1E4-461F-8F25-FBAB747CDAB0}" type="presParOf" srcId="{7D3D204F-730F-4397-B487-1FF63602482E}" destId="{46F747E2-93F9-4F13-ACE9-AB12246DF017}" srcOrd="2" destOrd="0" presId="urn:microsoft.com/office/officeart/2005/8/layout/hierarchy4"/>
    <dgm:cxn modelId="{58897244-DED5-463E-9A6C-1A2F9AA4D69A}" type="presParOf" srcId="{46F747E2-93F9-4F13-ACE9-AB12246DF017}" destId="{00AAD4BC-124E-49AE-B606-38C048D2D6E0}" srcOrd="0" destOrd="0" presId="urn:microsoft.com/office/officeart/2005/8/layout/hierarchy4"/>
    <dgm:cxn modelId="{CBFA0A21-842B-45AB-9971-F7C750D0E60C}" type="presParOf" srcId="{46F747E2-93F9-4F13-ACE9-AB12246DF017}" destId="{C8A0A2D4-5781-4995-8FD9-82CF889E088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EF52B1-83BF-4EAA-9063-C2A5C0296BAD}" type="doc">
      <dgm:prSet loTypeId="urn:microsoft.com/office/officeart/2005/8/layout/list1" loCatId="list" qsTypeId="urn:microsoft.com/office/officeart/2005/8/quickstyle/simple4" qsCatId="simple" csTypeId="urn:microsoft.com/office/officeart/2005/8/colors/accent2_2" csCatId="accent2"/>
      <dgm:spPr/>
      <dgm:t>
        <a:bodyPr/>
        <a:lstStyle/>
        <a:p>
          <a:endParaRPr lang="en-US"/>
        </a:p>
      </dgm:t>
    </dgm:pt>
    <dgm:pt modelId="{4965D148-97AE-458C-98CF-681356D6DEBF}">
      <dgm:prSet/>
      <dgm:spPr/>
      <dgm:t>
        <a:bodyPr/>
        <a:lstStyle/>
        <a:p>
          <a:r>
            <a:rPr lang="fr-CA"/>
            <a:t>Craintes</a:t>
          </a:r>
          <a:endParaRPr lang="en-US"/>
        </a:p>
      </dgm:t>
    </dgm:pt>
    <dgm:pt modelId="{223E52DF-C763-4CA1-B39D-BB638B6D7E3C}" type="parTrans" cxnId="{5C47E5F4-7535-4052-AD35-112B0A907708}">
      <dgm:prSet/>
      <dgm:spPr/>
      <dgm:t>
        <a:bodyPr/>
        <a:lstStyle/>
        <a:p>
          <a:endParaRPr lang="en-US"/>
        </a:p>
      </dgm:t>
    </dgm:pt>
    <dgm:pt modelId="{1241AA3C-3A00-4BC6-B6E0-74CC64FDC00D}" type="sibTrans" cxnId="{5C47E5F4-7535-4052-AD35-112B0A907708}">
      <dgm:prSet/>
      <dgm:spPr/>
      <dgm:t>
        <a:bodyPr/>
        <a:lstStyle/>
        <a:p>
          <a:endParaRPr lang="en-US"/>
        </a:p>
      </dgm:t>
    </dgm:pt>
    <dgm:pt modelId="{11CDD6AB-93BC-43A0-A581-F8423C0A4715}">
      <dgm:prSet custT="1"/>
      <dgm:spPr/>
      <dgm:t>
        <a:bodyPr/>
        <a:lstStyle/>
        <a:p>
          <a:pPr>
            <a:buFont typeface="Arial" panose="020B0604020202020204" pitchFamily="34" charset="0"/>
            <a:buChar char="•"/>
          </a:pPr>
          <a:r>
            <a:rPr lang="fr-CA" sz="2800" dirty="0"/>
            <a:t>Travail accru pour le reste de l’équipe</a:t>
          </a:r>
          <a:endParaRPr lang="en-US" sz="2800" dirty="0"/>
        </a:p>
      </dgm:t>
    </dgm:pt>
    <dgm:pt modelId="{ACB1E72B-C379-4823-A437-B26EA6F8519C}" type="parTrans" cxnId="{D684C2AF-BFE1-4501-9461-EEFD9A2E9465}">
      <dgm:prSet/>
      <dgm:spPr/>
      <dgm:t>
        <a:bodyPr/>
        <a:lstStyle/>
        <a:p>
          <a:endParaRPr lang="en-US"/>
        </a:p>
      </dgm:t>
    </dgm:pt>
    <dgm:pt modelId="{F5A5A693-63C4-4A70-9186-70C6142FA6AB}" type="sibTrans" cxnId="{D684C2AF-BFE1-4501-9461-EEFD9A2E9465}">
      <dgm:prSet/>
      <dgm:spPr/>
      <dgm:t>
        <a:bodyPr/>
        <a:lstStyle/>
        <a:p>
          <a:endParaRPr lang="en-US"/>
        </a:p>
      </dgm:t>
    </dgm:pt>
    <dgm:pt modelId="{D0E8B659-EB6F-472D-B74B-7DF894AD4A88}">
      <dgm:prSet custT="1"/>
      <dgm:spPr/>
      <dgm:t>
        <a:bodyPr/>
        <a:lstStyle/>
        <a:p>
          <a:pPr>
            <a:buFont typeface="Arial" panose="020B0604020202020204" pitchFamily="34" charset="0"/>
            <a:buChar char="•"/>
          </a:pPr>
          <a:r>
            <a:rPr lang="fr-CA" sz="2200" dirty="0"/>
            <a:t>Quantité, complexité</a:t>
          </a:r>
          <a:endParaRPr lang="en-US" sz="2200" dirty="0"/>
        </a:p>
      </dgm:t>
    </dgm:pt>
    <dgm:pt modelId="{FEFD009A-F61D-4CBE-A5C5-16B0A7FC0B8B}" type="parTrans" cxnId="{83FA8C59-FDFC-4FCC-8F2F-38C8CB5F20CE}">
      <dgm:prSet/>
      <dgm:spPr/>
      <dgm:t>
        <a:bodyPr/>
        <a:lstStyle/>
        <a:p>
          <a:endParaRPr lang="en-US"/>
        </a:p>
      </dgm:t>
    </dgm:pt>
    <dgm:pt modelId="{FC613FBE-190C-4503-936B-84E2D40CD8F9}" type="sibTrans" cxnId="{83FA8C59-FDFC-4FCC-8F2F-38C8CB5F20CE}">
      <dgm:prSet/>
      <dgm:spPr/>
      <dgm:t>
        <a:bodyPr/>
        <a:lstStyle/>
        <a:p>
          <a:endParaRPr lang="en-US"/>
        </a:p>
      </dgm:t>
    </dgm:pt>
    <dgm:pt modelId="{E6A0C1F3-612F-4136-A3AF-C2EA4BFC7883}">
      <dgm:prSet custT="1"/>
      <dgm:spPr/>
      <dgm:t>
        <a:bodyPr/>
        <a:lstStyle/>
        <a:p>
          <a:pPr>
            <a:buFont typeface="Arial" panose="020B0604020202020204" pitchFamily="34" charset="0"/>
            <a:buChar char="•"/>
          </a:pPr>
          <a:r>
            <a:rPr lang="fr-CA" sz="2800" dirty="0"/>
            <a:t>Peur (santé mentale)</a:t>
          </a:r>
          <a:endParaRPr lang="en-US" sz="2800" dirty="0"/>
        </a:p>
      </dgm:t>
    </dgm:pt>
    <dgm:pt modelId="{92F194C5-871F-47ED-9FEE-893EBAD9CC8B}" type="parTrans" cxnId="{AEC3FC4B-8EA3-4BA6-B8E1-EA3DA7212AB6}">
      <dgm:prSet/>
      <dgm:spPr/>
      <dgm:t>
        <a:bodyPr/>
        <a:lstStyle/>
        <a:p>
          <a:endParaRPr lang="en-US"/>
        </a:p>
      </dgm:t>
    </dgm:pt>
    <dgm:pt modelId="{CB5220F8-AF81-46A3-A0A5-6EC9AA4A2D13}" type="sibTrans" cxnId="{AEC3FC4B-8EA3-4BA6-B8E1-EA3DA7212AB6}">
      <dgm:prSet/>
      <dgm:spPr/>
      <dgm:t>
        <a:bodyPr/>
        <a:lstStyle/>
        <a:p>
          <a:endParaRPr lang="en-US"/>
        </a:p>
      </dgm:t>
    </dgm:pt>
    <dgm:pt modelId="{B7CFB8E9-AF5A-43B8-AAB7-62F984CE057F}">
      <dgm:prSet/>
      <dgm:spPr/>
      <dgm:t>
        <a:bodyPr/>
        <a:lstStyle/>
        <a:p>
          <a:r>
            <a:rPr lang="fr-CA" dirty="0"/>
            <a:t>Perception d’injustice </a:t>
          </a:r>
          <a:endParaRPr lang="en-US" dirty="0"/>
        </a:p>
      </dgm:t>
    </dgm:pt>
    <dgm:pt modelId="{E9A850A4-9309-4377-A42F-F70D7B8311EF}" type="parTrans" cxnId="{161F9567-BC13-4C12-A444-358EFA046ADA}">
      <dgm:prSet/>
      <dgm:spPr/>
      <dgm:t>
        <a:bodyPr/>
        <a:lstStyle/>
        <a:p>
          <a:endParaRPr lang="en-US"/>
        </a:p>
      </dgm:t>
    </dgm:pt>
    <dgm:pt modelId="{AD6F3B7E-6F83-4F64-AA9A-F48908339F0E}" type="sibTrans" cxnId="{161F9567-BC13-4C12-A444-358EFA046ADA}">
      <dgm:prSet/>
      <dgm:spPr/>
      <dgm:t>
        <a:bodyPr/>
        <a:lstStyle/>
        <a:p>
          <a:endParaRPr lang="en-US"/>
        </a:p>
      </dgm:t>
    </dgm:pt>
    <dgm:pt modelId="{89861FAE-0DCD-4325-92AD-3A31466AEE62}">
      <dgm:prSet custT="1"/>
      <dgm:spPr/>
      <dgm:t>
        <a:bodyPr/>
        <a:lstStyle/>
        <a:p>
          <a:r>
            <a:rPr lang="fr-CA" sz="2800" dirty="0"/>
            <a:t>confidentialité</a:t>
          </a:r>
          <a:endParaRPr lang="en-US" sz="2800" dirty="0"/>
        </a:p>
      </dgm:t>
    </dgm:pt>
    <dgm:pt modelId="{DE42C2C8-DC40-4F73-961B-B8CE11B9FBB9}" type="parTrans" cxnId="{22EDA7A8-8DC1-4DEB-8903-E2E3F9144220}">
      <dgm:prSet/>
      <dgm:spPr/>
      <dgm:t>
        <a:bodyPr/>
        <a:lstStyle/>
        <a:p>
          <a:endParaRPr lang="en-US"/>
        </a:p>
      </dgm:t>
    </dgm:pt>
    <dgm:pt modelId="{689B0BE0-C0CE-4A36-948D-891AEE00660B}" type="sibTrans" cxnId="{22EDA7A8-8DC1-4DEB-8903-E2E3F9144220}">
      <dgm:prSet/>
      <dgm:spPr/>
      <dgm:t>
        <a:bodyPr/>
        <a:lstStyle/>
        <a:p>
          <a:endParaRPr lang="en-US"/>
        </a:p>
      </dgm:t>
    </dgm:pt>
    <dgm:pt modelId="{AB5D1B53-D31C-4DE6-8F15-08CB514268BC}" type="pres">
      <dgm:prSet presAssocID="{50EF52B1-83BF-4EAA-9063-C2A5C0296BAD}" presName="linear" presStyleCnt="0">
        <dgm:presLayoutVars>
          <dgm:dir/>
          <dgm:animLvl val="lvl"/>
          <dgm:resizeHandles val="exact"/>
        </dgm:presLayoutVars>
      </dgm:prSet>
      <dgm:spPr/>
    </dgm:pt>
    <dgm:pt modelId="{B5A2EF28-66BD-4D47-B5D4-03CB07966B26}" type="pres">
      <dgm:prSet presAssocID="{4965D148-97AE-458C-98CF-681356D6DEBF}" presName="parentLin" presStyleCnt="0"/>
      <dgm:spPr/>
    </dgm:pt>
    <dgm:pt modelId="{42CED41E-02C1-41D4-AD0A-EA581DF5262F}" type="pres">
      <dgm:prSet presAssocID="{4965D148-97AE-458C-98CF-681356D6DEBF}" presName="parentLeftMargin" presStyleLbl="node1" presStyleIdx="0" presStyleCnt="2"/>
      <dgm:spPr/>
    </dgm:pt>
    <dgm:pt modelId="{DC9E502A-131C-4F30-9766-00885AF0BBC1}" type="pres">
      <dgm:prSet presAssocID="{4965D148-97AE-458C-98CF-681356D6DEBF}" presName="parentText" presStyleLbl="node1" presStyleIdx="0" presStyleCnt="2">
        <dgm:presLayoutVars>
          <dgm:chMax val="0"/>
          <dgm:bulletEnabled val="1"/>
        </dgm:presLayoutVars>
      </dgm:prSet>
      <dgm:spPr/>
    </dgm:pt>
    <dgm:pt modelId="{B8F5FD1A-7DCC-4260-840D-324081A885BD}" type="pres">
      <dgm:prSet presAssocID="{4965D148-97AE-458C-98CF-681356D6DEBF}" presName="negativeSpace" presStyleCnt="0"/>
      <dgm:spPr/>
    </dgm:pt>
    <dgm:pt modelId="{8FE34C79-23BD-4D3E-93D9-E8DE9640891E}" type="pres">
      <dgm:prSet presAssocID="{4965D148-97AE-458C-98CF-681356D6DEBF}" presName="childText" presStyleLbl="conFgAcc1" presStyleIdx="0" presStyleCnt="2">
        <dgm:presLayoutVars>
          <dgm:bulletEnabled val="1"/>
        </dgm:presLayoutVars>
      </dgm:prSet>
      <dgm:spPr/>
    </dgm:pt>
    <dgm:pt modelId="{6013EAA9-19B6-4B88-81D0-C435E3A2EE61}" type="pres">
      <dgm:prSet presAssocID="{1241AA3C-3A00-4BC6-B6E0-74CC64FDC00D}" presName="spaceBetweenRectangles" presStyleCnt="0"/>
      <dgm:spPr/>
    </dgm:pt>
    <dgm:pt modelId="{16AC91D5-B9DD-4F19-8E8E-84D9DA4156A6}" type="pres">
      <dgm:prSet presAssocID="{B7CFB8E9-AF5A-43B8-AAB7-62F984CE057F}" presName="parentLin" presStyleCnt="0"/>
      <dgm:spPr/>
    </dgm:pt>
    <dgm:pt modelId="{8640293D-59A1-4926-99EF-2B36372039F4}" type="pres">
      <dgm:prSet presAssocID="{B7CFB8E9-AF5A-43B8-AAB7-62F984CE057F}" presName="parentLeftMargin" presStyleLbl="node1" presStyleIdx="0" presStyleCnt="2"/>
      <dgm:spPr/>
    </dgm:pt>
    <dgm:pt modelId="{2140AB6B-6AD6-499E-96CA-C1044B34D8FD}" type="pres">
      <dgm:prSet presAssocID="{B7CFB8E9-AF5A-43B8-AAB7-62F984CE057F}" presName="parentText" presStyleLbl="node1" presStyleIdx="1" presStyleCnt="2">
        <dgm:presLayoutVars>
          <dgm:chMax val="0"/>
          <dgm:bulletEnabled val="1"/>
        </dgm:presLayoutVars>
      </dgm:prSet>
      <dgm:spPr/>
    </dgm:pt>
    <dgm:pt modelId="{3A874C55-925E-4104-B881-3E3551049255}" type="pres">
      <dgm:prSet presAssocID="{B7CFB8E9-AF5A-43B8-AAB7-62F984CE057F}" presName="negativeSpace" presStyleCnt="0"/>
      <dgm:spPr/>
    </dgm:pt>
    <dgm:pt modelId="{CD6E453B-DED9-4F66-8777-B04D44E20144}" type="pres">
      <dgm:prSet presAssocID="{B7CFB8E9-AF5A-43B8-AAB7-62F984CE057F}" presName="childText" presStyleLbl="conFgAcc1" presStyleIdx="1" presStyleCnt="2">
        <dgm:presLayoutVars>
          <dgm:bulletEnabled val="1"/>
        </dgm:presLayoutVars>
      </dgm:prSet>
      <dgm:spPr/>
    </dgm:pt>
  </dgm:ptLst>
  <dgm:cxnLst>
    <dgm:cxn modelId="{1611D145-A9ED-4096-B840-093830DBCCD7}" type="presOf" srcId="{11CDD6AB-93BC-43A0-A581-F8423C0A4715}" destId="{8FE34C79-23BD-4D3E-93D9-E8DE9640891E}" srcOrd="0" destOrd="0" presId="urn:microsoft.com/office/officeart/2005/8/layout/list1"/>
    <dgm:cxn modelId="{161F9567-BC13-4C12-A444-358EFA046ADA}" srcId="{50EF52B1-83BF-4EAA-9063-C2A5C0296BAD}" destId="{B7CFB8E9-AF5A-43B8-AAB7-62F984CE057F}" srcOrd="1" destOrd="0" parTransId="{E9A850A4-9309-4377-A42F-F70D7B8311EF}" sibTransId="{AD6F3B7E-6F83-4F64-AA9A-F48908339F0E}"/>
    <dgm:cxn modelId="{AEC3FC4B-8EA3-4BA6-B8E1-EA3DA7212AB6}" srcId="{4965D148-97AE-458C-98CF-681356D6DEBF}" destId="{E6A0C1F3-612F-4136-A3AF-C2EA4BFC7883}" srcOrd="1" destOrd="0" parTransId="{92F194C5-871F-47ED-9FEE-893EBAD9CC8B}" sibTransId="{CB5220F8-AF81-46A3-A0A5-6EC9AA4A2D13}"/>
    <dgm:cxn modelId="{8392A152-F791-4FB4-86E9-D0CF9B65EAEA}" type="presOf" srcId="{B7CFB8E9-AF5A-43B8-AAB7-62F984CE057F}" destId="{8640293D-59A1-4926-99EF-2B36372039F4}" srcOrd="0" destOrd="0" presId="urn:microsoft.com/office/officeart/2005/8/layout/list1"/>
    <dgm:cxn modelId="{83FA8C59-FDFC-4FCC-8F2F-38C8CB5F20CE}" srcId="{11CDD6AB-93BC-43A0-A581-F8423C0A4715}" destId="{D0E8B659-EB6F-472D-B74B-7DF894AD4A88}" srcOrd="0" destOrd="0" parTransId="{FEFD009A-F61D-4CBE-A5C5-16B0A7FC0B8B}" sibTransId="{FC613FBE-190C-4503-936B-84E2D40CD8F9}"/>
    <dgm:cxn modelId="{4125F487-0B21-4DA7-A560-8C58B18065A1}" type="presOf" srcId="{E6A0C1F3-612F-4136-A3AF-C2EA4BFC7883}" destId="{8FE34C79-23BD-4D3E-93D9-E8DE9640891E}" srcOrd="0" destOrd="2" presId="urn:microsoft.com/office/officeart/2005/8/layout/list1"/>
    <dgm:cxn modelId="{C4B0A28A-F957-4052-8801-D68A3EEF0E8E}" type="presOf" srcId="{4965D148-97AE-458C-98CF-681356D6DEBF}" destId="{42CED41E-02C1-41D4-AD0A-EA581DF5262F}" srcOrd="0" destOrd="0" presId="urn:microsoft.com/office/officeart/2005/8/layout/list1"/>
    <dgm:cxn modelId="{27A183A1-6A95-43BC-871A-E11396113616}" type="presOf" srcId="{B7CFB8E9-AF5A-43B8-AAB7-62F984CE057F}" destId="{2140AB6B-6AD6-499E-96CA-C1044B34D8FD}" srcOrd="1" destOrd="0" presId="urn:microsoft.com/office/officeart/2005/8/layout/list1"/>
    <dgm:cxn modelId="{22EDA7A8-8DC1-4DEB-8903-E2E3F9144220}" srcId="{B7CFB8E9-AF5A-43B8-AAB7-62F984CE057F}" destId="{89861FAE-0DCD-4325-92AD-3A31466AEE62}" srcOrd="0" destOrd="0" parTransId="{DE42C2C8-DC40-4F73-961B-B8CE11B9FBB9}" sibTransId="{689B0BE0-C0CE-4A36-948D-891AEE00660B}"/>
    <dgm:cxn modelId="{2EA888A9-8D45-4C0C-B996-8966E938CC8D}" type="presOf" srcId="{50EF52B1-83BF-4EAA-9063-C2A5C0296BAD}" destId="{AB5D1B53-D31C-4DE6-8F15-08CB514268BC}" srcOrd="0" destOrd="0" presId="urn:microsoft.com/office/officeart/2005/8/layout/list1"/>
    <dgm:cxn modelId="{B43D51AB-7F7D-444F-943C-55CF94FE7E85}" type="presOf" srcId="{4965D148-97AE-458C-98CF-681356D6DEBF}" destId="{DC9E502A-131C-4F30-9766-00885AF0BBC1}" srcOrd="1" destOrd="0" presId="urn:microsoft.com/office/officeart/2005/8/layout/list1"/>
    <dgm:cxn modelId="{D684C2AF-BFE1-4501-9461-EEFD9A2E9465}" srcId="{4965D148-97AE-458C-98CF-681356D6DEBF}" destId="{11CDD6AB-93BC-43A0-A581-F8423C0A4715}" srcOrd="0" destOrd="0" parTransId="{ACB1E72B-C379-4823-A437-B26EA6F8519C}" sibTransId="{F5A5A693-63C4-4A70-9186-70C6142FA6AB}"/>
    <dgm:cxn modelId="{DE8993EC-C60B-4042-B0A2-5B295215091C}" type="presOf" srcId="{D0E8B659-EB6F-472D-B74B-7DF894AD4A88}" destId="{8FE34C79-23BD-4D3E-93D9-E8DE9640891E}" srcOrd="0" destOrd="1" presId="urn:microsoft.com/office/officeart/2005/8/layout/list1"/>
    <dgm:cxn modelId="{5C47E5F4-7535-4052-AD35-112B0A907708}" srcId="{50EF52B1-83BF-4EAA-9063-C2A5C0296BAD}" destId="{4965D148-97AE-458C-98CF-681356D6DEBF}" srcOrd="0" destOrd="0" parTransId="{223E52DF-C763-4CA1-B39D-BB638B6D7E3C}" sibTransId="{1241AA3C-3A00-4BC6-B6E0-74CC64FDC00D}"/>
    <dgm:cxn modelId="{AD5899F7-0C3F-4072-A985-BB56104873F8}" type="presOf" srcId="{89861FAE-0DCD-4325-92AD-3A31466AEE62}" destId="{CD6E453B-DED9-4F66-8777-B04D44E20144}" srcOrd="0" destOrd="0" presId="urn:microsoft.com/office/officeart/2005/8/layout/list1"/>
    <dgm:cxn modelId="{0494B793-8961-4C68-88A5-718B92E35886}" type="presParOf" srcId="{AB5D1B53-D31C-4DE6-8F15-08CB514268BC}" destId="{B5A2EF28-66BD-4D47-B5D4-03CB07966B26}" srcOrd="0" destOrd="0" presId="urn:microsoft.com/office/officeart/2005/8/layout/list1"/>
    <dgm:cxn modelId="{BDCC578C-BBBD-4FF6-8AF6-EF091A3E04A9}" type="presParOf" srcId="{B5A2EF28-66BD-4D47-B5D4-03CB07966B26}" destId="{42CED41E-02C1-41D4-AD0A-EA581DF5262F}" srcOrd="0" destOrd="0" presId="urn:microsoft.com/office/officeart/2005/8/layout/list1"/>
    <dgm:cxn modelId="{9E329D4E-5CB4-4E39-9CF4-13997CACCA9F}" type="presParOf" srcId="{B5A2EF28-66BD-4D47-B5D4-03CB07966B26}" destId="{DC9E502A-131C-4F30-9766-00885AF0BBC1}" srcOrd="1" destOrd="0" presId="urn:microsoft.com/office/officeart/2005/8/layout/list1"/>
    <dgm:cxn modelId="{619C4558-778E-4A9E-8C6D-B1539CAB2477}" type="presParOf" srcId="{AB5D1B53-D31C-4DE6-8F15-08CB514268BC}" destId="{B8F5FD1A-7DCC-4260-840D-324081A885BD}" srcOrd="1" destOrd="0" presId="urn:microsoft.com/office/officeart/2005/8/layout/list1"/>
    <dgm:cxn modelId="{5C6734F1-35A9-46DE-B716-5752C5CE722A}" type="presParOf" srcId="{AB5D1B53-D31C-4DE6-8F15-08CB514268BC}" destId="{8FE34C79-23BD-4D3E-93D9-E8DE9640891E}" srcOrd="2" destOrd="0" presId="urn:microsoft.com/office/officeart/2005/8/layout/list1"/>
    <dgm:cxn modelId="{69EFE251-55EE-4EB5-8997-D0F6F2E77613}" type="presParOf" srcId="{AB5D1B53-D31C-4DE6-8F15-08CB514268BC}" destId="{6013EAA9-19B6-4B88-81D0-C435E3A2EE61}" srcOrd="3" destOrd="0" presId="urn:microsoft.com/office/officeart/2005/8/layout/list1"/>
    <dgm:cxn modelId="{91078931-011C-45A3-96A1-E0715E95C833}" type="presParOf" srcId="{AB5D1B53-D31C-4DE6-8F15-08CB514268BC}" destId="{16AC91D5-B9DD-4F19-8E8E-84D9DA4156A6}" srcOrd="4" destOrd="0" presId="urn:microsoft.com/office/officeart/2005/8/layout/list1"/>
    <dgm:cxn modelId="{718E6749-6D50-4FC2-8AB6-CA06662C8479}" type="presParOf" srcId="{16AC91D5-B9DD-4F19-8E8E-84D9DA4156A6}" destId="{8640293D-59A1-4926-99EF-2B36372039F4}" srcOrd="0" destOrd="0" presId="urn:microsoft.com/office/officeart/2005/8/layout/list1"/>
    <dgm:cxn modelId="{454E9FC4-76C3-45E4-B53D-1B8B6FAB1001}" type="presParOf" srcId="{16AC91D5-B9DD-4F19-8E8E-84D9DA4156A6}" destId="{2140AB6B-6AD6-499E-96CA-C1044B34D8FD}" srcOrd="1" destOrd="0" presId="urn:microsoft.com/office/officeart/2005/8/layout/list1"/>
    <dgm:cxn modelId="{B29270CE-DB13-44A5-87E9-8D9F5B97FBFA}" type="presParOf" srcId="{AB5D1B53-D31C-4DE6-8F15-08CB514268BC}" destId="{3A874C55-925E-4104-B881-3E3551049255}" srcOrd="5" destOrd="0" presId="urn:microsoft.com/office/officeart/2005/8/layout/list1"/>
    <dgm:cxn modelId="{CE156355-012F-4306-A6B6-478DB7E638CE}" type="presParOf" srcId="{AB5D1B53-D31C-4DE6-8F15-08CB514268BC}" destId="{CD6E453B-DED9-4F66-8777-B04D44E2014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076543-C80A-40E9-B0BF-2BE4F16B701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2E885C0-DBDB-428D-BA96-FF9D564CB0A8}">
      <dgm:prSet/>
      <dgm:spPr/>
      <dgm:t>
        <a:bodyPr/>
        <a:lstStyle/>
        <a:p>
          <a:r>
            <a:rPr lang="fr-CA"/>
            <a:t>Accommodements</a:t>
          </a:r>
          <a:endParaRPr lang="en-US"/>
        </a:p>
      </dgm:t>
    </dgm:pt>
    <dgm:pt modelId="{D2C8AEB0-6833-417E-9E9B-95D6F547C5F3}" type="parTrans" cxnId="{5F6418A7-E6A5-401D-B990-8631FD739540}">
      <dgm:prSet/>
      <dgm:spPr/>
      <dgm:t>
        <a:bodyPr/>
        <a:lstStyle/>
        <a:p>
          <a:endParaRPr lang="en-US"/>
        </a:p>
      </dgm:t>
    </dgm:pt>
    <dgm:pt modelId="{D51A9862-8F26-4353-8563-0910AB94A865}" type="sibTrans" cxnId="{5F6418A7-E6A5-401D-B990-8631FD739540}">
      <dgm:prSet/>
      <dgm:spPr/>
      <dgm:t>
        <a:bodyPr/>
        <a:lstStyle/>
        <a:p>
          <a:endParaRPr lang="en-US"/>
        </a:p>
      </dgm:t>
    </dgm:pt>
    <dgm:pt modelId="{0C31FC95-A1AF-46A7-BF97-E891A4896AC7}">
      <dgm:prSet custT="1"/>
      <dgm:spPr/>
      <dgm:t>
        <a:bodyPr/>
        <a:lstStyle/>
        <a:p>
          <a:pPr marL="0">
            <a:buNone/>
          </a:pPr>
          <a:r>
            <a:rPr lang="fr-CA" sz="2000" dirty="0"/>
            <a:t>Obligation légale</a:t>
          </a:r>
          <a:endParaRPr lang="en-US" sz="2000" dirty="0"/>
        </a:p>
      </dgm:t>
    </dgm:pt>
    <dgm:pt modelId="{AC99C5ED-6AD1-47D7-92D0-EB6FFF5A8ED0}" type="parTrans" cxnId="{3CDFF81D-06D9-483A-8680-05BBD873B57E}">
      <dgm:prSet/>
      <dgm:spPr/>
      <dgm:t>
        <a:bodyPr/>
        <a:lstStyle/>
        <a:p>
          <a:endParaRPr lang="en-US"/>
        </a:p>
      </dgm:t>
    </dgm:pt>
    <dgm:pt modelId="{8706F00F-AB67-4F84-B54D-19B5B7A7B4F2}" type="sibTrans" cxnId="{3CDFF81D-06D9-483A-8680-05BBD873B57E}">
      <dgm:prSet/>
      <dgm:spPr/>
      <dgm:t>
        <a:bodyPr/>
        <a:lstStyle/>
        <a:p>
          <a:endParaRPr lang="en-US"/>
        </a:p>
      </dgm:t>
    </dgm:pt>
    <dgm:pt modelId="{39CFD577-62D7-48D3-99BB-51F458BD1CB6}">
      <dgm:prSet custT="1"/>
      <dgm:spPr/>
      <dgm:t>
        <a:bodyPr/>
        <a:lstStyle/>
        <a:p>
          <a:pPr marL="0">
            <a:buNone/>
          </a:pPr>
          <a:r>
            <a:rPr lang="fr-CA" sz="2000" dirty="0"/>
            <a:t>Processus individualisé</a:t>
          </a:r>
          <a:endParaRPr lang="en-US" sz="2000" dirty="0"/>
        </a:p>
      </dgm:t>
    </dgm:pt>
    <dgm:pt modelId="{B0F63CDA-FC0E-4EA3-953E-3160C71A7BA5}" type="parTrans" cxnId="{CCF633AB-F675-4CA2-96F6-A9E9198F0899}">
      <dgm:prSet/>
      <dgm:spPr/>
      <dgm:t>
        <a:bodyPr/>
        <a:lstStyle/>
        <a:p>
          <a:endParaRPr lang="en-US"/>
        </a:p>
      </dgm:t>
    </dgm:pt>
    <dgm:pt modelId="{7AB52F5E-0EA3-47EC-BC9C-04A84754025F}" type="sibTrans" cxnId="{CCF633AB-F675-4CA2-96F6-A9E9198F0899}">
      <dgm:prSet/>
      <dgm:spPr/>
      <dgm:t>
        <a:bodyPr/>
        <a:lstStyle/>
        <a:p>
          <a:endParaRPr lang="en-US"/>
        </a:p>
      </dgm:t>
    </dgm:pt>
    <dgm:pt modelId="{DF5EED87-A05C-4EC8-A34A-A60A3279901B}">
      <dgm:prSet custT="1"/>
      <dgm:spPr/>
      <dgm:t>
        <a:bodyPr/>
        <a:lstStyle/>
        <a:p>
          <a:pPr marL="361950" indent="0">
            <a:buFont typeface="Wingdings" panose="05000000000000000000" pitchFamily="2" charset="2"/>
            <a:buChar char="Ø"/>
          </a:pPr>
          <a:r>
            <a:rPr lang="fr-CA" sz="2000" dirty="0"/>
            <a:t>  Divulgation</a:t>
          </a:r>
          <a:endParaRPr lang="en-US" sz="2000" dirty="0"/>
        </a:p>
      </dgm:t>
    </dgm:pt>
    <dgm:pt modelId="{AE101C0C-FD5A-4189-8994-6F24CFF005B6}" type="parTrans" cxnId="{40E0AA05-754B-436A-AC40-65310355AB7C}">
      <dgm:prSet/>
      <dgm:spPr/>
      <dgm:t>
        <a:bodyPr/>
        <a:lstStyle/>
        <a:p>
          <a:endParaRPr lang="en-US"/>
        </a:p>
      </dgm:t>
    </dgm:pt>
    <dgm:pt modelId="{87D6F0F0-D571-407F-B89D-E0FFEE70E70C}" type="sibTrans" cxnId="{40E0AA05-754B-436A-AC40-65310355AB7C}">
      <dgm:prSet/>
      <dgm:spPr/>
      <dgm:t>
        <a:bodyPr/>
        <a:lstStyle/>
        <a:p>
          <a:endParaRPr lang="en-US"/>
        </a:p>
      </dgm:t>
    </dgm:pt>
    <dgm:pt modelId="{ACEA488C-0604-431F-BA5C-4C4270EC87ED}">
      <dgm:prSet/>
      <dgm:spPr/>
      <dgm:t>
        <a:bodyPr/>
        <a:lstStyle/>
        <a:p>
          <a:r>
            <a:rPr lang="fr-CA"/>
            <a:t>Adaptations</a:t>
          </a:r>
          <a:endParaRPr lang="en-US"/>
        </a:p>
      </dgm:t>
    </dgm:pt>
    <dgm:pt modelId="{050175F1-A750-41F1-BA91-8FF54B2D4B47}" type="parTrans" cxnId="{F1FF5850-2C28-4483-A387-706EE02B4431}">
      <dgm:prSet/>
      <dgm:spPr/>
      <dgm:t>
        <a:bodyPr/>
        <a:lstStyle/>
        <a:p>
          <a:endParaRPr lang="en-US"/>
        </a:p>
      </dgm:t>
    </dgm:pt>
    <dgm:pt modelId="{A7A2266E-BC6C-4451-9774-4E8331873AED}" type="sibTrans" cxnId="{F1FF5850-2C28-4483-A387-706EE02B4431}">
      <dgm:prSet/>
      <dgm:spPr/>
      <dgm:t>
        <a:bodyPr/>
        <a:lstStyle/>
        <a:p>
          <a:endParaRPr lang="en-US"/>
        </a:p>
      </dgm:t>
    </dgm:pt>
    <dgm:pt modelId="{AF3D2C19-87DD-445F-8CE1-FAD9B265BF43}">
      <dgm:prSet custT="1"/>
      <dgm:spPr/>
      <dgm:t>
        <a:bodyPr/>
        <a:lstStyle/>
        <a:p>
          <a:r>
            <a:rPr lang="fr-CA" sz="2000" dirty="0"/>
            <a:t>Décisions de gestion</a:t>
          </a:r>
          <a:endParaRPr lang="en-US" sz="2000" dirty="0"/>
        </a:p>
      </dgm:t>
    </dgm:pt>
    <dgm:pt modelId="{4C58D18E-FA3F-4BBF-9BB6-1CF265E9AC0C}" type="parTrans" cxnId="{940B0728-E108-4228-903C-D2088FD77C67}">
      <dgm:prSet/>
      <dgm:spPr/>
      <dgm:t>
        <a:bodyPr/>
        <a:lstStyle/>
        <a:p>
          <a:endParaRPr lang="en-US"/>
        </a:p>
      </dgm:t>
    </dgm:pt>
    <dgm:pt modelId="{7B6CE554-B1A0-47A7-94DB-1DCC27C16989}" type="sibTrans" cxnId="{940B0728-E108-4228-903C-D2088FD77C67}">
      <dgm:prSet/>
      <dgm:spPr/>
      <dgm:t>
        <a:bodyPr/>
        <a:lstStyle/>
        <a:p>
          <a:endParaRPr lang="en-US"/>
        </a:p>
      </dgm:t>
    </dgm:pt>
    <dgm:pt modelId="{CB23FB11-A230-43FE-8FEA-3AF331CFA407}">
      <dgm:prSet custT="1"/>
      <dgm:spPr/>
      <dgm:t>
        <a:bodyPr/>
        <a:lstStyle/>
        <a:p>
          <a:r>
            <a:rPr lang="fr-CA" sz="2000" dirty="0"/>
            <a:t>Approche individuelle ou </a:t>
          </a:r>
          <a:r>
            <a:rPr lang="fr-CA" sz="2000" b="1" dirty="0"/>
            <a:t>collective</a:t>
          </a:r>
          <a:endParaRPr lang="en-US" sz="2000" b="1" dirty="0"/>
        </a:p>
      </dgm:t>
    </dgm:pt>
    <dgm:pt modelId="{03D07068-02B5-4299-BF58-C591589C8639}" type="parTrans" cxnId="{36672665-FB7E-4D32-8A66-04A35CDB4870}">
      <dgm:prSet/>
      <dgm:spPr/>
      <dgm:t>
        <a:bodyPr/>
        <a:lstStyle/>
        <a:p>
          <a:endParaRPr lang="en-US"/>
        </a:p>
      </dgm:t>
    </dgm:pt>
    <dgm:pt modelId="{EAE05A9F-09C3-464B-9426-13400EDEA2AF}" type="sibTrans" cxnId="{36672665-FB7E-4D32-8A66-04A35CDB4870}">
      <dgm:prSet/>
      <dgm:spPr/>
      <dgm:t>
        <a:bodyPr/>
        <a:lstStyle/>
        <a:p>
          <a:endParaRPr lang="en-US"/>
        </a:p>
      </dgm:t>
    </dgm:pt>
    <dgm:pt modelId="{033166EA-F031-4FB9-A4FB-C3FE4CF582A1}" type="pres">
      <dgm:prSet presAssocID="{C8076543-C80A-40E9-B0BF-2BE4F16B7013}" presName="root" presStyleCnt="0">
        <dgm:presLayoutVars>
          <dgm:dir/>
          <dgm:resizeHandles val="exact"/>
        </dgm:presLayoutVars>
      </dgm:prSet>
      <dgm:spPr/>
    </dgm:pt>
    <dgm:pt modelId="{6CEB681B-DF92-4D5E-8DBF-9788751C934C}" type="pres">
      <dgm:prSet presAssocID="{62E885C0-DBDB-428D-BA96-FF9D564CB0A8}" presName="compNode" presStyleCnt="0"/>
      <dgm:spPr/>
    </dgm:pt>
    <dgm:pt modelId="{48ED13F2-E325-4B7A-A2C5-ED6D52021780}" type="pres">
      <dgm:prSet presAssocID="{62E885C0-DBDB-428D-BA96-FF9D564CB0A8}" presName="bgRect" presStyleLbl="bgShp" presStyleIdx="0" presStyleCnt="2" custLinFactNeighborX="65" custLinFactNeighborY="-3227"/>
      <dgm:spPr/>
    </dgm:pt>
    <dgm:pt modelId="{F789E21F-82FB-4B00-AD86-1DF48CFB7A0A}" type="pres">
      <dgm:prSet presAssocID="{62E885C0-DBDB-428D-BA96-FF9D564CB0A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5A937731-64EE-428B-8A10-5328DF0DDA40}" type="pres">
      <dgm:prSet presAssocID="{62E885C0-DBDB-428D-BA96-FF9D564CB0A8}" presName="spaceRect" presStyleCnt="0"/>
      <dgm:spPr/>
    </dgm:pt>
    <dgm:pt modelId="{5E52B82C-DB51-45D0-8DD0-42878A800020}" type="pres">
      <dgm:prSet presAssocID="{62E885C0-DBDB-428D-BA96-FF9D564CB0A8}" presName="parTx" presStyleLbl="revTx" presStyleIdx="0" presStyleCnt="4">
        <dgm:presLayoutVars>
          <dgm:chMax val="0"/>
          <dgm:chPref val="0"/>
        </dgm:presLayoutVars>
      </dgm:prSet>
      <dgm:spPr/>
    </dgm:pt>
    <dgm:pt modelId="{FA6CB140-7C12-43DA-8A5E-E03F4027E5C8}" type="pres">
      <dgm:prSet presAssocID="{62E885C0-DBDB-428D-BA96-FF9D564CB0A8}" presName="desTx" presStyleLbl="revTx" presStyleIdx="1" presStyleCnt="4" custScaleX="127739" custLinFactNeighborX="-14672">
        <dgm:presLayoutVars/>
      </dgm:prSet>
      <dgm:spPr/>
    </dgm:pt>
    <dgm:pt modelId="{D3131EA3-FEE5-4567-8D2C-BBA508181D83}" type="pres">
      <dgm:prSet presAssocID="{D51A9862-8F26-4353-8563-0910AB94A865}" presName="sibTrans" presStyleCnt="0"/>
      <dgm:spPr/>
    </dgm:pt>
    <dgm:pt modelId="{8616C0E7-9009-4A9D-A78C-7CDA3FA8DA5C}" type="pres">
      <dgm:prSet presAssocID="{ACEA488C-0604-431F-BA5C-4C4270EC87ED}" presName="compNode" presStyleCnt="0"/>
      <dgm:spPr/>
    </dgm:pt>
    <dgm:pt modelId="{1F360551-483F-4484-B853-1BA932E9CE61}" type="pres">
      <dgm:prSet presAssocID="{ACEA488C-0604-431F-BA5C-4C4270EC87ED}" presName="bgRect" presStyleLbl="bgShp" presStyleIdx="1" presStyleCnt="2"/>
      <dgm:spPr/>
    </dgm:pt>
    <dgm:pt modelId="{4A7F4A6E-30E3-4618-8E85-66F64ACCE49B}" type="pres">
      <dgm:prSet presAssocID="{ACEA488C-0604-431F-BA5C-4C4270EC87E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8ECAC987-99D9-48F9-ABF9-F287712FE201}" type="pres">
      <dgm:prSet presAssocID="{ACEA488C-0604-431F-BA5C-4C4270EC87ED}" presName="spaceRect" presStyleCnt="0"/>
      <dgm:spPr/>
    </dgm:pt>
    <dgm:pt modelId="{702D8EF5-DDE5-409C-AAFE-E68CBAFEA581}" type="pres">
      <dgm:prSet presAssocID="{ACEA488C-0604-431F-BA5C-4C4270EC87ED}" presName="parTx" presStyleLbl="revTx" presStyleIdx="2" presStyleCnt="4">
        <dgm:presLayoutVars>
          <dgm:chMax val="0"/>
          <dgm:chPref val="0"/>
        </dgm:presLayoutVars>
      </dgm:prSet>
      <dgm:spPr/>
    </dgm:pt>
    <dgm:pt modelId="{D79975BB-6126-49BB-AF79-647E919883EF}" type="pres">
      <dgm:prSet presAssocID="{ACEA488C-0604-431F-BA5C-4C4270EC87ED}" presName="desTx" presStyleLbl="revTx" presStyleIdx="3" presStyleCnt="4" custScaleX="128730" custLinFactNeighborX="-13758">
        <dgm:presLayoutVars/>
      </dgm:prSet>
      <dgm:spPr/>
    </dgm:pt>
  </dgm:ptLst>
  <dgm:cxnLst>
    <dgm:cxn modelId="{40E0AA05-754B-436A-AC40-65310355AB7C}" srcId="{39CFD577-62D7-48D3-99BB-51F458BD1CB6}" destId="{DF5EED87-A05C-4EC8-A34A-A60A3279901B}" srcOrd="0" destOrd="0" parTransId="{AE101C0C-FD5A-4189-8994-6F24CFF005B6}" sibTransId="{87D6F0F0-D571-407F-B89D-E0FFEE70E70C}"/>
    <dgm:cxn modelId="{E601AE07-F4E3-4CC7-A06C-439A48396DFA}" type="presOf" srcId="{62E885C0-DBDB-428D-BA96-FF9D564CB0A8}" destId="{5E52B82C-DB51-45D0-8DD0-42878A800020}" srcOrd="0" destOrd="0" presId="urn:microsoft.com/office/officeart/2018/2/layout/IconVerticalSolidList"/>
    <dgm:cxn modelId="{3CDFF81D-06D9-483A-8680-05BBD873B57E}" srcId="{62E885C0-DBDB-428D-BA96-FF9D564CB0A8}" destId="{0C31FC95-A1AF-46A7-BF97-E891A4896AC7}" srcOrd="0" destOrd="0" parTransId="{AC99C5ED-6AD1-47D7-92D0-EB6FFF5A8ED0}" sibTransId="{8706F00F-AB67-4F84-B54D-19B5B7A7B4F2}"/>
    <dgm:cxn modelId="{940B0728-E108-4228-903C-D2088FD77C67}" srcId="{ACEA488C-0604-431F-BA5C-4C4270EC87ED}" destId="{AF3D2C19-87DD-445F-8CE1-FAD9B265BF43}" srcOrd="0" destOrd="0" parTransId="{4C58D18E-FA3F-4BBF-9BB6-1CF265E9AC0C}" sibTransId="{7B6CE554-B1A0-47A7-94DB-1DCC27C16989}"/>
    <dgm:cxn modelId="{36672665-FB7E-4D32-8A66-04A35CDB4870}" srcId="{ACEA488C-0604-431F-BA5C-4C4270EC87ED}" destId="{CB23FB11-A230-43FE-8FEA-3AF331CFA407}" srcOrd="1" destOrd="0" parTransId="{03D07068-02B5-4299-BF58-C591589C8639}" sibTransId="{EAE05A9F-09C3-464B-9426-13400EDEA2AF}"/>
    <dgm:cxn modelId="{521E6A50-9E34-4FF5-820B-B6488D3A6798}" type="presOf" srcId="{C8076543-C80A-40E9-B0BF-2BE4F16B7013}" destId="{033166EA-F031-4FB9-A4FB-C3FE4CF582A1}" srcOrd="0" destOrd="0" presId="urn:microsoft.com/office/officeart/2018/2/layout/IconVerticalSolidList"/>
    <dgm:cxn modelId="{F1FF5850-2C28-4483-A387-706EE02B4431}" srcId="{C8076543-C80A-40E9-B0BF-2BE4F16B7013}" destId="{ACEA488C-0604-431F-BA5C-4C4270EC87ED}" srcOrd="1" destOrd="0" parTransId="{050175F1-A750-41F1-BA91-8FF54B2D4B47}" sibTransId="{A7A2266E-BC6C-4451-9774-4E8331873AED}"/>
    <dgm:cxn modelId="{790A7786-05F3-41AF-88D4-35A715647D5D}" type="presOf" srcId="{AF3D2C19-87DD-445F-8CE1-FAD9B265BF43}" destId="{D79975BB-6126-49BB-AF79-647E919883EF}" srcOrd="0" destOrd="0" presId="urn:microsoft.com/office/officeart/2018/2/layout/IconVerticalSolidList"/>
    <dgm:cxn modelId="{6436EA99-A3C8-4A83-B85A-CF1DA99D99C7}" type="presOf" srcId="{0C31FC95-A1AF-46A7-BF97-E891A4896AC7}" destId="{FA6CB140-7C12-43DA-8A5E-E03F4027E5C8}" srcOrd="0" destOrd="0" presId="urn:microsoft.com/office/officeart/2018/2/layout/IconVerticalSolidList"/>
    <dgm:cxn modelId="{EFC5249C-8782-4A52-8DE5-2CFCE594BFF3}" type="presOf" srcId="{39CFD577-62D7-48D3-99BB-51F458BD1CB6}" destId="{FA6CB140-7C12-43DA-8A5E-E03F4027E5C8}" srcOrd="0" destOrd="1" presId="urn:microsoft.com/office/officeart/2018/2/layout/IconVerticalSolidList"/>
    <dgm:cxn modelId="{5F6418A7-E6A5-401D-B990-8631FD739540}" srcId="{C8076543-C80A-40E9-B0BF-2BE4F16B7013}" destId="{62E885C0-DBDB-428D-BA96-FF9D564CB0A8}" srcOrd="0" destOrd="0" parTransId="{D2C8AEB0-6833-417E-9E9B-95D6F547C5F3}" sibTransId="{D51A9862-8F26-4353-8563-0910AB94A865}"/>
    <dgm:cxn modelId="{CCF633AB-F675-4CA2-96F6-A9E9198F0899}" srcId="{62E885C0-DBDB-428D-BA96-FF9D564CB0A8}" destId="{39CFD577-62D7-48D3-99BB-51F458BD1CB6}" srcOrd="1" destOrd="0" parTransId="{B0F63CDA-FC0E-4EA3-953E-3160C71A7BA5}" sibTransId="{7AB52F5E-0EA3-47EC-BC9C-04A84754025F}"/>
    <dgm:cxn modelId="{BDA2C3DB-F4E1-4D34-8C9E-8BDE4B062D8B}" type="presOf" srcId="{CB23FB11-A230-43FE-8FEA-3AF331CFA407}" destId="{D79975BB-6126-49BB-AF79-647E919883EF}" srcOrd="0" destOrd="1" presId="urn:microsoft.com/office/officeart/2018/2/layout/IconVerticalSolidList"/>
    <dgm:cxn modelId="{AA2960DC-9F74-45F9-ACF4-21E804BBF0CC}" type="presOf" srcId="{DF5EED87-A05C-4EC8-A34A-A60A3279901B}" destId="{FA6CB140-7C12-43DA-8A5E-E03F4027E5C8}" srcOrd="0" destOrd="2" presId="urn:microsoft.com/office/officeart/2018/2/layout/IconVerticalSolidList"/>
    <dgm:cxn modelId="{7EC052FB-933F-4909-B43A-C155710C2B95}" type="presOf" srcId="{ACEA488C-0604-431F-BA5C-4C4270EC87ED}" destId="{702D8EF5-DDE5-409C-AAFE-E68CBAFEA581}" srcOrd="0" destOrd="0" presId="urn:microsoft.com/office/officeart/2018/2/layout/IconVerticalSolidList"/>
    <dgm:cxn modelId="{1CDDD930-3D5D-498B-819D-14A5ED093843}" type="presParOf" srcId="{033166EA-F031-4FB9-A4FB-C3FE4CF582A1}" destId="{6CEB681B-DF92-4D5E-8DBF-9788751C934C}" srcOrd="0" destOrd="0" presId="urn:microsoft.com/office/officeart/2018/2/layout/IconVerticalSolidList"/>
    <dgm:cxn modelId="{8F13BADC-4870-43AC-8514-4B2C7B932ADB}" type="presParOf" srcId="{6CEB681B-DF92-4D5E-8DBF-9788751C934C}" destId="{48ED13F2-E325-4B7A-A2C5-ED6D52021780}" srcOrd="0" destOrd="0" presId="urn:microsoft.com/office/officeart/2018/2/layout/IconVerticalSolidList"/>
    <dgm:cxn modelId="{422E5EE2-8C93-48C4-87BC-38505381AE08}" type="presParOf" srcId="{6CEB681B-DF92-4D5E-8DBF-9788751C934C}" destId="{F789E21F-82FB-4B00-AD86-1DF48CFB7A0A}" srcOrd="1" destOrd="0" presId="urn:microsoft.com/office/officeart/2018/2/layout/IconVerticalSolidList"/>
    <dgm:cxn modelId="{AF143C75-0A17-4651-8D6B-05A9020C7ECB}" type="presParOf" srcId="{6CEB681B-DF92-4D5E-8DBF-9788751C934C}" destId="{5A937731-64EE-428B-8A10-5328DF0DDA40}" srcOrd="2" destOrd="0" presId="urn:microsoft.com/office/officeart/2018/2/layout/IconVerticalSolidList"/>
    <dgm:cxn modelId="{98A0B93D-76CF-4551-A3A1-EC211D229BBA}" type="presParOf" srcId="{6CEB681B-DF92-4D5E-8DBF-9788751C934C}" destId="{5E52B82C-DB51-45D0-8DD0-42878A800020}" srcOrd="3" destOrd="0" presId="urn:microsoft.com/office/officeart/2018/2/layout/IconVerticalSolidList"/>
    <dgm:cxn modelId="{CB474430-36D3-4B41-BA28-53D714E3FB2F}" type="presParOf" srcId="{6CEB681B-DF92-4D5E-8DBF-9788751C934C}" destId="{FA6CB140-7C12-43DA-8A5E-E03F4027E5C8}" srcOrd="4" destOrd="0" presId="urn:microsoft.com/office/officeart/2018/2/layout/IconVerticalSolidList"/>
    <dgm:cxn modelId="{44730745-7A9C-4895-802A-26316645ABB1}" type="presParOf" srcId="{033166EA-F031-4FB9-A4FB-C3FE4CF582A1}" destId="{D3131EA3-FEE5-4567-8D2C-BBA508181D83}" srcOrd="1" destOrd="0" presId="urn:microsoft.com/office/officeart/2018/2/layout/IconVerticalSolidList"/>
    <dgm:cxn modelId="{D2B1DA8B-7E8E-4569-BA8A-D4D0029703EE}" type="presParOf" srcId="{033166EA-F031-4FB9-A4FB-C3FE4CF582A1}" destId="{8616C0E7-9009-4A9D-A78C-7CDA3FA8DA5C}" srcOrd="2" destOrd="0" presId="urn:microsoft.com/office/officeart/2018/2/layout/IconVerticalSolidList"/>
    <dgm:cxn modelId="{BBD739AA-7D68-40F9-B242-309341468091}" type="presParOf" srcId="{8616C0E7-9009-4A9D-A78C-7CDA3FA8DA5C}" destId="{1F360551-483F-4484-B853-1BA932E9CE61}" srcOrd="0" destOrd="0" presId="urn:microsoft.com/office/officeart/2018/2/layout/IconVerticalSolidList"/>
    <dgm:cxn modelId="{87AC79DA-A55C-42C0-B447-85BAAB839C7A}" type="presParOf" srcId="{8616C0E7-9009-4A9D-A78C-7CDA3FA8DA5C}" destId="{4A7F4A6E-30E3-4618-8E85-66F64ACCE49B}" srcOrd="1" destOrd="0" presId="urn:microsoft.com/office/officeart/2018/2/layout/IconVerticalSolidList"/>
    <dgm:cxn modelId="{D4978E0D-E639-4845-9AAB-0D414FA58A73}" type="presParOf" srcId="{8616C0E7-9009-4A9D-A78C-7CDA3FA8DA5C}" destId="{8ECAC987-99D9-48F9-ABF9-F287712FE201}" srcOrd="2" destOrd="0" presId="urn:microsoft.com/office/officeart/2018/2/layout/IconVerticalSolidList"/>
    <dgm:cxn modelId="{59778ED8-338C-4EA9-A265-D12873953813}" type="presParOf" srcId="{8616C0E7-9009-4A9D-A78C-7CDA3FA8DA5C}" destId="{702D8EF5-DDE5-409C-AAFE-E68CBAFEA581}" srcOrd="3" destOrd="0" presId="urn:microsoft.com/office/officeart/2018/2/layout/IconVerticalSolidList"/>
    <dgm:cxn modelId="{2FFAAB57-7EE3-4221-8F01-BDB24D5B6DAD}" type="presParOf" srcId="{8616C0E7-9009-4A9D-A78C-7CDA3FA8DA5C}" destId="{D79975BB-6126-49BB-AF79-647E919883EF}"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2B0440-F7A2-4087-AD6D-1C545B99B858}"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E461A731-1F9C-4813-BD6B-9616F8F0441F}">
      <dgm:prSet/>
      <dgm:spPr/>
      <dgm:t>
        <a:bodyPr/>
        <a:lstStyle/>
        <a:p>
          <a:r>
            <a:rPr lang="fr-CA"/>
            <a:t>Leadership</a:t>
          </a:r>
          <a:endParaRPr lang="en-US"/>
        </a:p>
      </dgm:t>
    </dgm:pt>
    <dgm:pt modelId="{EDFB59A6-8116-4B54-B317-B7E2D02D1A41}" type="parTrans" cxnId="{FD00FF26-5325-4E6E-8DAD-90356D708E41}">
      <dgm:prSet/>
      <dgm:spPr/>
      <dgm:t>
        <a:bodyPr/>
        <a:lstStyle/>
        <a:p>
          <a:endParaRPr lang="en-US"/>
        </a:p>
      </dgm:t>
    </dgm:pt>
    <dgm:pt modelId="{86E65A27-2035-404E-B128-6C02C23F9344}" type="sibTrans" cxnId="{FD00FF26-5325-4E6E-8DAD-90356D708E41}">
      <dgm:prSet/>
      <dgm:spPr/>
      <dgm:t>
        <a:bodyPr/>
        <a:lstStyle/>
        <a:p>
          <a:endParaRPr lang="en-US"/>
        </a:p>
      </dgm:t>
    </dgm:pt>
    <dgm:pt modelId="{D5498F7E-BBAC-4297-8B92-6227F2D3610D}">
      <dgm:prSet/>
      <dgm:spPr/>
      <dgm:t>
        <a:bodyPr/>
        <a:lstStyle/>
        <a:p>
          <a:r>
            <a:rPr lang="fr-CA"/>
            <a:t>Ouverture d’esprit</a:t>
          </a:r>
          <a:endParaRPr lang="en-US"/>
        </a:p>
      </dgm:t>
    </dgm:pt>
    <dgm:pt modelId="{6F38236D-3BD8-481D-9881-F64208F18120}" type="parTrans" cxnId="{F59394BE-E5A1-4B97-95D5-025212F21BDF}">
      <dgm:prSet/>
      <dgm:spPr/>
      <dgm:t>
        <a:bodyPr/>
        <a:lstStyle/>
        <a:p>
          <a:endParaRPr lang="en-US"/>
        </a:p>
      </dgm:t>
    </dgm:pt>
    <dgm:pt modelId="{728651C1-1DBC-45C7-8466-30AC2EC07E8C}" type="sibTrans" cxnId="{F59394BE-E5A1-4B97-95D5-025212F21BDF}">
      <dgm:prSet/>
      <dgm:spPr/>
      <dgm:t>
        <a:bodyPr/>
        <a:lstStyle/>
        <a:p>
          <a:endParaRPr lang="en-US"/>
        </a:p>
      </dgm:t>
    </dgm:pt>
    <dgm:pt modelId="{4345180F-F9AE-4D46-98AD-D3B47E0C67BB}">
      <dgm:prSet/>
      <dgm:spPr/>
      <dgm:t>
        <a:bodyPr/>
        <a:lstStyle/>
        <a:p>
          <a:r>
            <a:rPr lang="fr-CA"/>
            <a:t>Flexibilité</a:t>
          </a:r>
          <a:endParaRPr lang="en-US"/>
        </a:p>
      </dgm:t>
    </dgm:pt>
    <dgm:pt modelId="{685E1B15-76D1-44BF-B868-6E95741B98F3}" type="parTrans" cxnId="{B03ED410-5B95-4B1B-91A9-09F9FB11BF89}">
      <dgm:prSet/>
      <dgm:spPr/>
      <dgm:t>
        <a:bodyPr/>
        <a:lstStyle/>
        <a:p>
          <a:endParaRPr lang="en-US"/>
        </a:p>
      </dgm:t>
    </dgm:pt>
    <dgm:pt modelId="{24F960B6-9025-43EC-8051-02D5F4184B88}" type="sibTrans" cxnId="{B03ED410-5B95-4B1B-91A9-09F9FB11BF89}">
      <dgm:prSet/>
      <dgm:spPr/>
      <dgm:t>
        <a:bodyPr/>
        <a:lstStyle/>
        <a:p>
          <a:endParaRPr lang="en-US"/>
        </a:p>
      </dgm:t>
    </dgm:pt>
    <dgm:pt modelId="{FE26CF67-9CFE-4243-8C2F-57BF580F29A0}">
      <dgm:prSet/>
      <dgm:spPr/>
      <dgm:t>
        <a:bodyPr/>
        <a:lstStyle/>
        <a:p>
          <a:r>
            <a:rPr lang="fr-CA"/>
            <a:t>Collaboration avec ressources extérieures</a:t>
          </a:r>
          <a:endParaRPr lang="en-US"/>
        </a:p>
      </dgm:t>
    </dgm:pt>
    <dgm:pt modelId="{C4EDBB22-7C0E-4086-BB89-D17285289401}" type="parTrans" cxnId="{7BA0BF00-E613-452A-8AF6-952C69C83621}">
      <dgm:prSet/>
      <dgm:spPr/>
      <dgm:t>
        <a:bodyPr/>
        <a:lstStyle/>
        <a:p>
          <a:endParaRPr lang="en-US"/>
        </a:p>
      </dgm:t>
    </dgm:pt>
    <dgm:pt modelId="{6F479CB5-204D-43ED-9A3B-9C9E9A084800}" type="sibTrans" cxnId="{7BA0BF00-E613-452A-8AF6-952C69C83621}">
      <dgm:prSet/>
      <dgm:spPr/>
      <dgm:t>
        <a:bodyPr/>
        <a:lstStyle/>
        <a:p>
          <a:endParaRPr lang="en-US"/>
        </a:p>
      </dgm:t>
    </dgm:pt>
    <dgm:pt modelId="{65900EE4-0185-41A3-A3CB-2AC0E2DB854E}">
      <dgm:prSet/>
      <dgm:spPr/>
      <dgm:t>
        <a:bodyPr/>
        <a:lstStyle/>
        <a:p>
          <a:r>
            <a:rPr lang="fr-CA"/>
            <a:t>Normaliser l’utilisation d’aides techniques, d’adaptations</a:t>
          </a:r>
          <a:endParaRPr lang="en-US"/>
        </a:p>
      </dgm:t>
    </dgm:pt>
    <dgm:pt modelId="{BAB09150-9C42-4919-83BA-5B867975F53C}" type="parTrans" cxnId="{C41900E9-B9EB-4A4B-BF9D-51E338F26251}">
      <dgm:prSet/>
      <dgm:spPr/>
      <dgm:t>
        <a:bodyPr/>
        <a:lstStyle/>
        <a:p>
          <a:endParaRPr lang="en-US"/>
        </a:p>
      </dgm:t>
    </dgm:pt>
    <dgm:pt modelId="{CFD05F6B-0E62-4E7D-8402-C787B90E4F2F}" type="sibTrans" cxnId="{C41900E9-B9EB-4A4B-BF9D-51E338F26251}">
      <dgm:prSet/>
      <dgm:spPr/>
      <dgm:t>
        <a:bodyPr/>
        <a:lstStyle/>
        <a:p>
          <a:endParaRPr lang="en-US"/>
        </a:p>
      </dgm:t>
    </dgm:pt>
    <dgm:pt modelId="{17428878-3E00-4766-AEF8-F19B065F7748}">
      <dgm:prSet/>
      <dgm:spPr/>
      <dgm:t>
        <a:bodyPr/>
        <a:lstStyle/>
        <a:p>
          <a:r>
            <a:rPr lang="fr-CA" dirty="0"/>
            <a:t>Collaboration syndicale  conventions collectives</a:t>
          </a:r>
          <a:endParaRPr lang="en-US" dirty="0"/>
        </a:p>
      </dgm:t>
    </dgm:pt>
    <dgm:pt modelId="{88079420-256F-4F77-B699-47FF05FF835E}" type="parTrans" cxnId="{B7722FDE-0FE2-46F7-B907-A6BCF90093BB}">
      <dgm:prSet/>
      <dgm:spPr/>
      <dgm:t>
        <a:bodyPr/>
        <a:lstStyle/>
        <a:p>
          <a:endParaRPr lang="en-US"/>
        </a:p>
      </dgm:t>
    </dgm:pt>
    <dgm:pt modelId="{39A576E2-5403-4E44-A74D-817EC88363EA}" type="sibTrans" cxnId="{B7722FDE-0FE2-46F7-B907-A6BCF90093BB}">
      <dgm:prSet/>
      <dgm:spPr/>
      <dgm:t>
        <a:bodyPr/>
        <a:lstStyle/>
        <a:p>
          <a:endParaRPr lang="en-US"/>
        </a:p>
      </dgm:t>
    </dgm:pt>
    <dgm:pt modelId="{2F97CD03-4395-438B-B088-4508DF72A03B}" type="pres">
      <dgm:prSet presAssocID="{472B0440-F7A2-4087-AD6D-1C545B99B858}" presName="diagram" presStyleCnt="0">
        <dgm:presLayoutVars>
          <dgm:dir/>
          <dgm:resizeHandles val="exact"/>
        </dgm:presLayoutVars>
      </dgm:prSet>
      <dgm:spPr/>
    </dgm:pt>
    <dgm:pt modelId="{BD764386-E97B-4D14-B542-705745078351}" type="pres">
      <dgm:prSet presAssocID="{E461A731-1F9C-4813-BD6B-9616F8F0441F}" presName="node" presStyleLbl="node1" presStyleIdx="0" presStyleCnt="6">
        <dgm:presLayoutVars>
          <dgm:bulletEnabled val="1"/>
        </dgm:presLayoutVars>
      </dgm:prSet>
      <dgm:spPr/>
    </dgm:pt>
    <dgm:pt modelId="{F877A255-2886-43C6-B96D-0A2DFD5640A0}" type="pres">
      <dgm:prSet presAssocID="{86E65A27-2035-404E-B128-6C02C23F9344}" presName="sibTrans" presStyleCnt="0"/>
      <dgm:spPr/>
    </dgm:pt>
    <dgm:pt modelId="{703D1F81-9034-4697-9ECC-247967E3570D}" type="pres">
      <dgm:prSet presAssocID="{D5498F7E-BBAC-4297-8B92-6227F2D3610D}" presName="node" presStyleLbl="node1" presStyleIdx="1" presStyleCnt="6">
        <dgm:presLayoutVars>
          <dgm:bulletEnabled val="1"/>
        </dgm:presLayoutVars>
      </dgm:prSet>
      <dgm:spPr/>
    </dgm:pt>
    <dgm:pt modelId="{3B652C03-7EF4-4D96-AF99-6F7EB6125938}" type="pres">
      <dgm:prSet presAssocID="{728651C1-1DBC-45C7-8466-30AC2EC07E8C}" presName="sibTrans" presStyleCnt="0"/>
      <dgm:spPr/>
    </dgm:pt>
    <dgm:pt modelId="{74F715CD-BD89-46DE-822A-5B4D2723D1DC}" type="pres">
      <dgm:prSet presAssocID="{4345180F-F9AE-4D46-98AD-D3B47E0C67BB}" presName="node" presStyleLbl="node1" presStyleIdx="2" presStyleCnt="6">
        <dgm:presLayoutVars>
          <dgm:bulletEnabled val="1"/>
        </dgm:presLayoutVars>
      </dgm:prSet>
      <dgm:spPr/>
    </dgm:pt>
    <dgm:pt modelId="{8D5AAE30-AC4D-4F65-8423-7BF95871327C}" type="pres">
      <dgm:prSet presAssocID="{24F960B6-9025-43EC-8051-02D5F4184B88}" presName="sibTrans" presStyleCnt="0"/>
      <dgm:spPr/>
    </dgm:pt>
    <dgm:pt modelId="{99AEF08C-3E14-4BB6-AC01-CE2790959914}" type="pres">
      <dgm:prSet presAssocID="{FE26CF67-9CFE-4243-8C2F-57BF580F29A0}" presName="node" presStyleLbl="node1" presStyleIdx="3" presStyleCnt="6">
        <dgm:presLayoutVars>
          <dgm:bulletEnabled val="1"/>
        </dgm:presLayoutVars>
      </dgm:prSet>
      <dgm:spPr/>
    </dgm:pt>
    <dgm:pt modelId="{691A91DE-08BF-4A37-9880-D8D890EF89AA}" type="pres">
      <dgm:prSet presAssocID="{6F479CB5-204D-43ED-9A3B-9C9E9A084800}" presName="sibTrans" presStyleCnt="0"/>
      <dgm:spPr/>
    </dgm:pt>
    <dgm:pt modelId="{00C63BF7-A8AC-435A-AC40-B379C12BB3B2}" type="pres">
      <dgm:prSet presAssocID="{65900EE4-0185-41A3-A3CB-2AC0E2DB854E}" presName="node" presStyleLbl="node1" presStyleIdx="4" presStyleCnt="6">
        <dgm:presLayoutVars>
          <dgm:bulletEnabled val="1"/>
        </dgm:presLayoutVars>
      </dgm:prSet>
      <dgm:spPr/>
    </dgm:pt>
    <dgm:pt modelId="{B1DC9B42-1202-429F-B341-F709CF97AB2F}" type="pres">
      <dgm:prSet presAssocID="{CFD05F6B-0E62-4E7D-8402-C787B90E4F2F}" presName="sibTrans" presStyleCnt="0"/>
      <dgm:spPr/>
    </dgm:pt>
    <dgm:pt modelId="{E87684A0-814B-40E8-AFC0-19BBED930FA5}" type="pres">
      <dgm:prSet presAssocID="{17428878-3E00-4766-AEF8-F19B065F7748}" presName="node" presStyleLbl="node1" presStyleIdx="5" presStyleCnt="6">
        <dgm:presLayoutVars>
          <dgm:bulletEnabled val="1"/>
        </dgm:presLayoutVars>
      </dgm:prSet>
      <dgm:spPr/>
    </dgm:pt>
  </dgm:ptLst>
  <dgm:cxnLst>
    <dgm:cxn modelId="{7BA0BF00-E613-452A-8AF6-952C69C83621}" srcId="{472B0440-F7A2-4087-AD6D-1C545B99B858}" destId="{FE26CF67-9CFE-4243-8C2F-57BF580F29A0}" srcOrd="3" destOrd="0" parTransId="{C4EDBB22-7C0E-4086-BB89-D17285289401}" sibTransId="{6F479CB5-204D-43ED-9A3B-9C9E9A084800}"/>
    <dgm:cxn modelId="{B03ED410-5B95-4B1B-91A9-09F9FB11BF89}" srcId="{472B0440-F7A2-4087-AD6D-1C545B99B858}" destId="{4345180F-F9AE-4D46-98AD-D3B47E0C67BB}" srcOrd="2" destOrd="0" parTransId="{685E1B15-76D1-44BF-B868-6E95741B98F3}" sibTransId="{24F960B6-9025-43EC-8051-02D5F4184B88}"/>
    <dgm:cxn modelId="{FD00FF26-5325-4E6E-8DAD-90356D708E41}" srcId="{472B0440-F7A2-4087-AD6D-1C545B99B858}" destId="{E461A731-1F9C-4813-BD6B-9616F8F0441F}" srcOrd="0" destOrd="0" parTransId="{EDFB59A6-8116-4B54-B317-B7E2D02D1A41}" sibTransId="{86E65A27-2035-404E-B128-6C02C23F9344}"/>
    <dgm:cxn modelId="{57403F38-7CD5-4554-91A7-43D769BAC8D3}" type="presOf" srcId="{E461A731-1F9C-4813-BD6B-9616F8F0441F}" destId="{BD764386-E97B-4D14-B542-705745078351}" srcOrd="0" destOrd="0" presId="urn:microsoft.com/office/officeart/2005/8/layout/default"/>
    <dgm:cxn modelId="{4FF0FD71-CCB7-4C27-9321-ACF8EAEADA54}" type="presOf" srcId="{4345180F-F9AE-4D46-98AD-D3B47E0C67BB}" destId="{74F715CD-BD89-46DE-822A-5B4D2723D1DC}" srcOrd="0" destOrd="0" presId="urn:microsoft.com/office/officeart/2005/8/layout/default"/>
    <dgm:cxn modelId="{7E7B079A-81FB-4A36-8ACE-DC5550A9E23E}" type="presOf" srcId="{D5498F7E-BBAC-4297-8B92-6227F2D3610D}" destId="{703D1F81-9034-4697-9ECC-247967E3570D}" srcOrd="0" destOrd="0" presId="urn:microsoft.com/office/officeart/2005/8/layout/default"/>
    <dgm:cxn modelId="{E88B6BB4-DFCB-4775-8B10-2F626CED9BA3}" type="presOf" srcId="{65900EE4-0185-41A3-A3CB-2AC0E2DB854E}" destId="{00C63BF7-A8AC-435A-AC40-B379C12BB3B2}" srcOrd="0" destOrd="0" presId="urn:microsoft.com/office/officeart/2005/8/layout/default"/>
    <dgm:cxn modelId="{F59394BE-E5A1-4B97-95D5-025212F21BDF}" srcId="{472B0440-F7A2-4087-AD6D-1C545B99B858}" destId="{D5498F7E-BBAC-4297-8B92-6227F2D3610D}" srcOrd="1" destOrd="0" parTransId="{6F38236D-3BD8-481D-9881-F64208F18120}" sibTransId="{728651C1-1DBC-45C7-8466-30AC2EC07E8C}"/>
    <dgm:cxn modelId="{CE93A3C7-143B-41C5-90B4-D9C5FADCB39B}" type="presOf" srcId="{472B0440-F7A2-4087-AD6D-1C545B99B858}" destId="{2F97CD03-4395-438B-B088-4508DF72A03B}" srcOrd="0" destOrd="0" presId="urn:microsoft.com/office/officeart/2005/8/layout/default"/>
    <dgm:cxn modelId="{0845FFC9-0C5D-44BE-9335-259B3EEB6053}" type="presOf" srcId="{FE26CF67-9CFE-4243-8C2F-57BF580F29A0}" destId="{99AEF08C-3E14-4BB6-AC01-CE2790959914}" srcOrd="0" destOrd="0" presId="urn:microsoft.com/office/officeart/2005/8/layout/default"/>
    <dgm:cxn modelId="{B1DD0DDC-A501-41BE-80A8-906A892CE6D4}" type="presOf" srcId="{17428878-3E00-4766-AEF8-F19B065F7748}" destId="{E87684A0-814B-40E8-AFC0-19BBED930FA5}" srcOrd="0" destOrd="0" presId="urn:microsoft.com/office/officeart/2005/8/layout/default"/>
    <dgm:cxn modelId="{B7722FDE-0FE2-46F7-B907-A6BCF90093BB}" srcId="{472B0440-F7A2-4087-AD6D-1C545B99B858}" destId="{17428878-3E00-4766-AEF8-F19B065F7748}" srcOrd="5" destOrd="0" parTransId="{88079420-256F-4F77-B699-47FF05FF835E}" sibTransId="{39A576E2-5403-4E44-A74D-817EC88363EA}"/>
    <dgm:cxn modelId="{C41900E9-B9EB-4A4B-BF9D-51E338F26251}" srcId="{472B0440-F7A2-4087-AD6D-1C545B99B858}" destId="{65900EE4-0185-41A3-A3CB-2AC0E2DB854E}" srcOrd="4" destOrd="0" parTransId="{BAB09150-9C42-4919-83BA-5B867975F53C}" sibTransId="{CFD05F6B-0E62-4E7D-8402-C787B90E4F2F}"/>
    <dgm:cxn modelId="{9C2133DD-C6E1-44E0-9133-DDE1E06F1231}" type="presParOf" srcId="{2F97CD03-4395-438B-B088-4508DF72A03B}" destId="{BD764386-E97B-4D14-B542-705745078351}" srcOrd="0" destOrd="0" presId="urn:microsoft.com/office/officeart/2005/8/layout/default"/>
    <dgm:cxn modelId="{FBC54AD0-48EE-4BB8-8B94-514E79BEBEE8}" type="presParOf" srcId="{2F97CD03-4395-438B-B088-4508DF72A03B}" destId="{F877A255-2886-43C6-B96D-0A2DFD5640A0}" srcOrd="1" destOrd="0" presId="urn:microsoft.com/office/officeart/2005/8/layout/default"/>
    <dgm:cxn modelId="{1B253C80-18EE-4EB4-A270-E8FFF91AA8D1}" type="presParOf" srcId="{2F97CD03-4395-438B-B088-4508DF72A03B}" destId="{703D1F81-9034-4697-9ECC-247967E3570D}" srcOrd="2" destOrd="0" presId="urn:microsoft.com/office/officeart/2005/8/layout/default"/>
    <dgm:cxn modelId="{0B4D6F21-3714-4F2D-BDB4-39B046821E46}" type="presParOf" srcId="{2F97CD03-4395-438B-B088-4508DF72A03B}" destId="{3B652C03-7EF4-4D96-AF99-6F7EB6125938}" srcOrd="3" destOrd="0" presId="urn:microsoft.com/office/officeart/2005/8/layout/default"/>
    <dgm:cxn modelId="{78B2AAFF-7414-4E50-8795-952FC5A94471}" type="presParOf" srcId="{2F97CD03-4395-438B-B088-4508DF72A03B}" destId="{74F715CD-BD89-46DE-822A-5B4D2723D1DC}" srcOrd="4" destOrd="0" presId="urn:microsoft.com/office/officeart/2005/8/layout/default"/>
    <dgm:cxn modelId="{D45E0C13-F780-4563-97C5-08DBEF09DFD8}" type="presParOf" srcId="{2F97CD03-4395-438B-B088-4508DF72A03B}" destId="{8D5AAE30-AC4D-4F65-8423-7BF95871327C}" srcOrd="5" destOrd="0" presId="urn:microsoft.com/office/officeart/2005/8/layout/default"/>
    <dgm:cxn modelId="{4AA67557-F09F-4C35-B06A-BD6D61FE5DD3}" type="presParOf" srcId="{2F97CD03-4395-438B-B088-4508DF72A03B}" destId="{99AEF08C-3E14-4BB6-AC01-CE2790959914}" srcOrd="6" destOrd="0" presId="urn:microsoft.com/office/officeart/2005/8/layout/default"/>
    <dgm:cxn modelId="{04F33545-AD62-42EF-83E9-ACD8A8A4706B}" type="presParOf" srcId="{2F97CD03-4395-438B-B088-4508DF72A03B}" destId="{691A91DE-08BF-4A37-9880-D8D890EF89AA}" srcOrd="7" destOrd="0" presId="urn:microsoft.com/office/officeart/2005/8/layout/default"/>
    <dgm:cxn modelId="{CED632F6-E826-4447-B176-1AEF6BC1A5AD}" type="presParOf" srcId="{2F97CD03-4395-438B-B088-4508DF72A03B}" destId="{00C63BF7-A8AC-435A-AC40-B379C12BB3B2}" srcOrd="8" destOrd="0" presId="urn:microsoft.com/office/officeart/2005/8/layout/default"/>
    <dgm:cxn modelId="{E8EA8B2A-D74D-47BE-9E5B-3CEBD42F862C}" type="presParOf" srcId="{2F97CD03-4395-438B-B088-4508DF72A03B}" destId="{B1DC9B42-1202-429F-B341-F709CF97AB2F}" srcOrd="9" destOrd="0" presId="urn:microsoft.com/office/officeart/2005/8/layout/default"/>
    <dgm:cxn modelId="{A3861778-A1E6-4E1E-A590-B82B321AE11C}" type="presParOf" srcId="{2F97CD03-4395-438B-B088-4508DF72A03B}" destId="{E87684A0-814B-40E8-AFC0-19BBED930FA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6BFE4-0BA8-4060-AD71-E3888B14167E}">
      <dsp:nvSpPr>
        <dsp:cNvPr id="0" name=""/>
        <dsp:cNvSpPr/>
      </dsp:nvSpPr>
      <dsp:spPr>
        <a:xfrm>
          <a:off x="0" y="0"/>
          <a:ext cx="2119466" cy="50787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a:t>COURSE</a:t>
          </a:r>
        </a:p>
      </dsp:txBody>
      <dsp:txXfrm>
        <a:off x="14875" y="14875"/>
        <a:ext cx="2089716" cy="478125"/>
      </dsp:txXfrm>
    </dsp:sp>
    <dsp:sp modelId="{4B2C7B33-5EC0-4CAB-831E-D67A33CD6886}">
      <dsp:nvSpPr>
        <dsp:cNvPr id="0" name=""/>
        <dsp:cNvSpPr/>
      </dsp:nvSpPr>
      <dsp:spPr>
        <a:xfrm>
          <a:off x="243" y="546160"/>
          <a:ext cx="1384501" cy="50787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a:t>VÉLO</a:t>
          </a:r>
        </a:p>
      </dsp:txBody>
      <dsp:txXfrm>
        <a:off x="15118" y="561035"/>
        <a:ext cx="1354751" cy="478125"/>
      </dsp:txXfrm>
    </dsp:sp>
    <dsp:sp modelId="{754F20AA-0068-48E7-BCE5-7D184B24687A}">
      <dsp:nvSpPr>
        <dsp:cNvPr id="0" name=""/>
        <dsp:cNvSpPr/>
      </dsp:nvSpPr>
      <dsp:spPr>
        <a:xfrm>
          <a:off x="243" y="1091714"/>
          <a:ext cx="678012" cy="50787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PIEDS</a:t>
          </a:r>
        </a:p>
      </dsp:txBody>
      <dsp:txXfrm>
        <a:off x="15118" y="1106589"/>
        <a:ext cx="648262" cy="478125"/>
      </dsp:txXfrm>
    </dsp:sp>
    <dsp:sp modelId="{722953B4-6F79-4668-BAFA-BC3DC9F275B3}">
      <dsp:nvSpPr>
        <dsp:cNvPr id="0" name=""/>
        <dsp:cNvSpPr/>
      </dsp:nvSpPr>
      <dsp:spPr>
        <a:xfrm>
          <a:off x="706732" y="1091714"/>
          <a:ext cx="678012" cy="50787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EX</a:t>
          </a:r>
        </a:p>
      </dsp:txBody>
      <dsp:txXfrm>
        <a:off x="721607" y="1106589"/>
        <a:ext cx="648262" cy="478125"/>
      </dsp:txXfrm>
    </dsp:sp>
    <dsp:sp modelId="{A559AD6A-BE34-45B8-B5D1-84DC0F4FDDEC}">
      <dsp:nvSpPr>
        <dsp:cNvPr id="0" name=""/>
        <dsp:cNvSpPr/>
      </dsp:nvSpPr>
      <dsp:spPr>
        <a:xfrm>
          <a:off x="1441697" y="546160"/>
          <a:ext cx="678012" cy="50787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a:t>BAR</a:t>
          </a:r>
        </a:p>
      </dsp:txBody>
      <dsp:txXfrm>
        <a:off x="1456572" y="561035"/>
        <a:ext cx="648262" cy="478125"/>
      </dsp:txXfrm>
    </dsp:sp>
    <dsp:sp modelId="{4A3D9C02-1CCC-4C25-99CE-2FC679BB6A12}">
      <dsp:nvSpPr>
        <dsp:cNvPr id="0" name=""/>
        <dsp:cNvSpPr/>
      </dsp:nvSpPr>
      <dsp:spPr>
        <a:xfrm>
          <a:off x="1441697" y="1091714"/>
          <a:ext cx="678012" cy="50787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MDF</a:t>
          </a:r>
        </a:p>
      </dsp:txBody>
      <dsp:txXfrm>
        <a:off x="1456572" y="1106589"/>
        <a:ext cx="648262" cy="4781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E0C6B-53BA-438A-999E-36F849999147}">
      <dsp:nvSpPr>
        <dsp:cNvPr id="0" name=""/>
        <dsp:cNvSpPr/>
      </dsp:nvSpPr>
      <dsp:spPr>
        <a:xfrm>
          <a:off x="0" y="591078"/>
          <a:ext cx="2571749" cy="154305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kern="1200" dirty="0"/>
            <a:t>Équité</a:t>
          </a:r>
          <a:endParaRPr lang="en-US" sz="3100" kern="1200" dirty="0"/>
        </a:p>
      </dsp:txBody>
      <dsp:txXfrm>
        <a:off x="0" y="591078"/>
        <a:ext cx="2571749" cy="1543050"/>
      </dsp:txXfrm>
    </dsp:sp>
    <dsp:sp modelId="{E76F4BA3-21D8-4E4D-A110-B92DEF94CD06}">
      <dsp:nvSpPr>
        <dsp:cNvPr id="0" name=""/>
        <dsp:cNvSpPr/>
      </dsp:nvSpPr>
      <dsp:spPr>
        <a:xfrm>
          <a:off x="2828925" y="591078"/>
          <a:ext cx="2571749" cy="154305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kern="1200"/>
            <a:t>Diversité</a:t>
          </a:r>
          <a:endParaRPr lang="en-US" sz="3100" kern="1200"/>
        </a:p>
      </dsp:txBody>
      <dsp:txXfrm>
        <a:off x="2828925" y="591078"/>
        <a:ext cx="2571749" cy="1543050"/>
      </dsp:txXfrm>
    </dsp:sp>
    <dsp:sp modelId="{8CB7265E-3FD5-4AB2-8F45-A388D6F2872C}">
      <dsp:nvSpPr>
        <dsp:cNvPr id="0" name=""/>
        <dsp:cNvSpPr/>
      </dsp:nvSpPr>
      <dsp:spPr>
        <a:xfrm>
          <a:off x="5657849" y="591078"/>
          <a:ext cx="2571749" cy="154305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kern="1200"/>
            <a:t>Inclusion</a:t>
          </a:r>
          <a:endParaRPr lang="en-US" sz="3100" kern="1200"/>
        </a:p>
      </dsp:txBody>
      <dsp:txXfrm>
        <a:off x="5657849" y="591078"/>
        <a:ext cx="2571749" cy="1543050"/>
      </dsp:txXfrm>
    </dsp:sp>
    <dsp:sp modelId="{6AD9841C-B903-43A2-B8C2-A812F57EDBBB}">
      <dsp:nvSpPr>
        <dsp:cNvPr id="0" name=""/>
        <dsp:cNvSpPr/>
      </dsp:nvSpPr>
      <dsp:spPr>
        <a:xfrm>
          <a:off x="1414462" y="2391304"/>
          <a:ext cx="2571749" cy="154305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kern="1200" dirty="0"/>
            <a:t>Discrimination systémique</a:t>
          </a:r>
          <a:endParaRPr lang="en-US" sz="3100" kern="1200" dirty="0"/>
        </a:p>
      </dsp:txBody>
      <dsp:txXfrm>
        <a:off x="1414462" y="2391304"/>
        <a:ext cx="2571749" cy="1543050"/>
      </dsp:txXfrm>
    </dsp:sp>
    <dsp:sp modelId="{55E5B7F6-E3B5-4E08-BC65-A18964B11E75}">
      <dsp:nvSpPr>
        <dsp:cNvPr id="0" name=""/>
        <dsp:cNvSpPr/>
      </dsp:nvSpPr>
      <dsp:spPr>
        <a:xfrm>
          <a:off x="4243387" y="2391304"/>
          <a:ext cx="2571749" cy="154305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kern="1200"/>
            <a:t>Discrimination directe</a:t>
          </a:r>
          <a:endParaRPr lang="en-US" sz="3100" kern="1200"/>
        </a:p>
      </dsp:txBody>
      <dsp:txXfrm>
        <a:off x="4243387" y="2391304"/>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36046-0C25-42AB-85A1-4FE296CBC8FA}">
      <dsp:nvSpPr>
        <dsp:cNvPr id="0" name=""/>
        <dsp:cNvSpPr/>
      </dsp:nvSpPr>
      <dsp:spPr>
        <a:xfrm>
          <a:off x="1811346" y="0"/>
          <a:ext cx="5165707" cy="516570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F9775F-AA67-45F9-876E-C447DE51EFCC}">
      <dsp:nvSpPr>
        <dsp:cNvPr id="0" name=""/>
        <dsp:cNvSpPr/>
      </dsp:nvSpPr>
      <dsp:spPr>
        <a:xfrm>
          <a:off x="2302088" y="490742"/>
          <a:ext cx="2014625" cy="201462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CA" sz="2500" kern="1200"/>
            <a:t>Permanente ou constante</a:t>
          </a:r>
          <a:endParaRPr lang="en-US" sz="2500" kern="1200"/>
        </a:p>
      </dsp:txBody>
      <dsp:txXfrm>
        <a:off x="2400434" y="589088"/>
        <a:ext cx="1817933" cy="1817933"/>
      </dsp:txXfrm>
    </dsp:sp>
    <dsp:sp modelId="{205815B2-48E8-4F30-8800-39D191D0773C}">
      <dsp:nvSpPr>
        <dsp:cNvPr id="0" name=""/>
        <dsp:cNvSpPr/>
      </dsp:nvSpPr>
      <dsp:spPr>
        <a:xfrm>
          <a:off x="4471685" y="490742"/>
          <a:ext cx="2014625" cy="201462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CA" sz="2500" kern="1200"/>
            <a:t>Progressive </a:t>
          </a:r>
          <a:endParaRPr lang="en-US" sz="2500" kern="1200"/>
        </a:p>
      </dsp:txBody>
      <dsp:txXfrm>
        <a:off x="4570031" y="589088"/>
        <a:ext cx="1817933" cy="1817933"/>
      </dsp:txXfrm>
    </dsp:sp>
    <dsp:sp modelId="{FFDA2DFE-4CE4-44C7-9BC5-B367AE1F5367}">
      <dsp:nvSpPr>
        <dsp:cNvPr id="0" name=""/>
        <dsp:cNvSpPr/>
      </dsp:nvSpPr>
      <dsp:spPr>
        <a:xfrm>
          <a:off x="2302088" y="2660339"/>
          <a:ext cx="2014625" cy="201462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CA" sz="2500" kern="1200"/>
            <a:t>Récurrente</a:t>
          </a:r>
          <a:endParaRPr lang="en-US" sz="2500" kern="1200"/>
        </a:p>
      </dsp:txBody>
      <dsp:txXfrm>
        <a:off x="2400434" y="2758685"/>
        <a:ext cx="1817933" cy="1817933"/>
      </dsp:txXfrm>
    </dsp:sp>
    <dsp:sp modelId="{165B8709-2A94-4563-882F-C593A15DB6AB}">
      <dsp:nvSpPr>
        <dsp:cNvPr id="0" name=""/>
        <dsp:cNvSpPr/>
      </dsp:nvSpPr>
      <dsp:spPr>
        <a:xfrm>
          <a:off x="4471685" y="2660339"/>
          <a:ext cx="2014625" cy="201462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CA" sz="2500" kern="1200"/>
            <a:t>Fluctuante</a:t>
          </a:r>
          <a:endParaRPr lang="en-US" sz="2500" kern="1200"/>
        </a:p>
      </dsp:txBody>
      <dsp:txXfrm>
        <a:off x="4570031" y="2758685"/>
        <a:ext cx="1817933" cy="1817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467C9-919D-47DA-84A0-59E066347324}">
      <dsp:nvSpPr>
        <dsp:cNvPr id="0" name=""/>
        <dsp:cNvSpPr/>
      </dsp:nvSpPr>
      <dsp:spPr>
        <a:xfrm>
          <a:off x="0" y="3535"/>
          <a:ext cx="8229600" cy="7530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67551D-67FB-410F-BC00-62971715D30C}">
      <dsp:nvSpPr>
        <dsp:cNvPr id="0" name=""/>
        <dsp:cNvSpPr/>
      </dsp:nvSpPr>
      <dsp:spPr>
        <a:xfrm>
          <a:off x="227800" y="172974"/>
          <a:ext cx="414183" cy="4141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0993E3-E1EC-442A-9D18-69D9702DC7BC}">
      <dsp:nvSpPr>
        <dsp:cNvPr id="0" name=""/>
        <dsp:cNvSpPr/>
      </dsp:nvSpPr>
      <dsp:spPr>
        <a:xfrm>
          <a:off x="869784" y="3535"/>
          <a:ext cx="7359815" cy="753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99" tIns="79699" rIns="79699" bIns="79699" numCol="1" spcCol="1270" anchor="ctr" anchorCtr="0">
          <a:noAutofit/>
        </a:bodyPr>
        <a:lstStyle/>
        <a:p>
          <a:pPr marL="0" lvl="0" indent="0" algn="l" defTabSz="844550">
            <a:lnSpc>
              <a:spcPct val="90000"/>
            </a:lnSpc>
            <a:spcBef>
              <a:spcPct val="0"/>
            </a:spcBef>
            <a:spcAft>
              <a:spcPct val="35000"/>
            </a:spcAft>
            <a:buNone/>
          </a:pPr>
          <a:r>
            <a:rPr lang="fr-CA" sz="1900" kern="1200"/>
            <a:t>Exigence professionnelle justifiée</a:t>
          </a:r>
          <a:endParaRPr lang="en-US" sz="1900" kern="1200"/>
        </a:p>
      </dsp:txBody>
      <dsp:txXfrm>
        <a:off x="869784" y="3535"/>
        <a:ext cx="7359815" cy="753060"/>
      </dsp:txXfrm>
    </dsp:sp>
    <dsp:sp modelId="{FEF912F2-6260-4E92-A16C-AD7ED58092F6}">
      <dsp:nvSpPr>
        <dsp:cNvPr id="0" name=""/>
        <dsp:cNvSpPr/>
      </dsp:nvSpPr>
      <dsp:spPr>
        <a:xfrm>
          <a:off x="0" y="944860"/>
          <a:ext cx="8229600" cy="7530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A30776-F5FC-4486-8D4A-67C5B987829E}">
      <dsp:nvSpPr>
        <dsp:cNvPr id="0" name=""/>
        <dsp:cNvSpPr/>
      </dsp:nvSpPr>
      <dsp:spPr>
        <a:xfrm>
          <a:off x="227800" y="1114299"/>
          <a:ext cx="414183" cy="4141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DA4595-17EB-4052-96FB-7EB816BFBC61}">
      <dsp:nvSpPr>
        <dsp:cNvPr id="0" name=""/>
        <dsp:cNvSpPr/>
      </dsp:nvSpPr>
      <dsp:spPr>
        <a:xfrm>
          <a:off x="869784" y="944860"/>
          <a:ext cx="7359815" cy="753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99" tIns="79699" rIns="79699" bIns="79699" numCol="1" spcCol="1270" anchor="ctr" anchorCtr="0">
          <a:noAutofit/>
        </a:bodyPr>
        <a:lstStyle/>
        <a:p>
          <a:pPr marL="0" lvl="0" indent="0" algn="l" defTabSz="844550">
            <a:lnSpc>
              <a:spcPct val="90000"/>
            </a:lnSpc>
            <a:spcBef>
              <a:spcPct val="0"/>
            </a:spcBef>
            <a:spcAft>
              <a:spcPct val="35000"/>
            </a:spcAft>
            <a:buNone/>
          </a:pPr>
          <a:r>
            <a:rPr lang="fr-CA" sz="1900" kern="1200"/>
            <a:t>Norme adoptée de bonne foi</a:t>
          </a:r>
          <a:endParaRPr lang="en-US" sz="1900" kern="1200"/>
        </a:p>
      </dsp:txBody>
      <dsp:txXfrm>
        <a:off x="869784" y="944860"/>
        <a:ext cx="7359815" cy="753060"/>
      </dsp:txXfrm>
    </dsp:sp>
    <dsp:sp modelId="{CFAF533A-1E6B-437D-A3DE-6E2D99EF3053}">
      <dsp:nvSpPr>
        <dsp:cNvPr id="0" name=""/>
        <dsp:cNvSpPr/>
      </dsp:nvSpPr>
      <dsp:spPr>
        <a:xfrm>
          <a:off x="0" y="1886186"/>
          <a:ext cx="8229600" cy="7530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F02AC9-4D09-4371-85CD-D7AFA3B761A8}">
      <dsp:nvSpPr>
        <dsp:cNvPr id="0" name=""/>
        <dsp:cNvSpPr/>
      </dsp:nvSpPr>
      <dsp:spPr>
        <a:xfrm>
          <a:off x="227800" y="2055624"/>
          <a:ext cx="414183" cy="4141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CEB644-18F6-4D01-83C5-D5FA9FADB6AD}">
      <dsp:nvSpPr>
        <dsp:cNvPr id="0" name=""/>
        <dsp:cNvSpPr/>
      </dsp:nvSpPr>
      <dsp:spPr>
        <a:xfrm>
          <a:off x="869784" y="1886186"/>
          <a:ext cx="7359815" cy="753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99" tIns="79699" rIns="79699" bIns="79699" numCol="1" spcCol="1270" anchor="ctr" anchorCtr="0">
          <a:noAutofit/>
        </a:bodyPr>
        <a:lstStyle/>
        <a:p>
          <a:pPr marL="0" lvl="0" indent="0" algn="l" defTabSz="844550">
            <a:lnSpc>
              <a:spcPct val="90000"/>
            </a:lnSpc>
            <a:spcBef>
              <a:spcPct val="0"/>
            </a:spcBef>
            <a:spcAft>
              <a:spcPct val="35000"/>
            </a:spcAft>
            <a:buNone/>
          </a:pPr>
          <a:r>
            <a:rPr lang="fr-CA" sz="1900" kern="1200"/>
            <a:t>Effort réel et véritable d’accommodement</a:t>
          </a:r>
          <a:endParaRPr lang="en-US" sz="1900" kern="1200"/>
        </a:p>
      </dsp:txBody>
      <dsp:txXfrm>
        <a:off x="869784" y="1886186"/>
        <a:ext cx="7359815" cy="753060"/>
      </dsp:txXfrm>
    </dsp:sp>
    <dsp:sp modelId="{19EF92D7-B0EC-43CE-B52E-F5D95F8BCFDE}">
      <dsp:nvSpPr>
        <dsp:cNvPr id="0" name=""/>
        <dsp:cNvSpPr/>
      </dsp:nvSpPr>
      <dsp:spPr>
        <a:xfrm>
          <a:off x="0" y="2827511"/>
          <a:ext cx="8229600" cy="7530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901154-C1CF-4A54-930C-83D657AE045C}">
      <dsp:nvSpPr>
        <dsp:cNvPr id="0" name=""/>
        <dsp:cNvSpPr/>
      </dsp:nvSpPr>
      <dsp:spPr>
        <a:xfrm>
          <a:off x="227800" y="2996950"/>
          <a:ext cx="414183" cy="4141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72B0B3-3FC3-407A-9DF8-E6A8E7A5318E}">
      <dsp:nvSpPr>
        <dsp:cNvPr id="0" name=""/>
        <dsp:cNvSpPr/>
      </dsp:nvSpPr>
      <dsp:spPr>
        <a:xfrm>
          <a:off x="869784" y="2827511"/>
          <a:ext cx="3703320" cy="753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99" tIns="79699" rIns="79699" bIns="79699" numCol="1" spcCol="1270" anchor="ctr" anchorCtr="0">
          <a:noAutofit/>
        </a:bodyPr>
        <a:lstStyle/>
        <a:p>
          <a:pPr marL="0" lvl="0" indent="0" algn="l" defTabSz="844550">
            <a:lnSpc>
              <a:spcPct val="90000"/>
            </a:lnSpc>
            <a:spcBef>
              <a:spcPct val="0"/>
            </a:spcBef>
            <a:spcAft>
              <a:spcPct val="35000"/>
            </a:spcAft>
            <a:buNone/>
          </a:pPr>
          <a:r>
            <a:rPr lang="fr-CA" sz="1900" kern="1200"/>
            <a:t>Proactif et innovateur</a:t>
          </a:r>
          <a:endParaRPr lang="en-US" sz="1900" kern="1200"/>
        </a:p>
      </dsp:txBody>
      <dsp:txXfrm>
        <a:off x="869784" y="2827511"/>
        <a:ext cx="3703320" cy="753060"/>
      </dsp:txXfrm>
    </dsp:sp>
    <dsp:sp modelId="{5BABC424-7843-4C47-988B-2D1FC44FA13D}">
      <dsp:nvSpPr>
        <dsp:cNvPr id="0" name=""/>
        <dsp:cNvSpPr/>
      </dsp:nvSpPr>
      <dsp:spPr>
        <a:xfrm>
          <a:off x="4573104" y="2827511"/>
          <a:ext cx="3656495" cy="753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99" tIns="79699" rIns="79699" bIns="79699" numCol="1" spcCol="1270" anchor="ctr" anchorCtr="0">
          <a:noAutofit/>
        </a:bodyPr>
        <a:lstStyle/>
        <a:p>
          <a:pPr marL="0" lvl="0" indent="0" algn="l" defTabSz="800100">
            <a:lnSpc>
              <a:spcPct val="90000"/>
            </a:lnSpc>
            <a:spcBef>
              <a:spcPct val="0"/>
            </a:spcBef>
            <a:spcAft>
              <a:spcPct val="35000"/>
            </a:spcAft>
            <a:buNone/>
          </a:pPr>
          <a:r>
            <a:rPr lang="fr-CA" sz="1800" kern="1200" dirty="0"/>
            <a:t>Démontrer qu’il n’y a pas de solution possible d’accommodement</a:t>
          </a:r>
          <a:endParaRPr lang="en-US" sz="1800" kern="1200" dirty="0"/>
        </a:p>
      </dsp:txBody>
      <dsp:txXfrm>
        <a:off x="4573104" y="2827511"/>
        <a:ext cx="3656495" cy="753060"/>
      </dsp:txXfrm>
    </dsp:sp>
    <dsp:sp modelId="{65982D51-A103-47C8-A8B5-65E1DBD1B486}">
      <dsp:nvSpPr>
        <dsp:cNvPr id="0" name=""/>
        <dsp:cNvSpPr/>
      </dsp:nvSpPr>
      <dsp:spPr>
        <a:xfrm>
          <a:off x="0" y="3768837"/>
          <a:ext cx="8229600" cy="753060"/>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AB196AFF-C594-4781-8B90-F78C33DE722D}">
      <dsp:nvSpPr>
        <dsp:cNvPr id="0" name=""/>
        <dsp:cNvSpPr/>
      </dsp:nvSpPr>
      <dsp:spPr>
        <a:xfrm>
          <a:off x="227800" y="3938275"/>
          <a:ext cx="414183" cy="4141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4197CF-F6F1-4CCA-AE4B-EAD5BA9839B3}">
      <dsp:nvSpPr>
        <dsp:cNvPr id="0" name=""/>
        <dsp:cNvSpPr/>
      </dsp:nvSpPr>
      <dsp:spPr>
        <a:xfrm>
          <a:off x="869784" y="3768837"/>
          <a:ext cx="7359815" cy="753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99" tIns="79699" rIns="79699" bIns="79699" numCol="1" spcCol="1270" anchor="ctr" anchorCtr="0">
          <a:noAutofit/>
        </a:bodyPr>
        <a:lstStyle/>
        <a:p>
          <a:pPr marL="0" lvl="0" indent="0" algn="l" defTabSz="844550">
            <a:lnSpc>
              <a:spcPct val="90000"/>
            </a:lnSpc>
            <a:spcBef>
              <a:spcPct val="0"/>
            </a:spcBef>
            <a:spcAft>
              <a:spcPct val="35000"/>
            </a:spcAft>
            <a:buNone/>
          </a:pPr>
          <a:r>
            <a:rPr lang="fr-CA" sz="1900" kern="1200" dirty="0"/>
            <a:t>Pas d’obligation de créer un poste non essentiel dans l’entreprise dans le but de permettre le travail</a:t>
          </a:r>
          <a:endParaRPr lang="en-US" sz="1900" kern="1200" dirty="0"/>
        </a:p>
      </dsp:txBody>
      <dsp:txXfrm>
        <a:off x="869784" y="3768837"/>
        <a:ext cx="7359815" cy="753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9E352-B58B-42A0-90E9-B6336EF71859}">
      <dsp:nvSpPr>
        <dsp:cNvPr id="0" name=""/>
        <dsp:cNvSpPr/>
      </dsp:nvSpPr>
      <dsp:spPr>
        <a:xfrm>
          <a:off x="2829" y="1877"/>
          <a:ext cx="7660722" cy="1022598"/>
        </a:xfrm>
        <a:prstGeom prst="roundRect">
          <a:avLst>
            <a:gd name="adj" fmla="val 10000"/>
          </a:avLst>
        </a:prstGeom>
        <a:solidFill>
          <a:srgbClr val="800000"/>
        </a:solidFill>
        <a:ln w="25400" cap="flat" cmpd="sng" algn="ctr">
          <a:solidFill>
            <a:schemeClr val="accent2">
              <a:shade val="50000"/>
            </a:schemeClr>
          </a:solidFill>
          <a:prstDash val="solid"/>
        </a:ln>
        <a:effectLst>
          <a:outerShdw blurRad="50800" dist="38100" dir="2700000" algn="tl" rotWithShape="0">
            <a:prstClr val="black">
              <a:alpha val="40000"/>
            </a:prstClr>
          </a:outerShd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kern="1200" dirty="0"/>
            <a:t>Environnement</a:t>
          </a:r>
        </a:p>
      </dsp:txBody>
      <dsp:txXfrm>
        <a:off x="32780" y="31828"/>
        <a:ext cx="7600820" cy="962696"/>
      </dsp:txXfrm>
    </dsp:sp>
    <dsp:sp modelId="{EC312117-21FF-4DE8-9E4C-4D656442712D}">
      <dsp:nvSpPr>
        <dsp:cNvPr id="0" name=""/>
        <dsp:cNvSpPr/>
      </dsp:nvSpPr>
      <dsp:spPr>
        <a:xfrm>
          <a:off x="2829" y="1156122"/>
          <a:ext cx="3753165" cy="1022598"/>
        </a:xfrm>
        <a:prstGeom prst="roundRect">
          <a:avLst>
            <a:gd name="adj" fmla="val 10000"/>
          </a:avLst>
        </a:prstGeom>
        <a:solidFill>
          <a:schemeClr val="accent2"/>
        </a:solidFill>
        <a:ln w="25400" cap="flat" cmpd="sng" algn="ctr">
          <a:no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kern="1200" dirty="0"/>
            <a:t>Social</a:t>
          </a:r>
        </a:p>
      </dsp:txBody>
      <dsp:txXfrm>
        <a:off x="32780" y="1186073"/>
        <a:ext cx="3693263" cy="962696"/>
      </dsp:txXfrm>
    </dsp:sp>
    <dsp:sp modelId="{F1EEED9F-4AD0-4C70-8062-E0019218D454}">
      <dsp:nvSpPr>
        <dsp:cNvPr id="0" name=""/>
        <dsp:cNvSpPr/>
      </dsp:nvSpPr>
      <dsp:spPr>
        <a:xfrm>
          <a:off x="2829" y="2310367"/>
          <a:ext cx="1837985" cy="1022598"/>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Attitudes Individus</a:t>
          </a:r>
        </a:p>
      </dsp:txBody>
      <dsp:txXfrm>
        <a:off x="32780" y="2340318"/>
        <a:ext cx="1778083" cy="962696"/>
      </dsp:txXfrm>
    </dsp:sp>
    <dsp:sp modelId="{2B9B2BC4-BC10-44FB-956B-15F6FF9CADC3}">
      <dsp:nvSpPr>
        <dsp:cNvPr id="0" name=""/>
        <dsp:cNvSpPr/>
      </dsp:nvSpPr>
      <dsp:spPr>
        <a:xfrm>
          <a:off x="1903159" y="2310367"/>
          <a:ext cx="1837985" cy="1022598"/>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Règles  Organisation</a:t>
          </a:r>
        </a:p>
      </dsp:txBody>
      <dsp:txXfrm>
        <a:off x="1933110" y="2340318"/>
        <a:ext cx="1778083" cy="962696"/>
      </dsp:txXfrm>
    </dsp:sp>
    <dsp:sp modelId="{9CD3AA94-6407-4ED1-B913-7FEDC6E610B5}">
      <dsp:nvSpPr>
        <dsp:cNvPr id="0" name=""/>
        <dsp:cNvSpPr/>
      </dsp:nvSpPr>
      <dsp:spPr>
        <a:xfrm>
          <a:off x="3910386" y="1156122"/>
          <a:ext cx="3753165" cy="1022598"/>
        </a:xfrm>
        <a:prstGeom prst="roundRect">
          <a:avLst>
            <a:gd name="adj" fmla="val 10000"/>
          </a:avLst>
        </a:prstGeom>
        <a:solidFill>
          <a:schemeClr val="accent2"/>
        </a:solidFill>
        <a:ln w="25400" cap="flat" cmpd="sng" algn="ctr">
          <a:no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kern="1200" dirty="0"/>
            <a:t>Physique</a:t>
          </a:r>
        </a:p>
      </dsp:txBody>
      <dsp:txXfrm>
        <a:off x="3940337" y="1186073"/>
        <a:ext cx="3693263" cy="962696"/>
      </dsp:txXfrm>
    </dsp:sp>
    <dsp:sp modelId="{1DDEA98F-919C-4219-B49C-D931DDC8E0B2}">
      <dsp:nvSpPr>
        <dsp:cNvPr id="0" name=""/>
        <dsp:cNvSpPr/>
      </dsp:nvSpPr>
      <dsp:spPr>
        <a:xfrm>
          <a:off x="3910386" y="2310367"/>
          <a:ext cx="1837985" cy="1022598"/>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A" sz="2800" kern="1200" dirty="0"/>
            <a:t>Bâti</a:t>
          </a:r>
        </a:p>
      </dsp:txBody>
      <dsp:txXfrm>
        <a:off x="3940337" y="2340318"/>
        <a:ext cx="1778083" cy="962696"/>
      </dsp:txXfrm>
    </dsp:sp>
    <dsp:sp modelId="{00AAD4BC-124E-49AE-B606-38C048D2D6E0}">
      <dsp:nvSpPr>
        <dsp:cNvPr id="0" name=""/>
        <dsp:cNvSpPr/>
      </dsp:nvSpPr>
      <dsp:spPr>
        <a:xfrm>
          <a:off x="5825566" y="2310367"/>
          <a:ext cx="1837985" cy="1022598"/>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A" sz="2800" kern="1200" dirty="0"/>
            <a:t>Outils</a:t>
          </a:r>
        </a:p>
      </dsp:txBody>
      <dsp:txXfrm>
        <a:off x="5855517" y="2340318"/>
        <a:ext cx="1778083" cy="9626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492F4-4C97-4CED-8703-EAC3FBAD2D1C}">
      <dsp:nvSpPr>
        <dsp:cNvPr id="0" name=""/>
        <dsp:cNvSpPr/>
      </dsp:nvSpPr>
      <dsp:spPr>
        <a:xfrm>
          <a:off x="1232549" y="343605"/>
          <a:ext cx="1323000" cy="1323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510AB2-D61D-4AC4-AD76-CF2C5D8B5FED}">
      <dsp:nvSpPr>
        <dsp:cNvPr id="0" name=""/>
        <dsp:cNvSpPr/>
      </dsp:nvSpPr>
      <dsp:spPr>
        <a:xfrm>
          <a:off x="4049" y="1831649"/>
          <a:ext cx="3780000" cy="56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CA" sz="1800" kern="1200"/>
            <a:t>Outils et postes de travail des individus</a:t>
          </a:r>
          <a:endParaRPr lang="en-US" sz="1800" kern="1200"/>
        </a:p>
      </dsp:txBody>
      <dsp:txXfrm>
        <a:off x="4049" y="1831649"/>
        <a:ext cx="3780000" cy="567000"/>
      </dsp:txXfrm>
    </dsp:sp>
    <dsp:sp modelId="{349B8FED-6644-4782-9522-214D7D935F35}">
      <dsp:nvSpPr>
        <dsp:cNvPr id="0" name=""/>
        <dsp:cNvSpPr/>
      </dsp:nvSpPr>
      <dsp:spPr>
        <a:xfrm>
          <a:off x="4049" y="2475413"/>
          <a:ext cx="3780000" cy="1706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fr-CA" sz="1400" kern="1200"/>
            <a:t>Bureau, chaise, classeurs, meubles</a:t>
          </a:r>
          <a:endParaRPr lang="en-US" sz="1400" kern="1200"/>
        </a:p>
        <a:p>
          <a:pPr marL="0" lvl="0" indent="0" algn="ctr" defTabSz="622300">
            <a:lnSpc>
              <a:spcPct val="100000"/>
            </a:lnSpc>
            <a:spcBef>
              <a:spcPct val="0"/>
            </a:spcBef>
            <a:spcAft>
              <a:spcPct val="35000"/>
            </a:spcAft>
            <a:buNone/>
          </a:pPr>
          <a:r>
            <a:rPr lang="fr-CA" sz="1400" kern="1200"/>
            <a:t>Lumière, bruit</a:t>
          </a:r>
          <a:endParaRPr lang="en-US" sz="1400" kern="1200"/>
        </a:p>
        <a:p>
          <a:pPr marL="0" lvl="0" indent="0" algn="ctr" defTabSz="622300">
            <a:lnSpc>
              <a:spcPct val="100000"/>
            </a:lnSpc>
            <a:spcBef>
              <a:spcPct val="0"/>
            </a:spcBef>
            <a:spcAft>
              <a:spcPct val="35000"/>
            </a:spcAft>
            <a:buNone/>
          </a:pPr>
          <a:r>
            <a:rPr lang="fr-CA" sz="1400" kern="1200"/>
            <a:t>Téléphone, clavier</a:t>
          </a:r>
          <a:endParaRPr lang="en-US" sz="1400" kern="1200"/>
        </a:p>
        <a:p>
          <a:pPr marL="0" lvl="0" indent="0" algn="ctr" defTabSz="622300">
            <a:lnSpc>
              <a:spcPct val="100000"/>
            </a:lnSpc>
            <a:spcBef>
              <a:spcPct val="0"/>
            </a:spcBef>
            <a:spcAft>
              <a:spcPct val="35000"/>
            </a:spcAft>
            <a:buNone/>
          </a:pPr>
          <a:r>
            <a:rPr lang="fr-CA" sz="1400" kern="1200"/>
            <a:t>Alarmes </a:t>
          </a:r>
          <a:endParaRPr lang="en-US" sz="1400" kern="1200"/>
        </a:p>
        <a:p>
          <a:pPr marL="0" lvl="0" indent="0" algn="ctr" defTabSz="622300">
            <a:lnSpc>
              <a:spcPct val="100000"/>
            </a:lnSpc>
            <a:spcBef>
              <a:spcPct val="0"/>
            </a:spcBef>
            <a:spcAft>
              <a:spcPct val="35000"/>
            </a:spcAft>
            <a:buNone/>
          </a:pPr>
          <a:r>
            <a:rPr lang="fr-CA" sz="1400" kern="1200"/>
            <a:t>Positionnement du poste de travail</a:t>
          </a:r>
          <a:endParaRPr lang="en-US" sz="1400" kern="1200"/>
        </a:p>
        <a:p>
          <a:pPr marL="0" lvl="0" indent="0" algn="ctr" defTabSz="622300">
            <a:lnSpc>
              <a:spcPct val="100000"/>
            </a:lnSpc>
            <a:spcBef>
              <a:spcPct val="0"/>
            </a:spcBef>
            <a:spcAft>
              <a:spcPct val="35000"/>
            </a:spcAft>
            <a:buNone/>
          </a:pPr>
          <a:r>
            <a:rPr lang="fr-CA" sz="1400" kern="1200" dirty="0"/>
            <a:t>Poste de machines</a:t>
          </a:r>
          <a:endParaRPr lang="en-US" sz="1400" kern="1200" dirty="0"/>
        </a:p>
      </dsp:txBody>
      <dsp:txXfrm>
        <a:off x="4049" y="2475413"/>
        <a:ext cx="3780000" cy="1706413"/>
      </dsp:txXfrm>
    </dsp:sp>
    <dsp:sp modelId="{FC469A8B-074A-4D03-8CC9-A47CF7AA48D7}">
      <dsp:nvSpPr>
        <dsp:cNvPr id="0" name=""/>
        <dsp:cNvSpPr/>
      </dsp:nvSpPr>
      <dsp:spPr>
        <a:xfrm>
          <a:off x="5674050" y="343605"/>
          <a:ext cx="1323000" cy="1323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8D7D0C-9B2E-42E7-9E67-F4C93E675E59}">
      <dsp:nvSpPr>
        <dsp:cNvPr id="0" name=""/>
        <dsp:cNvSpPr/>
      </dsp:nvSpPr>
      <dsp:spPr>
        <a:xfrm>
          <a:off x="4445550" y="1831649"/>
          <a:ext cx="3780000" cy="56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CA" sz="1800" kern="1200"/>
            <a:t>Logiciels</a:t>
          </a:r>
          <a:endParaRPr lang="en-US" sz="1800" kern="1200"/>
        </a:p>
      </dsp:txBody>
      <dsp:txXfrm>
        <a:off x="4445550" y="1831649"/>
        <a:ext cx="3780000" cy="567000"/>
      </dsp:txXfrm>
    </dsp:sp>
    <dsp:sp modelId="{F891ABC6-6D00-434A-8D03-2AF4099D0650}">
      <dsp:nvSpPr>
        <dsp:cNvPr id="0" name=""/>
        <dsp:cNvSpPr/>
      </dsp:nvSpPr>
      <dsp:spPr>
        <a:xfrm>
          <a:off x="4445550" y="2475413"/>
          <a:ext cx="3780000" cy="1706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CA" sz="1400" kern="1200"/>
            <a:t>Iphone</a:t>
          </a:r>
          <a:endParaRPr lang="en-US" sz="1400" kern="1200"/>
        </a:p>
        <a:p>
          <a:pPr marL="0" lvl="0" indent="0" algn="ctr" defTabSz="622300">
            <a:lnSpc>
              <a:spcPct val="100000"/>
            </a:lnSpc>
            <a:spcBef>
              <a:spcPct val="0"/>
            </a:spcBef>
            <a:spcAft>
              <a:spcPct val="35000"/>
            </a:spcAft>
            <a:buNone/>
          </a:pPr>
          <a:r>
            <a:rPr lang="en-CA" sz="1400" kern="1200"/>
            <a:t>MS Office</a:t>
          </a:r>
          <a:endParaRPr lang="en-US" sz="1400" kern="1200"/>
        </a:p>
      </dsp:txBody>
      <dsp:txXfrm>
        <a:off x="4445550" y="2475413"/>
        <a:ext cx="3780000" cy="17064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9E352-B58B-42A0-90E9-B6336EF71859}">
      <dsp:nvSpPr>
        <dsp:cNvPr id="0" name=""/>
        <dsp:cNvSpPr/>
      </dsp:nvSpPr>
      <dsp:spPr>
        <a:xfrm>
          <a:off x="2829" y="1877"/>
          <a:ext cx="7660722" cy="1022598"/>
        </a:xfrm>
        <a:prstGeom prst="roundRect">
          <a:avLst>
            <a:gd name="adj" fmla="val 10000"/>
          </a:avLst>
        </a:prstGeom>
        <a:solidFill>
          <a:srgbClr val="800000"/>
        </a:solidFill>
        <a:ln w="25400" cap="flat" cmpd="sng" algn="ctr">
          <a:solidFill>
            <a:schemeClr val="accent2">
              <a:shade val="50000"/>
            </a:schemeClr>
          </a:solidFill>
          <a:prstDash val="solid"/>
        </a:ln>
        <a:effectLst>
          <a:outerShdw blurRad="50800" dist="38100" dir="2700000" algn="tl" rotWithShape="0">
            <a:prstClr val="black">
              <a:alpha val="40000"/>
            </a:prstClr>
          </a:outerShd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kern="1200" dirty="0"/>
            <a:t>Environnement</a:t>
          </a:r>
        </a:p>
      </dsp:txBody>
      <dsp:txXfrm>
        <a:off x="32780" y="31828"/>
        <a:ext cx="7600820" cy="962696"/>
      </dsp:txXfrm>
    </dsp:sp>
    <dsp:sp modelId="{EC312117-21FF-4DE8-9E4C-4D656442712D}">
      <dsp:nvSpPr>
        <dsp:cNvPr id="0" name=""/>
        <dsp:cNvSpPr/>
      </dsp:nvSpPr>
      <dsp:spPr>
        <a:xfrm>
          <a:off x="2829" y="1156122"/>
          <a:ext cx="3753165" cy="1022598"/>
        </a:xfrm>
        <a:prstGeom prst="roundRect">
          <a:avLst>
            <a:gd name="adj" fmla="val 10000"/>
          </a:avLst>
        </a:prstGeom>
        <a:solidFill>
          <a:schemeClr val="accent2"/>
        </a:solidFill>
        <a:ln w="25400" cap="flat" cmpd="sng" algn="ctr">
          <a:no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kern="1200" dirty="0"/>
            <a:t>Social</a:t>
          </a:r>
        </a:p>
      </dsp:txBody>
      <dsp:txXfrm>
        <a:off x="32780" y="1186073"/>
        <a:ext cx="3693263" cy="962696"/>
      </dsp:txXfrm>
    </dsp:sp>
    <dsp:sp modelId="{F1EEED9F-4AD0-4C70-8062-E0019218D454}">
      <dsp:nvSpPr>
        <dsp:cNvPr id="0" name=""/>
        <dsp:cNvSpPr/>
      </dsp:nvSpPr>
      <dsp:spPr>
        <a:xfrm>
          <a:off x="2829" y="2310367"/>
          <a:ext cx="1837985" cy="1022598"/>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Attitudes Individus</a:t>
          </a:r>
        </a:p>
      </dsp:txBody>
      <dsp:txXfrm>
        <a:off x="32780" y="2340318"/>
        <a:ext cx="1778083" cy="962696"/>
      </dsp:txXfrm>
    </dsp:sp>
    <dsp:sp modelId="{2B9B2BC4-BC10-44FB-956B-15F6FF9CADC3}">
      <dsp:nvSpPr>
        <dsp:cNvPr id="0" name=""/>
        <dsp:cNvSpPr/>
      </dsp:nvSpPr>
      <dsp:spPr>
        <a:xfrm>
          <a:off x="1903159" y="2310367"/>
          <a:ext cx="1837985" cy="1022598"/>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Règles  Organisation</a:t>
          </a:r>
        </a:p>
      </dsp:txBody>
      <dsp:txXfrm>
        <a:off x="1933110" y="2340318"/>
        <a:ext cx="1778083" cy="962696"/>
      </dsp:txXfrm>
    </dsp:sp>
    <dsp:sp modelId="{9CD3AA94-6407-4ED1-B913-7FEDC6E610B5}">
      <dsp:nvSpPr>
        <dsp:cNvPr id="0" name=""/>
        <dsp:cNvSpPr/>
      </dsp:nvSpPr>
      <dsp:spPr>
        <a:xfrm>
          <a:off x="3910386" y="1156122"/>
          <a:ext cx="3753165" cy="1022598"/>
        </a:xfrm>
        <a:prstGeom prst="roundRect">
          <a:avLst>
            <a:gd name="adj" fmla="val 10000"/>
          </a:avLst>
        </a:prstGeom>
        <a:solidFill>
          <a:schemeClr val="accent2"/>
        </a:solidFill>
        <a:ln w="25400" cap="flat" cmpd="sng" algn="ctr">
          <a:no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kern="1200" dirty="0"/>
            <a:t>Physique</a:t>
          </a:r>
        </a:p>
      </dsp:txBody>
      <dsp:txXfrm>
        <a:off x="3940337" y="1186073"/>
        <a:ext cx="3693263" cy="962696"/>
      </dsp:txXfrm>
    </dsp:sp>
    <dsp:sp modelId="{1DDEA98F-919C-4219-B49C-D931DDC8E0B2}">
      <dsp:nvSpPr>
        <dsp:cNvPr id="0" name=""/>
        <dsp:cNvSpPr/>
      </dsp:nvSpPr>
      <dsp:spPr>
        <a:xfrm>
          <a:off x="3910386" y="2310367"/>
          <a:ext cx="1837985" cy="1022598"/>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A" sz="2800" kern="1200" dirty="0"/>
            <a:t>Bâti</a:t>
          </a:r>
        </a:p>
      </dsp:txBody>
      <dsp:txXfrm>
        <a:off x="3940337" y="2340318"/>
        <a:ext cx="1778083" cy="962696"/>
      </dsp:txXfrm>
    </dsp:sp>
    <dsp:sp modelId="{00AAD4BC-124E-49AE-B606-38C048D2D6E0}">
      <dsp:nvSpPr>
        <dsp:cNvPr id="0" name=""/>
        <dsp:cNvSpPr/>
      </dsp:nvSpPr>
      <dsp:spPr>
        <a:xfrm>
          <a:off x="5825566" y="2310367"/>
          <a:ext cx="1837985" cy="1022598"/>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A" sz="2800" kern="1200" dirty="0"/>
            <a:t>Outils</a:t>
          </a:r>
        </a:p>
      </dsp:txBody>
      <dsp:txXfrm>
        <a:off x="5855517" y="2340318"/>
        <a:ext cx="1778083" cy="9626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34C79-23BD-4D3E-93D9-E8DE9640891E}">
      <dsp:nvSpPr>
        <dsp:cNvPr id="0" name=""/>
        <dsp:cNvSpPr/>
      </dsp:nvSpPr>
      <dsp:spPr>
        <a:xfrm>
          <a:off x="0" y="487916"/>
          <a:ext cx="7915347" cy="2116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4319" tIns="666496" rIns="614319" bIns="199136" numCol="1" spcCol="1270" anchor="t"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fr-CA" sz="2800" kern="1200" dirty="0"/>
            <a:t>Travail accru pour le reste de l’équipe</a:t>
          </a:r>
          <a:endParaRPr lang="en-US" sz="2800" kern="1200" dirty="0"/>
        </a:p>
        <a:p>
          <a:pPr marL="457200" lvl="2" indent="-228600" algn="l" defTabSz="977900">
            <a:lnSpc>
              <a:spcPct val="90000"/>
            </a:lnSpc>
            <a:spcBef>
              <a:spcPct val="0"/>
            </a:spcBef>
            <a:spcAft>
              <a:spcPct val="15000"/>
            </a:spcAft>
            <a:buFont typeface="Arial" panose="020B0604020202020204" pitchFamily="34" charset="0"/>
            <a:buChar char="•"/>
          </a:pPr>
          <a:r>
            <a:rPr lang="fr-CA" sz="2200" kern="1200" dirty="0"/>
            <a:t>Quantité, complexité</a:t>
          </a:r>
          <a:endParaRPr lang="en-US" sz="2200" kern="1200" dirty="0"/>
        </a:p>
        <a:p>
          <a:pPr marL="285750" lvl="1" indent="-285750" algn="l" defTabSz="1244600">
            <a:lnSpc>
              <a:spcPct val="90000"/>
            </a:lnSpc>
            <a:spcBef>
              <a:spcPct val="0"/>
            </a:spcBef>
            <a:spcAft>
              <a:spcPct val="15000"/>
            </a:spcAft>
            <a:buFont typeface="Arial" panose="020B0604020202020204" pitchFamily="34" charset="0"/>
            <a:buChar char="•"/>
          </a:pPr>
          <a:r>
            <a:rPr lang="fr-CA" sz="2800" kern="1200" dirty="0"/>
            <a:t>Peur (santé mentale)</a:t>
          </a:r>
          <a:endParaRPr lang="en-US" sz="2800" kern="1200" dirty="0"/>
        </a:p>
      </dsp:txBody>
      <dsp:txXfrm>
        <a:off x="0" y="487916"/>
        <a:ext cx="7915347" cy="2116800"/>
      </dsp:txXfrm>
    </dsp:sp>
    <dsp:sp modelId="{DC9E502A-131C-4F30-9766-00885AF0BBC1}">
      <dsp:nvSpPr>
        <dsp:cNvPr id="0" name=""/>
        <dsp:cNvSpPr/>
      </dsp:nvSpPr>
      <dsp:spPr>
        <a:xfrm>
          <a:off x="395767" y="15596"/>
          <a:ext cx="5540742" cy="9446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427" tIns="0" rIns="209427" bIns="0" numCol="1" spcCol="1270" anchor="ctr" anchorCtr="0">
          <a:noAutofit/>
        </a:bodyPr>
        <a:lstStyle/>
        <a:p>
          <a:pPr marL="0" lvl="0" indent="0" algn="l" defTabSz="1422400">
            <a:lnSpc>
              <a:spcPct val="90000"/>
            </a:lnSpc>
            <a:spcBef>
              <a:spcPct val="0"/>
            </a:spcBef>
            <a:spcAft>
              <a:spcPct val="35000"/>
            </a:spcAft>
            <a:buNone/>
          </a:pPr>
          <a:r>
            <a:rPr lang="fr-CA" sz="3200" kern="1200"/>
            <a:t>Craintes</a:t>
          </a:r>
          <a:endParaRPr lang="en-US" sz="3200" kern="1200"/>
        </a:p>
      </dsp:txBody>
      <dsp:txXfrm>
        <a:off x="441881" y="61710"/>
        <a:ext cx="5448514" cy="852412"/>
      </dsp:txXfrm>
    </dsp:sp>
    <dsp:sp modelId="{CD6E453B-DED9-4F66-8777-B04D44E20144}">
      <dsp:nvSpPr>
        <dsp:cNvPr id="0" name=""/>
        <dsp:cNvSpPr/>
      </dsp:nvSpPr>
      <dsp:spPr>
        <a:xfrm>
          <a:off x="0" y="3249836"/>
          <a:ext cx="7915347" cy="1260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4319" tIns="666496" rIns="614319" bIns="199136" numCol="1" spcCol="1270" anchor="t" anchorCtr="0">
          <a:noAutofit/>
        </a:bodyPr>
        <a:lstStyle/>
        <a:p>
          <a:pPr marL="285750" lvl="1" indent="-285750" algn="l" defTabSz="1244600">
            <a:lnSpc>
              <a:spcPct val="90000"/>
            </a:lnSpc>
            <a:spcBef>
              <a:spcPct val="0"/>
            </a:spcBef>
            <a:spcAft>
              <a:spcPct val="15000"/>
            </a:spcAft>
            <a:buChar char="•"/>
          </a:pPr>
          <a:r>
            <a:rPr lang="fr-CA" sz="2800" kern="1200" dirty="0"/>
            <a:t>confidentialité</a:t>
          </a:r>
          <a:endParaRPr lang="en-US" sz="2800" kern="1200" dirty="0"/>
        </a:p>
      </dsp:txBody>
      <dsp:txXfrm>
        <a:off x="0" y="3249836"/>
        <a:ext cx="7915347" cy="1260000"/>
      </dsp:txXfrm>
    </dsp:sp>
    <dsp:sp modelId="{2140AB6B-6AD6-499E-96CA-C1044B34D8FD}">
      <dsp:nvSpPr>
        <dsp:cNvPr id="0" name=""/>
        <dsp:cNvSpPr/>
      </dsp:nvSpPr>
      <dsp:spPr>
        <a:xfrm>
          <a:off x="395767" y="2777516"/>
          <a:ext cx="5540742" cy="9446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427" tIns="0" rIns="209427" bIns="0" numCol="1" spcCol="1270" anchor="ctr" anchorCtr="0">
          <a:noAutofit/>
        </a:bodyPr>
        <a:lstStyle/>
        <a:p>
          <a:pPr marL="0" lvl="0" indent="0" algn="l" defTabSz="1422400">
            <a:lnSpc>
              <a:spcPct val="90000"/>
            </a:lnSpc>
            <a:spcBef>
              <a:spcPct val="0"/>
            </a:spcBef>
            <a:spcAft>
              <a:spcPct val="35000"/>
            </a:spcAft>
            <a:buNone/>
          </a:pPr>
          <a:r>
            <a:rPr lang="fr-CA" sz="3200" kern="1200" dirty="0"/>
            <a:t>Perception d’injustice </a:t>
          </a:r>
          <a:endParaRPr lang="en-US" sz="3200" kern="1200" dirty="0"/>
        </a:p>
      </dsp:txBody>
      <dsp:txXfrm>
        <a:off x="441881" y="2823630"/>
        <a:ext cx="5448514" cy="8524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D13F2-E325-4B7A-A2C5-ED6D52021780}">
      <dsp:nvSpPr>
        <dsp:cNvPr id="0" name=""/>
        <dsp:cNvSpPr/>
      </dsp:nvSpPr>
      <dsp:spPr>
        <a:xfrm>
          <a:off x="-212478" y="697700"/>
          <a:ext cx="8401046" cy="13523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89E21F-82FB-4B00-AD86-1DF48CFB7A0A}">
      <dsp:nvSpPr>
        <dsp:cNvPr id="0" name=""/>
        <dsp:cNvSpPr/>
      </dsp:nvSpPr>
      <dsp:spPr>
        <a:xfrm>
          <a:off x="191142" y="1045615"/>
          <a:ext cx="743783" cy="743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52B82C-DB51-45D0-8DD0-42878A800020}">
      <dsp:nvSpPr>
        <dsp:cNvPr id="0" name=""/>
        <dsp:cNvSpPr/>
      </dsp:nvSpPr>
      <dsp:spPr>
        <a:xfrm>
          <a:off x="1344007" y="741340"/>
          <a:ext cx="3780470" cy="135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22" tIns="143122" rIns="143122" bIns="143122" numCol="1" spcCol="1270" anchor="ctr" anchorCtr="0">
          <a:noAutofit/>
        </a:bodyPr>
        <a:lstStyle/>
        <a:p>
          <a:pPr marL="0" lvl="0" indent="0" algn="l" defTabSz="1111250">
            <a:lnSpc>
              <a:spcPct val="90000"/>
            </a:lnSpc>
            <a:spcBef>
              <a:spcPct val="0"/>
            </a:spcBef>
            <a:spcAft>
              <a:spcPct val="35000"/>
            </a:spcAft>
            <a:buNone/>
          </a:pPr>
          <a:r>
            <a:rPr lang="fr-CA" sz="2500" kern="1200"/>
            <a:t>Accommodements</a:t>
          </a:r>
          <a:endParaRPr lang="en-US" sz="2500" kern="1200"/>
        </a:p>
      </dsp:txBody>
      <dsp:txXfrm>
        <a:off x="1344007" y="741340"/>
        <a:ext cx="3780470" cy="1352334"/>
      </dsp:txXfrm>
    </dsp:sp>
    <dsp:sp modelId="{FA6CB140-7C12-43DA-8A5E-E03F4027E5C8}">
      <dsp:nvSpPr>
        <dsp:cNvPr id="0" name=""/>
        <dsp:cNvSpPr/>
      </dsp:nvSpPr>
      <dsp:spPr>
        <a:xfrm>
          <a:off x="4252371" y="741340"/>
          <a:ext cx="3903159" cy="135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22" tIns="143122" rIns="143122" bIns="143122" numCol="1" spcCol="1270" anchor="ctr" anchorCtr="0">
          <a:noAutofit/>
        </a:bodyPr>
        <a:lstStyle/>
        <a:p>
          <a:pPr marL="0" lvl="0" indent="0" algn="l" defTabSz="889000">
            <a:lnSpc>
              <a:spcPct val="90000"/>
            </a:lnSpc>
            <a:spcBef>
              <a:spcPct val="0"/>
            </a:spcBef>
            <a:spcAft>
              <a:spcPct val="35000"/>
            </a:spcAft>
            <a:buNone/>
          </a:pPr>
          <a:r>
            <a:rPr lang="fr-CA" sz="2000" kern="1200" dirty="0"/>
            <a:t>Obligation légale</a:t>
          </a:r>
          <a:endParaRPr lang="en-US" sz="2000" kern="1200" dirty="0"/>
        </a:p>
        <a:p>
          <a:pPr marL="0" lvl="0" indent="0" algn="l" defTabSz="889000">
            <a:lnSpc>
              <a:spcPct val="90000"/>
            </a:lnSpc>
            <a:spcBef>
              <a:spcPct val="0"/>
            </a:spcBef>
            <a:spcAft>
              <a:spcPct val="35000"/>
            </a:spcAft>
            <a:buNone/>
          </a:pPr>
          <a:r>
            <a:rPr lang="fr-CA" sz="2000" kern="1200" dirty="0"/>
            <a:t>Processus individualisé</a:t>
          </a:r>
          <a:endParaRPr lang="en-US" sz="2000" kern="1200" dirty="0"/>
        </a:p>
        <a:p>
          <a:pPr marL="361950" lvl="1" indent="0" algn="l" defTabSz="889000">
            <a:lnSpc>
              <a:spcPct val="90000"/>
            </a:lnSpc>
            <a:spcBef>
              <a:spcPct val="0"/>
            </a:spcBef>
            <a:spcAft>
              <a:spcPct val="15000"/>
            </a:spcAft>
            <a:buFont typeface="Wingdings" panose="05000000000000000000" pitchFamily="2" charset="2"/>
            <a:buChar char="Ø"/>
          </a:pPr>
          <a:r>
            <a:rPr lang="fr-CA" sz="2000" kern="1200" dirty="0"/>
            <a:t>  Divulgation</a:t>
          </a:r>
          <a:endParaRPr lang="en-US" sz="2000" kern="1200" dirty="0"/>
        </a:p>
      </dsp:txBody>
      <dsp:txXfrm>
        <a:off x="4252371" y="741340"/>
        <a:ext cx="3903159" cy="1352334"/>
      </dsp:txXfrm>
    </dsp:sp>
    <dsp:sp modelId="{1F360551-483F-4484-B853-1BA932E9CE61}">
      <dsp:nvSpPr>
        <dsp:cNvPr id="0" name=""/>
        <dsp:cNvSpPr/>
      </dsp:nvSpPr>
      <dsp:spPr>
        <a:xfrm>
          <a:off x="-217939" y="2431758"/>
          <a:ext cx="8401046" cy="13523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7F4A6E-30E3-4618-8E85-66F64ACCE49B}">
      <dsp:nvSpPr>
        <dsp:cNvPr id="0" name=""/>
        <dsp:cNvSpPr/>
      </dsp:nvSpPr>
      <dsp:spPr>
        <a:xfrm>
          <a:off x="191142" y="2736033"/>
          <a:ext cx="743783" cy="743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2D8EF5-DDE5-409C-AAFE-E68CBAFEA581}">
      <dsp:nvSpPr>
        <dsp:cNvPr id="0" name=""/>
        <dsp:cNvSpPr/>
      </dsp:nvSpPr>
      <dsp:spPr>
        <a:xfrm>
          <a:off x="1344007" y="2431758"/>
          <a:ext cx="3780470" cy="135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22" tIns="143122" rIns="143122" bIns="143122" numCol="1" spcCol="1270" anchor="ctr" anchorCtr="0">
          <a:noAutofit/>
        </a:bodyPr>
        <a:lstStyle/>
        <a:p>
          <a:pPr marL="0" lvl="0" indent="0" algn="l" defTabSz="1111250">
            <a:lnSpc>
              <a:spcPct val="90000"/>
            </a:lnSpc>
            <a:spcBef>
              <a:spcPct val="0"/>
            </a:spcBef>
            <a:spcAft>
              <a:spcPct val="35000"/>
            </a:spcAft>
            <a:buNone/>
          </a:pPr>
          <a:r>
            <a:rPr lang="fr-CA" sz="2500" kern="1200"/>
            <a:t>Adaptations</a:t>
          </a:r>
          <a:endParaRPr lang="en-US" sz="2500" kern="1200"/>
        </a:p>
      </dsp:txBody>
      <dsp:txXfrm>
        <a:off x="1344007" y="2431758"/>
        <a:ext cx="3780470" cy="1352334"/>
      </dsp:txXfrm>
    </dsp:sp>
    <dsp:sp modelId="{D79975BB-6126-49BB-AF79-647E919883EF}">
      <dsp:nvSpPr>
        <dsp:cNvPr id="0" name=""/>
        <dsp:cNvSpPr/>
      </dsp:nvSpPr>
      <dsp:spPr>
        <a:xfrm>
          <a:off x="4265158" y="2431758"/>
          <a:ext cx="3933440" cy="135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22" tIns="143122" rIns="143122" bIns="143122" numCol="1" spcCol="1270" anchor="ctr" anchorCtr="0">
          <a:noAutofit/>
        </a:bodyPr>
        <a:lstStyle/>
        <a:p>
          <a:pPr marL="0" lvl="0" indent="0" algn="l" defTabSz="889000">
            <a:lnSpc>
              <a:spcPct val="90000"/>
            </a:lnSpc>
            <a:spcBef>
              <a:spcPct val="0"/>
            </a:spcBef>
            <a:spcAft>
              <a:spcPct val="35000"/>
            </a:spcAft>
            <a:buNone/>
          </a:pPr>
          <a:r>
            <a:rPr lang="fr-CA" sz="2000" kern="1200" dirty="0"/>
            <a:t>Décisions de gestion</a:t>
          </a:r>
          <a:endParaRPr lang="en-US" sz="2000" kern="1200" dirty="0"/>
        </a:p>
        <a:p>
          <a:pPr marL="0" lvl="0" indent="0" algn="l" defTabSz="889000">
            <a:lnSpc>
              <a:spcPct val="90000"/>
            </a:lnSpc>
            <a:spcBef>
              <a:spcPct val="0"/>
            </a:spcBef>
            <a:spcAft>
              <a:spcPct val="35000"/>
            </a:spcAft>
            <a:buNone/>
          </a:pPr>
          <a:r>
            <a:rPr lang="fr-CA" sz="2000" kern="1200" dirty="0"/>
            <a:t>Approche individuelle ou </a:t>
          </a:r>
          <a:r>
            <a:rPr lang="fr-CA" sz="2000" b="1" kern="1200" dirty="0"/>
            <a:t>collective</a:t>
          </a:r>
          <a:endParaRPr lang="en-US" sz="2000" b="1" kern="1200" dirty="0"/>
        </a:p>
      </dsp:txBody>
      <dsp:txXfrm>
        <a:off x="4265158" y="2431758"/>
        <a:ext cx="3933440" cy="13523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64386-E97B-4D14-B542-705745078351}">
      <dsp:nvSpPr>
        <dsp:cNvPr id="0" name=""/>
        <dsp:cNvSpPr/>
      </dsp:nvSpPr>
      <dsp:spPr>
        <a:xfrm>
          <a:off x="0" y="591078"/>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a:t>Leadership</a:t>
          </a:r>
          <a:endParaRPr lang="en-US" sz="2400" kern="1200"/>
        </a:p>
      </dsp:txBody>
      <dsp:txXfrm>
        <a:off x="0" y="591078"/>
        <a:ext cx="2571749" cy="1543050"/>
      </dsp:txXfrm>
    </dsp:sp>
    <dsp:sp modelId="{703D1F81-9034-4697-9ECC-247967E3570D}">
      <dsp:nvSpPr>
        <dsp:cNvPr id="0" name=""/>
        <dsp:cNvSpPr/>
      </dsp:nvSpPr>
      <dsp:spPr>
        <a:xfrm>
          <a:off x="2828925" y="591078"/>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a:t>Ouverture d’esprit</a:t>
          </a:r>
          <a:endParaRPr lang="en-US" sz="2400" kern="1200"/>
        </a:p>
      </dsp:txBody>
      <dsp:txXfrm>
        <a:off x="2828925" y="591078"/>
        <a:ext cx="2571749" cy="1543050"/>
      </dsp:txXfrm>
    </dsp:sp>
    <dsp:sp modelId="{74F715CD-BD89-46DE-822A-5B4D2723D1DC}">
      <dsp:nvSpPr>
        <dsp:cNvPr id="0" name=""/>
        <dsp:cNvSpPr/>
      </dsp:nvSpPr>
      <dsp:spPr>
        <a:xfrm>
          <a:off x="5657849" y="591078"/>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a:t>Flexibilité</a:t>
          </a:r>
          <a:endParaRPr lang="en-US" sz="2400" kern="1200"/>
        </a:p>
      </dsp:txBody>
      <dsp:txXfrm>
        <a:off x="5657849" y="591078"/>
        <a:ext cx="2571749" cy="1543050"/>
      </dsp:txXfrm>
    </dsp:sp>
    <dsp:sp modelId="{99AEF08C-3E14-4BB6-AC01-CE2790959914}">
      <dsp:nvSpPr>
        <dsp:cNvPr id="0" name=""/>
        <dsp:cNvSpPr/>
      </dsp:nvSpPr>
      <dsp:spPr>
        <a:xfrm>
          <a:off x="0" y="2391304"/>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a:t>Collaboration avec ressources extérieures</a:t>
          </a:r>
          <a:endParaRPr lang="en-US" sz="2400" kern="1200"/>
        </a:p>
      </dsp:txBody>
      <dsp:txXfrm>
        <a:off x="0" y="2391304"/>
        <a:ext cx="2571749" cy="1543050"/>
      </dsp:txXfrm>
    </dsp:sp>
    <dsp:sp modelId="{00C63BF7-A8AC-435A-AC40-B379C12BB3B2}">
      <dsp:nvSpPr>
        <dsp:cNvPr id="0" name=""/>
        <dsp:cNvSpPr/>
      </dsp:nvSpPr>
      <dsp:spPr>
        <a:xfrm>
          <a:off x="2828925" y="2391304"/>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a:t>Normaliser l’utilisation d’aides techniques, d’adaptations</a:t>
          </a:r>
          <a:endParaRPr lang="en-US" sz="2400" kern="1200"/>
        </a:p>
      </dsp:txBody>
      <dsp:txXfrm>
        <a:off x="2828925" y="2391304"/>
        <a:ext cx="2571749" cy="1543050"/>
      </dsp:txXfrm>
    </dsp:sp>
    <dsp:sp modelId="{E87684A0-814B-40E8-AFC0-19BBED930FA5}">
      <dsp:nvSpPr>
        <dsp:cNvPr id="0" name=""/>
        <dsp:cNvSpPr/>
      </dsp:nvSpPr>
      <dsp:spPr>
        <a:xfrm>
          <a:off x="5657849" y="2391304"/>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Collaboration syndicale  conventions collectives</a:t>
          </a:r>
          <a:endParaRPr lang="en-US" sz="2400" kern="1200" dirty="0"/>
        </a:p>
      </dsp:txBody>
      <dsp:txXfrm>
        <a:off x="5657849" y="2391304"/>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969EE6-AF1D-9A4D-8B04-A6737957E4B6}" type="slidenum">
              <a:rPr lang="fr-CA" smtClean="0"/>
              <a:t>‹n°›</a:t>
            </a:fld>
            <a:endParaRPr lang="fr-CA"/>
          </a:p>
        </p:txBody>
      </p:sp>
    </p:spTree>
    <p:extLst>
      <p:ext uri="{BB962C8B-B14F-4D97-AF65-F5344CB8AC3E}">
        <p14:creationId xmlns:p14="http://schemas.microsoft.com/office/powerpoint/2010/main" val="3179077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4" name="Espace réservé de l'image des diapositives 3"/>
          <p:cNvSpPr>
            <a:spLocks noGrp="1" noRot="1" noChangeAspect="1"/>
          </p:cNvSpPr>
          <p:nvPr>
            <p:ph type="sldImg" idx="2"/>
          </p:nvPr>
        </p:nvSpPr>
        <p:spPr>
          <a:xfrm>
            <a:off x="1143000" y="4953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419100" y="4171949"/>
            <a:ext cx="5753100" cy="4513263"/>
          </a:xfrm>
          <a:prstGeom prst="rect">
            <a:avLst/>
          </a:prstGeom>
        </p:spPr>
        <p:txBody>
          <a:bodyPr vert="horz" lIns="91440" tIns="45720" rIns="91440" bIns="45720" rtlCol="0"/>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A9BA51-23E3-3344-8B08-CB51C5DB5E0C}" type="slidenum">
              <a:rPr lang="fr-CA" smtClean="0"/>
              <a:t>‹n°›</a:t>
            </a:fld>
            <a:endParaRPr lang="fr-CA"/>
          </a:p>
        </p:txBody>
      </p:sp>
    </p:spTree>
    <p:extLst>
      <p:ext uri="{BB962C8B-B14F-4D97-AF65-F5344CB8AC3E}">
        <p14:creationId xmlns:p14="http://schemas.microsoft.com/office/powerpoint/2010/main" val="25389772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150.statcan.gc.ca/n1/pub/89-654-x/89-654-x2018002-fra.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jds.uwaterloo.ca/index.php/cjds/article/view/17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150.statcan.gc.ca/n1/pub/89-654-x/89-654-x2018002-fra.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150.statcan.gc.ca/n1/pub/89-654-x/89-654-x2018002-fra.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150.statcan.gc.ca/n1/pub/89-654-x/89-654-x2019002-fra.h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150.statcan.gc.ca/n1/pub/89-654-x/89-654-x2019002-fra.ht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150.statcan.gc.ca/n1/pub/89-654-x/89-654-x2019002-fra.htm"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150.statcan.gc.ca/n1/pub/89-654-x/89-654-x2019002-fra.htm#n18"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youtube.com/watch?v=8ZPcKmfe7lo"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www.youtube.com/watch?v=V_rlOuWuNR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cpnuqam.ca/"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br.org/2015/01/the-ideal-work-schedule-as-determined-by-circadian-rhythm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150.statcan.gc.ca/n1/pub/89-654-x/89-654-x2018002-fra.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7DC1D1-FC82-9946-86A7-62616AA6E73D}" type="slidenum">
              <a:rPr lang="fr-FR" smtClean="0"/>
              <a:t>1</a:t>
            </a:fld>
            <a:endParaRPr lang="fr-FR"/>
          </a:p>
        </p:txBody>
      </p:sp>
    </p:spTree>
    <p:extLst>
      <p:ext uri="{BB962C8B-B14F-4D97-AF65-F5344CB8AC3E}">
        <p14:creationId xmlns:p14="http://schemas.microsoft.com/office/powerpoint/2010/main" val="43011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hlinkClick r:id="rId3"/>
              </a:rPr>
              <a:t>Un profil de la démographie, de l’emploi et du revenu des Canadiens ayant une incapacité âgés de 15 ans et plus, 2017 (statcan.gc.ca)</a:t>
            </a:r>
            <a:endParaRPr lang="fr-FR" sz="1200" dirty="0"/>
          </a:p>
          <a:p>
            <a:endParaRPr lang="fr-FR" sz="1200" dirty="0"/>
          </a:p>
          <a:p>
            <a:endParaRPr lang="fr-CA" sz="1200" dirty="0"/>
          </a:p>
          <a:p>
            <a:endParaRPr lang="fr-CA" sz="1200" dirty="0"/>
          </a:p>
          <a:p>
            <a:r>
              <a:rPr lang="fr-FR" sz="1200" dirty="0"/>
              <a:t>Plus du quart ont déclaré que le travail était l’une des </a:t>
            </a:r>
            <a:r>
              <a:rPr lang="fr-FR" sz="1200" dirty="0">
                <a:solidFill>
                  <a:schemeClr val="accent6">
                    <a:lumMod val="75000"/>
                  </a:schemeClr>
                </a:solidFill>
              </a:rPr>
              <a:t>causes</a:t>
            </a:r>
            <a:r>
              <a:rPr lang="fr-FR" sz="1200" dirty="0"/>
              <a:t> sous-jacentes de leur incapacité</a:t>
            </a:r>
          </a:p>
          <a:p>
            <a:pPr lvl="1"/>
            <a:r>
              <a:rPr lang="fr-FR" sz="1200" dirty="0"/>
              <a:t>conditions en milieu de travail</a:t>
            </a:r>
          </a:p>
          <a:p>
            <a:pPr lvl="1"/>
            <a:r>
              <a:rPr lang="fr-FR" sz="1200" dirty="0"/>
              <a:t>accidents ou les blessures au travail. </a:t>
            </a:r>
          </a:p>
          <a:p>
            <a:pPr lvl="1"/>
            <a:r>
              <a:rPr lang="fr-FR" sz="1200" dirty="0"/>
              <a:t>Hommes (33%) / (22%)</a:t>
            </a:r>
            <a:endParaRPr lang="en-CA" sz="1200" dirty="0"/>
          </a:p>
          <a:p>
            <a:endParaRPr lang="en-CA" sz="1200"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10</a:t>
            </a:fld>
            <a:endParaRPr lang="fr-CA"/>
          </a:p>
        </p:txBody>
      </p:sp>
    </p:spTree>
    <p:extLst>
      <p:ext uri="{BB962C8B-B14F-4D97-AF65-F5344CB8AC3E}">
        <p14:creationId xmlns:p14="http://schemas.microsoft.com/office/powerpoint/2010/main" val="2531108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1288" y="1160463"/>
            <a:ext cx="4181475" cy="3136900"/>
          </a:xfrm>
        </p:spPr>
      </p:sp>
      <p:sp>
        <p:nvSpPr>
          <p:cNvPr id="3" name="Espace réservé des notes 2"/>
          <p:cNvSpPr>
            <a:spLocks noGrp="1"/>
          </p:cNvSpPr>
          <p:nvPr>
            <p:ph type="body" idx="1"/>
          </p:nvPr>
        </p:nvSpPr>
        <p:spPr/>
        <p:txBody>
          <a:bodyPr/>
          <a:lstStyle/>
          <a:p>
            <a:r>
              <a:rPr lang="fr-CA" dirty="0">
                <a:latin typeface="Calibri" panose="020F0502020204030204" pitchFamily="34" charset="0"/>
                <a:ea typeface="Calibri" panose="020F0502020204030204" pitchFamily="34" charset="0"/>
                <a:cs typeface="Arial" panose="020B0604020202020204" pitchFamily="34" charset="0"/>
              </a:rPr>
              <a:t>Vision   /    Audition   </a:t>
            </a:r>
          </a:p>
          <a:p>
            <a:r>
              <a:rPr lang="fr-CA" dirty="0">
                <a:latin typeface="Calibri" panose="020F0502020204030204" pitchFamily="34" charset="0"/>
                <a:ea typeface="Calibri" panose="020F0502020204030204" pitchFamily="34" charset="0"/>
                <a:cs typeface="Arial" panose="020B0604020202020204" pitchFamily="34" charset="0"/>
              </a:rPr>
              <a:t>Flexibilité : mouvement restriction </a:t>
            </a:r>
            <a:r>
              <a:rPr lang="fr-CA" dirty="0" err="1">
                <a:latin typeface="Calibri" panose="020F0502020204030204" pitchFamily="34" charset="0"/>
                <a:ea typeface="Calibri" panose="020F0502020204030204" pitchFamily="34" charset="0"/>
                <a:cs typeface="Arial" panose="020B0604020202020204" pitchFamily="34" charset="0"/>
              </a:rPr>
              <a:t>because</a:t>
            </a:r>
            <a:r>
              <a:rPr lang="fr-CA" dirty="0">
                <a:latin typeface="Calibri" panose="020F0502020204030204" pitchFamily="34" charset="0"/>
                <a:ea typeface="Calibri" panose="020F0502020204030204" pitchFamily="34" charset="0"/>
                <a:cs typeface="Arial" panose="020B0604020202020204" pitchFamily="34" charset="0"/>
              </a:rPr>
              <a:t> of </a:t>
            </a:r>
            <a:r>
              <a:rPr lang="fr-CA" dirty="0" err="1">
                <a:latin typeface="Calibri" panose="020F0502020204030204" pitchFamily="34" charset="0"/>
                <a:ea typeface="Calibri" panose="020F0502020204030204" pitchFamily="34" charset="0"/>
                <a:cs typeface="Arial" panose="020B0604020202020204" pitchFamily="34" charset="0"/>
              </a:rPr>
              <a:t>injury</a:t>
            </a:r>
            <a:r>
              <a:rPr lang="fr-CA" dirty="0">
                <a:latin typeface="Calibri" panose="020F0502020204030204" pitchFamily="34" charset="0"/>
                <a:ea typeface="Calibri" panose="020F0502020204030204" pitchFamily="34" charset="0"/>
                <a:cs typeface="Arial" panose="020B0604020202020204" pitchFamily="34" charset="0"/>
              </a:rPr>
              <a:t>  / Dextérité  / Mobilité</a:t>
            </a:r>
          </a:p>
          <a:p>
            <a:r>
              <a:rPr lang="fr-CA" dirty="0">
                <a:latin typeface="Calibri" panose="020F0502020204030204" pitchFamily="34" charset="0"/>
                <a:ea typeface="Calibri" panose="020F0502020204030204" pitchFamily="34" charset="0"/>
                <a:cs typeface="Arial" panose="020B0604020202020204" pitchFamily="34" charset="0"/>
              </a:rPr>
              <a:t>Douleur  </a:t>
            </a:r>
          </a:p>
          <a:p>
            <a:r>
              <a:rPr lang="fr-CA" dirty="0">
                <a:latin typeface="Calibri" panose="020F0502020204030204" pitchFamily="34" charset="0"/>
                <a:ea typeface="Calibri" panose="020F0502020204030204" pitchFamily="34" charset="0"/>
                <a:cs typeface="Arial" panose="020B0604020202020204" pitchFamily="34" charset="0"/>
              </a:rPr>
              <a:t>Apprentissage (p. ex. dyslexie) </a:t>
            </a:r>
          </a:p>
          <a:p>
            <a:r>
              <a:rPr lang="fr-CA" dirty="0">
                <a:latin typeface="Calibri" panose="020F0502020204030204" pitchFamily="34" charset="0"/>
                <a:ea typeface="Calibri" panose="020F0502020204030204" pitchFamily="34" charset="0"/>
                <a:cs typeface="Arial" panose="020B0604020202020204" pitchFamily="34" charset="0"/>
              </a:rPr>
              <a:t>Développement (p. ex. trisomie, autisme) </a:t>
            </a:r>
          </a:p>
          <a:p>
            <a:r>
              <a:rPr lang="fr-CA" dirty="0">
                <a:latin typeface="Calibri" panose="020F0502020204030204" pitchFamily="34" charset="0"/>
                <a:ea typeface="Calibri" panose="020F0502020204030204" pitchFamily="34" charset="0"/>
                <a:cs typeface="Arial" panose="020B0604020202020204" pitchFamily="34" charset="0"/>
              </a:rPr>
              <a:t>Mémoire </a:t>
            </a:r>
          </a:p>
          <a:p>
            <a:r>
              <a:rPr lang="fr-CA" dirty="0">
                <a:latin typeface="Calibri" panose="020F0502020204030204" pitchFamily="34" charset="0"/>
                <a:ea typeface="Calibri" panose="020F0502020204030204" pitchFamily="34" charset="0"/>
                <a:cs typeface="Arial" panose="020B0604020202020204" pitchFamily="34" charset="0"/>
              </a:rPr>
              <a:t>Mental/psychologique (p. ex. dépression, trouble bipolaire, toxicomanie, anorexie)</a:t>
            </a:r>
            <a:endParaRPr lang="en-CA" dirty="0"/>
          </a:p>
          <a:p>
            <a:endParaRPr lang="fr-CA" dirty="0"/>
          </a:p>
        </p:txBody>
      </p:sp>
      <p:sp>
        <p:nvSpPr>
          <p:cNvPr id="4" name="Espace réservé du numéro de diapositive 3"/>
          <p:cNvSpPr>
            <a:spLocks noGrp="1"/>
          </p:cNvSpPr>
          <p:nvPr>
            <p:ph type="sldNum" sz="quarter" idx="5"/>
          </p:nvPr>
        </p:nvSpPr>
        <p:spPr/>
        <p:txBody>
          <a:bodyPr/>
          <a:lstStyle/>
          <a:p>
            <a:fld id="{D3D854B2-DB0F-4FC7-AC3A-77A6D4590037}" type="slidenum">
              <a:rPr lang="fr-CA" smtClean="0"/>
              <a:t>11</a:t>
            </a:fld>
            <a:endParaRPr lang="fr-CA"/>
          </a:p>
        </p:txBody>
      </p:sp>
    </p:spTree>
    <p:extLst>
      <p:ext uri="{BB962C8B-B14F-4D97-AF65-F5344CB8AC3E}">
        <p14:creationId xmlns:p14="http://schemas.microsoft.com/office/powerpoint/2010/main" val="3924742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1288" y="1160463"/>
            <a:ext cx="4181475" cy="3136900"/>
          </a:xfrm>
        </p:spPr>
      </p:sp>
      <p:sp>
        <p:nvSpPr>
          <p:cNvPr id="3" name="Espace réservé des notes 2"/>
          <p:cNvSpPr>
            <a:spLocks noGrp="1"/>
          </p:cNvSpPr>
          <p:nvPr>
            <p:ph type="body" idx="1"/>
          </p:nvPr>
        </p:nvSpPr>
        <p:spPr/>
        <p:txBody>
          <a:bodyPr/>
          <a:lstStyle/>
          <a:p>
            <a:r>
              <a:rPr lang="fr-CA" dirty="0"/>
              <a:t>Continuum </a:t>
            </a:r>
          </a:p>
          <a:p>
            <a:endParaRPr lang="fr-CA" dirty="0"/>
          </a:p>
          <a:p>
            <a:r>
              <a:rPr lang="fr-CA" dirty="0"/>
              <a:t>Types de handicap visibles au premier coup d'œil (utilisation d'un fauteuil roulant, absence d'un membre), type de handicap visible lors d'une interaction avec quelqu'un (perte auditive, flexibilité)</a:t>
            </a:r>
          </a:p>
          <a:p>
            <a:r>
              <a:rPr lang="fr-CA" dirty="0"/>
              <a:t>Type de handicap qui peut être caché, mais dont les conséquences se manifestent au travail – peut être attribué à un manque de motivation, de compétence, de personnalité (</a:t>
            </a:r>
          </a:p>
          <a:p>
            <a:r>
              <a:rPr lang="fr-CA" dirty="0"/>
              <a:t>Ou peut être caché mais avec un coût pour l'individu (douleur, maladie mentale, burnout) – MASQUAGE</a:t>
            </a:r>
          </a:p>
          <a:p>
            <a:endParaRPr lang="fr-CA" dirty="0"/>
          </a:p>
        </p:txBody>
      </p:sp>
      <p:sp>
        <p:nvSpPr>
          <p:cNvPr id="4" name="Espace réservé du numéro de diapositive 3"/>
          <p:cNvSpPr>
            <a:spLocks noGrp="1"/>
          </p:cNvSpPr>
          <p:nvPr>
            <p:ph type="sldNum" sz="quarter" idx="5"/>
          </p:nvPr>
        </p:nvSpPr>
        <p:spPr/>
        <p:txBody>
          <a:bodyPr/>
          <a:lstStyle/>
          <a:p>
            <a:fld id="{D3D854B2-DB0F-4FC7-AC3A-77A6D4590037}" type="slidenum">
              <a:rPr lang="fr-CA" smtClean="0"/>
              <a:t>12</a:t>
            </a:fld>
            <a:endParaRPr lang="fr-CA"/>
          </a:p>
        </p:txBody>
      </p:sp>
    </p:spTree>
    <p:extLst>
      <p:ext uri="{BB962C8B-B14F-4D97-AF65-F5344CB8AC3E}">
        <p14:creationId xmlns:p14="http://schemas.microsoft.com/office/powerpoint/2010/main" val="1681326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dirty="0">
                <a:effectLst/>
                <a:latin typeface="+mj-lt"/>
                <a:ea typeface="Calibri" panose="020F0502020204030204" pitchFamily="34" charset="0"/>
                <a:cs typeface="Arial" panose="020B0604020202020204" pitchFamily="34" charset="0"/>
              </a:rPr>
              <a:t>Permanente ou constante</a:t>
            </a:r>
          </a:p>
          <a:p>
            <a:r>
              <a:rPr lang="fr-CA" sz="1200" dirty="0">
                <a:effectLst/>
                <a:latin typeface="+mj-lt"/>
                <a:ea typeface="Calibri" panose="020F0502020204030204" pitchFamily="34" charset="0"/>
                <a:cs typeface="Arial" panose="020B0604020202020204" pitchFamily="34" charset="0"/>
              </a:rPr>
              <a:t>Progressive : </a:t>
            </a:r>
            <a:r>
              <a:rPr lang="fr-FR" sz="1200" b="0" i="0" dirty="0">
                <a:solidFill>
                  <a:srgbClr val="333333"/>
                </a:solidFill>
                <a:effectLst/>
                <a:latin typeface="+mj-lt"/>
              </a:rPr>
              <a:t>capacités se détériorent au fil du temps</a:t>
            </a:r>
            <a:endParaRPr lang="fr-CA" sz="1200" dirty="0">
              <a:effectLst/>
              <a:latin typeface="+mj-lt"/>
              <a:ea typeface="Calibri" panose="020F0502020204030204" pitchFamily="34" charset="0"/>
              <a:cs typeface="Arial" panose="020B0604020202020204" pitchFamily="34" charset="0"/>
            </a:endParaRPr>
          </a:p>
          <a:p>
            <a:r>
              <a:rPr lang="fr-CA" sz="1200" dirty="0">
                <a:effectLst/>
                <a:latin typeface="+mj-lt"/>
                <a:ea typeface="Calibri" panose="020F0502020204030204" pitchFamily="34" charset="0"/>
                <a:cs typeface="Arial" panose="020B0604020202020204" pitchFamily="34" charset="0"/>
              </a:rPr>
              <a:t>Récurrente : </a:t>
            </a:r>
            <a:r>
              <a:rPr lang="fr-FR" sz="1200" b="0" i="0" dirty="0">
                <a:solidFill>
                  <a:srgbClr val="333333"/>
                </a:solidFill>
                <a:effectLst/>
                <a:latin typeface="+mj-lt"/>
              </a:rPr>
              <a:t>périodes sans limitation, périodes avec difficultés </a:t>
            </a:r>
            <a:r>
              <a:rPr lang="fr-FR" sz="1200" dirty="0">
                <a:solidFill>
                  <a:srgbClr val="333333"/>
                </a:solidFill>
                <a:latin typeface="+mj-lt"/>
              </a:rPr>
              <a:t>à réaliser des activités</a:t>
            </a:r>
            <a:endParaRPr lang="fr-CA" sz="1200" dirty="0">
              <a:effectLst/>
              <a:latin typeface="+mj-lt"/>
              <a:ea typeface="Calibri" panose="020F0502020204030204" pitchFamily="34" charset="0"/>
              <a:cs typeface="Arial" panose="020B0604020202020204" pitchFamily="34" charset="0"/>
            </a:endParaRPr>
          </a:p>
          <a:p>
            <a:r>
              <a:rPr lang="fr-CA" sz="1200" dirty="0">
                <a:latin typeface="+mj-lt"/>
                <a:ea typeface="Calibri" panose="020F0502020204030204" pitchFamily="34" charset="0"/>
                <a:cs typeface="Arial" panose="020B0604020202020204" pitchFamily="34" charset="0"/>
              </a:rPr>
              <a:t>Fluctuante : </a:t>
            </a:r>
            <a:r>
              <a:rPr lang="fr-FR" sz="1200" b="0" i="0" dirty="0">
                <a:solidFill>
                  <a:srgbClr val="333333"/>
                </a:solidFill>
                <a:effectLst/>
                <a:latin typeface="+mj-lt"/>
              </a:rPr>
              <a:t>Capacité à faire des activités varient selon les périodes</a:t>
            </a:r>
          </a:p>
          <a:p>
            <a:endParaRPr lang="fr-FR" sz="1200" b="0" i="0" dirty="0">
              <a:solidFill>
                <a:srgbClr val="333333"/>
              </a:solidFill>
              <a:effectLst/>
              <a:latin typeface="+mj-lt"/>
            </a:endParaRPr>
          </a:p>
          <a:p>
            <a:r>
              <a:rPr lang="fr-FR" sz="1200" b="0" i="0" dirty="0">
                <a:solidFill>
                  <a:srgbClr val="333333"/>
                </a:solidFill>
                <a:effectLst/>
                <a:latin typeface="+mj-lt"/>
              </a:rPr>
              <a:t>sclérose en plaques est une maladie auto-immune chronique ciblant le système nerveux central. Étant donné que ce système est constitué du cerveau, de la moelle épinière et des nerfs optiques, la SP peut entraîner des troubles de la vision, de la mémoire, de l’équilibre et de la mobilité. </a:t>
            </a:r>
          </a:p>
          <a:p>
            <a:endParaRPr lang="fr-FR" sz="1200" b="0" i="0" dirty="0">
              <a:solidFill>
                <a:srgbClr val="333333"/>
              </a:solidFill>
              <a:effectLst/>
              <a:latin typeface="+mj-lt"/>
            </a:endParaRPr>
          </a:p>
          <a:p>
            <a:r>
              <a:rPr lang="fr-FR" sz="1200" b="0" i="0" dirty="0">
                <a:solidFill>
                  <a:srgbClr val="333333"/>
                </a:solidFill>
                <a:effectLst/>
                <a:latin typeface="+mj-lt"/>
              </a:rPr>
              <a:t>Symptômes : fatigue extrême, incoordination, faiblesse, fourmillements, troubles de la sensibilité, de la vision, de la vessie ou de la fonction cognitive et changements d’humeur. </a:t>
            </a:r>
          </a:p>
          <a:p>
            <a:endParaRPr lang="fr-FR" sz="1200" b="0" i="0" dirty="0">
              <a:solidFill>
                <a:srgbClr val="333333"/>
              </a:solidFill>
              <a:effectLst/>
              <a:latin typeface="+mj-lt"/>
            </a:endParaRPr>
          </a:p>
          <a:p>
            <a:pPr marL="171450" indent="-171450">
              <a:buFontTx/>
              <a:buChar char="-"/>
            </a:pPr>
            <a:r>
              <a:rPr lang="fr-FR" sz="1200" b="0" i="0" dirty="0">
                <a:solidFill>
                  <a:srgbClr val="333333"/>
                </a:solidFill>
                <a:effectLst/>
                <a:latin typeface="+mj-lt"/>
              </a:rPr>
              <a:t>Épisode invalidants, avec gravité et durée variable, suivi par rémission</a:t>
            </a:r>
          </a:p>
          <a:p>
            <a:pPr marL="171450" indent="-171450">
              <a:buFontTx/>
              <a:buChar char="-"/>
            </a:pPr>
            <a:r>
              <a:rPr lang="fr-FR" sz="1200" b="0" i="0" dirty="0">
                <a:solidFill>
                  <a:srgbClr val="333333"/>
                </a:solidFill>
                <a:effectLst/>
                <a:latin typeface="+mj-lt"/>
              </a:rPr>
              <a:t>Progressive – perte progressive des capacités. </a:t>
            </a:r>
          </a:p>
          <a:p>
            <a:pPr marL="171450" indent="-171450">
              <a:buFontTx/>
              <a:buChar char="-"/>
            </a:pPr>
            <a:endParaRPr lang="fr-FR" sz="1200" b="0" i="0" dirty="0">
              <a:solidFill>
                <a:srgbClr val="333333"/>
              </a:solidFill>
              <a:effectLst/>
              <a:latin typeface="+mj-lt"/>
            </a:endParaRPr>
          </a:p>
          <a:p>
            <a:pPr marL="171450" indent="-171450">
              <a:buFontTx/>
              <a:buChar char="-"/>
            </a:pPr>
            <a:endParaRPr lang="fr-FR" b="0" i="0" dirty="0">
              <a:solidFill>
                <a:srgbClr val="333333"/>
              </a:solidFill>
              <a:effectLst/>
              <a:latin typeface="Open Sans" panose="020B0606030504020204" pitchFamily="34" charset="0"/>
            </a:endParaRPr>
          </a:p>
          <a:p>
            <a:pPr marL="171450" indent="-171450">
              <a:buFontTx/>
              <a:buChar char="-"/>
            </a:pPr>
            <a:endParaRPr lang="fr-FR" b="0" i="0" dirty="0">
              <a:solidFill>
                <a:srgbClr val="333333"/>
              </a:solidFill>
              <a:effectLst/>
              <a:latin typeface="Open Sans" panose="020B0606030504020204" pitchFamily="34" charset="0"/>
            </a:endParaRPr>
          </a:p>
          <a:p>
            <a:pPr marL="0" indent="0">
              <a:buFontTx/>
              <a:buNone/>
            </a:pPr>
            <a:r>
              <a:rPr lang="en-US" dirty="0">
                <a:hlinkClick r:id="rId3"/>
              </a:rPr>
              <a:t>Living and Working Precariously with an Episodic Disability: Barriers in the Canadian Context | Canadian Journal of Disability Studies (uwaterloo.ca)</a:t>
            </a:r>
            <a:endParaRPr lang="fr-FR" b="0" i="0" dirty="0">
              <a:solidFill>
                <a:srgbClr val="333333"/>
              </a:solidFill>
              <a:effectLst/>
              <a:latin typeface="Open Sans" panose="020B0606030504020204" pitchFamily="34" charset="0"/>
            </a:endParaRPr>
          </a:p>
          <a:p>
            <a:pPr marL="0" indent="0">
              <a:buFontTx/>
              <a:buNone/>
            </a:pPr>
            <a:endParaRPr lang="fr-FR" b="0" i="0" dirty="0">
              <a:solidFill>
                <a:srgbClr val="333333"/>
              </a:solidFill>
              <a:effectLst/>
              <a:latin typeface="Open Sans" panose="020B0606030504020204" pitchFamily="34" charset="0"/>
            </a:endParaRPr>
          </a:p>
          <a:p>
            <a:pPr marL="0" indent="0">
              <a:buFontTx/>
              <a:buNone/>
            </a:pPr>
            <a:r>
              <a:rPr lang="fr-FR" b="0" i="0" dirty="0">
                <a:solidFill>
                  <a:srgbClr val="333333"/>
                </a:solidFill>
                <a:effectLst/>
                <a:latin typeface="Open Sans" panose="020B0606030504020204" pitchFamily="34" charset="0"/>
              </a:rPr>
              <a:t>« </a:t>
            </a:r>
            <a:r>
              <a:rPr lang="en-US" b="0" i="0" dirty="0">
                <a:solidFill>
                  <a:srgbClr val="000000"/>
                </a:solidFill>
                <a:effectLst/>
                <a:latin typeface="TimesNewRomanPSMT"/>
              </a:rPr>
              <a:t>In moving between periods of health and illness, persons with episodic disabilities do not fit standardized categories such as able or disabled and employable or unemployable that are used to determine income support eligibility such as that established for the Ontario Disability Support Program, a long-term form of income assistance for persons with substantially impairing disabilities. As a result, such individuals fail to qualify for disability benefits (, 2009; Prince, 2008; Senate of Canada, 2006). Moreover, program rules create disincentives to work because of fears surrounding benefit reinstatement, </a:t>
            </a:r>
            <a:r>
              <a:rPr lang="en-US" b="0" i="0" dirty="0" err="1">
                <a:solidFill>
                  <a:srgbClr val="000000"/>
                </a:solidFill>
                <a:effectLst/>
                <a:latin typeface="TimesNewRomanPSMT"/>
              </a:rPr>
              <a:t>clawback</a:t>
            </a:r>
            <a:r>
              <a:rPr lang="en-US" b="0" i="0" dirty="0">
                <a:solidFill>
                  <a:srgbClr val="000000"/>
                </a:solidFill>
                <a:effectLst/>
                <a:latin typeface="TimesNewRomanPSMT"/>
              </a:rPr>
              <a:t> of earnings, and the potential for the termination of drug, dental, transportation, and other benefits (CSPC-T and Social Work Council, 2009). </a:t>
            </a:r>
            <a:r>
              <a:rPr lang="fr-FR" b="0" i="0" dirty="0">
                <a:solidFill>
                  <a:srgbClr val="333333"/>
                </a:solidFill>
                <a:effectLst/>
                <a:latin typeface="Open Sans" panose="020B0606030504020204" pitchFamily="34" charset="0"/>
              </a:rPr>
              <a:t> »</a:t>
            </a:r>
          </a:p>
          <a:p>
            <a:pPr marL="171450" indent="-171450">
              <a:buFontTx/>
              <a:buChar char="-"/>
            </a:pPr>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13</a:t>
            </a:fld>
            <a:endParaRPr lang="fr-CA"/>
          </a:p>
        </p:txBody>
      </p:sp>
    </p:spTree>
    <p:extLst>
      <p:ext uri="{BB962C8B-B14F-4D97-AF65-F5344CB8AC3E}">
        <p14:creationId xmlns:p14="http://schemas.microsoft.com/office/powerpoint/2010/main" val="3443575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hlinkClick r:id="rId3"/>
              </a:rPr>
              <a:t>Un profil de la démographie, de l’emploi et du revenu des Canadiens ayant une incapacité âgés de 15 ans et plus, 2017 (statcan.gc.ca)</a:t>
            </a:r>
            <a:endParaRPr lang="fr-FR" dirty="0"/>
          </a:p>
          <a:p>
            <a:endParaRPr lang="fr-FR" dirty="0"/>
          </a:p>
          <a:p>
            <a:endParaRPr lang="fr-FR" dirty="0"/>
          </a:p>
          <a:p>
            <a:r>
              <a:rPr lang="fr-FR" b="0" i="0" dirty="0">
                <a:solidFill>
                  <a:srgbClr val="333333"/>
                </a:solidFill>
                <a:effectLst/>
                <a:latin typeface="Noto Sans" panose="020B0502040504020204" pitchFamily="34" charset="0"/>
              </a:rPr>
              <a:t>Parmi les 108 790 jeunes qui ne fréquentaient pas l’école et qui n’avaient pas d’emploi, 83 440 étaient des travailleurs potentiels. Il convient de souligner que 84 % d’entre eux présentaient une incapacité liée à la santé mentale, une incapacité liée à l’apprentissage ou ces deux types d’incapacité. En outre, les femmes étaient plus nombreuses que les hommes en ce qui concerne les personnes aptes au travail (45 650 contre 37 790).</a:t>
            </a:r>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14</a:t>
            </a:fld>
            <a:endParaRPr lang="fr-CA"/>
          </a:p>
        </p:txBody>
      </p:sp>
    </p:spTree>
    <p:extLst>
      <p:ext uri="{BB962C8B-B14F-4D97-AF65-F5344CB8AC3E}">
        <p14:creationId xmlns:p14="http://schemas.microsoft.com/office/powerpoint/2010/main" val="232637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hlinkClick r:id="rId3"/>
              </a:rPr>
              <a:t>Un profil de la démographie, de l’emploi et du revenu des Canadiens ayant une incapacité âgés de 15 ans et plus, 2017 (statcan.gc.ca)</a:t>
            </a:r>
            <a:endParaRPr lang="fr-FR" sz="1200" b="0" i="0" dirty="0">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2000" b="1" i="0" dirty="0">
                <a:effectLst/>
                <a:latin typeface="+mj-lt"/>
              </a:rPr>
              <a:t>18-24 ans</a:t>
            </a:r>
            <a:r>
              <a:rPr lang="fr-FR" sz="2000" b="0" i="0" dirty="0">
                <a:effectLst/>
                <a:latin typeface="+mj-lt"/>
              </a:rPr>
              <a:t> : 83 440 étaient des travailleurs potentiels  (Femmes 45 650 / Hommes 37 790)</a:t>
            </a:r>
          </a:p>
          <a:p>
            <a:r>
              <a:rPr lang="fr-FR" b="0" i="0" dirty="0">
                <a:effectLst/>
                <a:latin typeface="+mj-lt"/>
              </a:rPr>
              <a:t>84 % : santé mentale, apprentissage ou les 2 </a:t>
            </a:r>
          </a:p>
          <a:p>
            <a:endParaRPr lang="fr-FR" dirty="0"/>
          </a:p>
          <a:p>
            <a:endParaRPr lang="fr-FR" dirty="0"/>
          </a:p>
          <a:p>
            <a:r>
              <a:rPr lang="fr-FR" b="0" i="0" dirty="0">
                <a:solidFill>
                  <a:srgbClr val="333333"/>
                </a:solidFill>
                <a:effectLst/>
                <a:latin typeface="Noto Sans" panose="020B0502040504020204" pitchFamily="34" charset="0"/>
              </a:rPr>
              <a:t>Parmi les 108 790 jeunes qui ne fréquentaient pas l’école et qui n’avaient pas d’emploi, 83 440 étaient des travailleurs potentiels. Il convient de souligner que 84 % d’entre eux présentaient une incapacité liée à la santé mentale, une incapacité liée à l’apprentissage ou ces deux types d’incapacité. En outre, les femmes étaient plus nombreuses que les hommes en ce qui concerne les personnes aptes au travail (45 650 contre 37 790).</a:t>
            </a:r>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15</a:t>
            </a:fld>
            <a:endParaRPr lang="fr-CA"/>
          </a:p>
        </p:txBody>
      </p:sp>
    </p:spTree>
    <p:extLst>
      <p:ext uri="{BB962C8B-B14F-4D97-AF65-F5344CB8AC3E}">
        <p14:creationId xmlns:p14="http://schemas.microsoft.com/office/powerpoint/2010/main" val="4088350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333333"/>
                </a:solidFill>
                <a:effectLst/>
                <a:latin typeface="Noto Sans" panose="020B0502040504020204" pitchFamily="34" charset="0"/>
              </a:rPr>
              <a:t>52% des personnes ont des incapacités récurrente ou fluctuantes – donc dont les besoins et les adaptations nécessaires vont varier à travers le temps</a:t>
            </a:r>
          </a:p>
          <a:p>
            <a:endParaRPr lang="fr-FR" b="0" i="0" dirty="0">
              <a:solidFill>
                <a:srgbClr val="333333"/>
              </a:solidFill>
              <a:effectLst/>
              <a:latin typeface="Noto Sans" panose="020B0502040504020204" pitchFamily="34" charset="0"/>
            </a:endParaRPr>
          </a:p>
          <a:p>
            <a:r>
              <a:rPr lang="fr-FR" b="0" i="0" dirty="0">
                <a:solidFill>
                  <a:srgbClr val="333333"/>
                </a:solidFill>
                <a:effectLst/>
                <a:latin typeface="Noto Sans" panose="020B0502040504020204" pitchFamily="34" charset="0"/>
              </a:rPr>
              <a:t>Il y a plus de personnes qui ont des incapacités récurrentes et fluctuantes que progressive et constantes au travail </a:t>
            </a:r>
          </a:p>
          <a:p>
            <a:endParaRPr lang="fr-FR" b="0" i="0" dirty="0">
              <a:solidFill>
                <a:srgbClr val="333333"/>
              </a:solidFill>
              <a:effectLst/>
              <a:latin typeface="Noto Sans" panose="020B0502040504020204" pitchFamily="34" charset="0"/>
            </a:endParaRPr>
          </a:p>
          <a:p>
            <a:r>
              <a:rPr lang="fr-FR" b="0" i="0" dirty="0">
                <a:solidFill>
                  <a:srgbClr val="333333"/>
                </a:solidFill>
                <a:effectLst/>
                <a:latin typeface="Noto Sans" panose="020B0502040504020204" pitchFamily="34" charset="0"/>
              </a:rPr>
              <a:t>Le taux d’emploi était le plus élevé chez les personnes ayant des limitations récurrentes (65 %) et le plus bas chez celles (40 %) ayant des limitations progressives (graphique 2)</a:t>
            </a:r>
          </a:p>
          <a:p>
            <a:r>
              <a:rPr lang="fr-FR" b="0" i="0" dirty="0">
                <a:solidFill>
                  <a:srgbClr val="333333"/>
                </a:solidFill>
                <a:effectLst/>
                <a:latin typeface="Noto Sans" panose="020B0502040504020204" pitchFamily="34" charset="0"/>
              </a:rPr>
              <a:t>Le taux d’emploi se trouvait au milieu en ce qui concerne les personnes ayant des limitations fluctuantes (53 %) ou constantes (59 %). </a:t>
            </a:r>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16</a:t>
            </a:fld>
            <a:endParaRPr lang="fr-CA"/>
          </a:p>
        </p:txBody>
      </p:sp>
    </p:spTree>
    <p:extLst>
      <p:ext uri="{BB962C8B-B14F-4D97-AF65-F5344CB8AC3E}">
        <p14:creationId xmlns:p14="http://schemas.microsoft.com/office/powerpoint/2010/main" val="837702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Très difficile de faire un lien entre la participation sociales des PSH et la mesures des obstacles</a:t>
            </a:r>
          </a:p>
          <a:p>
            <a:endParaRPr lang="fr-CA" dirty="0"/>
          </a:p>
          <a:p>
            <a:endParaRPr lang="fr-CA" dirty="0"/>
          </a:p>
          <a:p>
            <a:r>
              <a:rPr lang="fr-CA" dirty="0"/>
              <a:t>Contexte </a:t>
            </a:r>
          </a:p>
          <a:p>
            <a:pPr lvl="1"/>
            <a:r>
              <a:rPr lang="fr-CA" dirty="0"/>
              <a:t>Années ’50</a:t>
            </a:r>
          </a:p>
          <a:p>
            <a:pPr lvl="1"/>
            <a:r>
              <a:rPr lang="fr-CA" dirty="0"/>
              <a:t>Progrès de la médecine  -  </a:t>
            </a:r>
            <a:r>
              <a:rPr lang="fr-CA" b="0" i="0" dirty="0">
                <a:solidFill>
                  <a:srgbClr val="2A3F4A"/>
                </a:solidFill>
                <a:effectLst/>
                <a:latin typeface="Open Sans" panose="020B0606030504020204" pitchFamily="34" charset="0"/>
              </a:rPr>
              <a:t> la pénicilline devient disponible à grande échelle à la fin des années 1940.</a:t>
            </a:r>
            <a:endParaRPr lang="fr-CA" dirty="0"/>
          </a:p>
          <a:p>
            <a:pPr lvl="1"/>
            <a:r>
              <a:rPr lang="fr-CA" dirty="0"/>
              <a:t>Vétérans de la 2</a:t>
            </a:r>
            <a:r>
              <a:rPr lang="fr-CA" baseline="30000" dirty="0"/>
              <a:t>e</a:t>
            </a:r>
            <a:r>
              <a:rPr lang="fr-CA" dirty="0"/>
              <a:t> Guerre mondiale  -  </a:t>
            </a:r>
          </a:p>
          <a:p>
            <a:pPr lvl="1"/>
            <a:r>
              <a:rPr lang="fr-CA" dirty="0"/>
              <a:t>Régimes d’aide et d’assistance</a:t>
            </a:r>
          </a:p>
          <a:p>
            <a:pPr lvl="1"/>
            <a:endParaRPr lang="fr-CA" dirty="0"/>
          </a:p>
          <a:p>
            <a:r>
              <a:rPr lang="fr-CA" dirty="0"/>
              <a:t>D’abord handicap physique</a:t>
            </a:r>
          </a:p>
          <a:p>
            <a:r>
              <a:rPr lang="fr-CA" dirty="0"/>
              <a:t>Besoin initial de classifier les personnes  prévoir leurs besoins</a:t>
            </a:r>
          </a:p>
          <a:p>
            <a:endParaRPr lang="fr-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17</a:t>
            </a:fld>
            <a:endParaRPr lang="fr-CA"/>
          </a:p>
        </p:txBody>
      </p:sp>
    </p:spTree>
    <p:extLst>
      <p:ext uri="{BB962C8B-B14F-4D97-AF65-F5344CB8AC3E}">
        <p14:creationId xmlns:p14="http://schemas.microsoft.com/office/powerpoint/2010/main" val="905902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fr-CA" sz="1300" b="0" dirty="0"/>
              <a:t>MODÈLE INDIVIDUEL</a:t>
            </a:r>
          </a:p>
          <a:p>
            <a:r>
              <a:rPr lang="fr-CA" b="0" dirty="0"/>
              <a:t>(Rioux 1997)</a:t>
            </a:r>
          </a:p>
          <a:p>
            <a:endParaRPr lang="fr-CA" sz="1800" b="0" i="0" u="none" strike="noStrike" kern="1200" dirty="0">
              <a:solidFill>
                <a:srgbClr val="FFFFFF"/>
              </a:solidFill>
              <a:effectLst/>
              <a:latin typeface="Calibri" panose="020F0502020204030204" pitchFamily="34" charset="0"/>
            </a:endParaRPr>
          </a:p>
          <a:p>
            <a:r>
              <a:rPr lang="fr-CA" sz="1800" b="0" i="0" u="none" strike="noStrike" kern="1200" dirty="0">
                <a:solidFill>
                  <a:srgbClr val="FFFFFF"/>
                </a:solidFill>
                <a:effectLst/>
                <a:latin typeface="Calibri" panose="020F0502020204030204" pitchFamily="34" charset="0"/>
              </a:rPr>
              <a:t>Le handicap comme pathologie individuelle   --- Le handicap comme pathologie sociale</a:t>
            </a:r>
            <a:endParaRPr lang="fr-CA" sz="1800" b="0" i="0" u="none" strike="noStrike" dirty="0">
              <a:effectLst/>
              <a:latin typeface="Arial" panose="020B0604020202020204" pitchFamily="34" charset="0"/>
            </a:endParaRPr>
          </a:p>
          <a:p>
            <a:endParaRPr lang="fr-CA" dirty="0"/>
          </a:p>
          <a:p>
            <a:endParaRPr lang="fr-CA" dirty="0"/>
          </a:p>
          <a:p>
            <a:r>
              <a:rPr lang="fr-CA" b="1" dirty="0"/>
              <a:t>Dans quelle case se situe les services aux étudiant.es en situation de handicap dans nos universités?</a:t>
            </a:r>
          </a:p>
        </p:txBody>
      </p:sp>
      <p:sp>
        <p:nvSpPr>
          <p:cNvPr id="4" name="Slide Number Placeholder 3"/>
          <p:cNvSpPr>
            <a:spLocks noGrp="1"/>
          </p:cNvSpPr>
          <p:nvPr>
            <p:ph type="sldNum" sz="quarter" idx="10"/>
          </p:nvPr>
        </p:nvSpPr>
        <p:spPr/>
        <p:txBody>
          <a:bodyPr/>
          <a:lstStyle/>
          <a:p>
            <a:fld id="{944DC7D2-DB8F-4E94-83E4-F2DAB6D80F68}" type="slidenum">
              <a:rPr lang="fr-CA" smtClean="0"/>
              <a:pPr/>
              <a:t>18</a:t>
            </a:fld>
            <a:endParaRPr lang="fr-CA"/>
          </a:p>
        </p:txBody>
      </p:sp>
    </p:spTree>
    <p:extLst>
      <p:ext uri="{BB962C8B-B14F-4D97-AF65-F5344CB8AC3E}">
        <p14:creationId xmlns:p14="http://schemas.microsoft.com/office/powerpoint/2010/main" val="4064040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CA" sz="1200" dirty="0"/>
              <a:t>Comment explique-t-on la situation de handicap d’une personne en fauteuil roulant ne pouvant entrer dans un édifice. </a:t>
            </a:r>
          </a:p>
          <a:p>
            <a:pPr rtl="0"/>
            <a:endParaRPr lang="fr-CA" sz="1200" dirty="0"/>
          </a:p>
          <a:p>
            <a:pPr rtl="0"/>
            <a:r>
              <a:rPr lang="fr-CA" sz="1200" dirty="0"/>
              <a:t>MODÈLE INDIVIDUEL -approche </a:t>
            </a:r>
            <a:r>
              <a:rPr lang="fr-CA" sz="1200" b="1" dirty="0"/>
              <a:t>biomédicale</a:t>
            </a:r>
          </a:p>
          <a:p>
            <a:pPr rtl="0"/>
            <a:r>
              <a:rPr lang="fr-CA" sz="1200" dirty="0"/>
              <a:t>• Prévention</a:t>
            </a:r>
          </a:p>
          <a:p>
            <a:pPr rtl="0"/>
            <a:r>
              <a:rPr lang="fr-CA" sz="1200" dirty="0"/>
              <a:t>– intervention</a:t>
            </a:r>
          </a:p>
          <a:p>
            <a:pPr rtl="0"/>
            <a:r>
              <a:rPr lang="fr-CA" sz="1200" dirty="0"/>
              <a:t>– diagnostic prénatal </a:t>
            </a:r>
          </a:p>
          <a:p>
            <a:pPr rtl="0"/>
            <a:r>
              <a:rPr lang="fr-CA" sz="1200" dirty="0"/>
              <a:t>– éradication de la maladie éventuellement en cause</a:t>
            </a:r>
          </a:p>
          <a:p>
            <a:pPr rtl="0"/>
            <a:r>
              <a:rPr lang="fr-CA" sz="1200" dirty="0"/>
              <a:t>• Traitement : guérison par moyens médicaux et technologiques</a:t>
            </a:r>
          </a:p>
          <a:p>
            <a:pPr rtl="0"/>
            <a:r>
              <a:rPr lang="fr-CA" sz="1200" dirty="0"/>
              <a:t>• Responsabilité de la société : Éradiquer ou guérir le handicap</a:t>
            </a:r>
          </a:p>
          <a:p>
            <a:endParaRPr lang="fr-CA" sz="1200" dirty="0"/>
          </a:p>
          <a:p>
            <a:pPr rtl="0"/>
            <a:r>
              <a:rPr lang="fr-CA" sz="1200" dirty="0"/>
              <a:t>Approche </a:t>
            </a:r>
            <a:r>
              <a:rPr lang="fr-CA" sz="1200" b="1" dirty="0"/>
              <a:t>fonctionnelle</a:t>
            </a:r>
          </a:p>
          <a:p>
            <a:pPr rtl="0"/>
            <a:r>
              <a:rPr lang="fr-CA" sz="1200" dirty="0"/>
              <a:t>• Prévention : Diagnostic précoce et rééducation</a:t>
            </a:r>
          </a:p>
          <a:p>
            <a:pPr rtl="0"/>
            <a:r>
              <a:rPr lang="fr-CA" sz="1200" dirty="0"/>
              <a:t>• Traitement : Réadaptations fonctionnelles</a:t>
            </a:r>
          </a:p>
          <a:p>
            <a:pPr rtl="0"/>
            <a:r>
              <a:rPr lang="fr-CA" sz="1200" dirty="0"/>
              <a:t>• Responsabilité de la société : Améliorer la vie quotidienne des personnes handicapées par des mesures de compensation</a:t>
            </a:r>
          </a:p>
          <a:p>
            <a:endParaRPr lang="fr-CA" sz="1200" dirty="0"/>
          </a:p>
          <a:p>
            <a:r>
              <a:rPr lang="fr-CA" sz="1200" dirty="0"/>
              <a:t>MODÈLE SOCIAL - Approche </a:t>
            </a:r>
            <a:r>
              <a:rPr lang="fr-CA" sz="1200" b="1" dirty="0"/>
              <a:t>environnementale</a:t>
            </a:r>
          </a:p>
          <a:p>
            <a:pPr rtl="0"/>
            <a:r>
              <a:rPr lang="fr-CA" sz="1200" dirty="0"/>
              <a:t>Le handicap est une conséquence de l’absence d’aménagements des environnements ordinaires</a:t>
            </a:r>
          </a:p>
          <a:p>
            <a:pPr rtl="0"/>
            <a:r>
              <a:rPr lang="fr-CA" sz="1200" dirty="0"/>
              <a:t>• Traitement : Mise en accessibilité et adaptations de l’environnement avec un contrôle accru des personnes handicapées sur les services et les soutiens</a:t>
            </a:r>
          </a:p>
          <a:p>
            <a:pPr rtl="0"/>
            <a:r>
              <a:rPr lang="fr-CA" sz="1200" dirty="0"/>
              <a:t>• Responsabilité de la société : identification et élimination des barrières architecturales, sociales, économiques et psychologiques</a:t>
            </a:r>
          </a:p>
          <a:p>
            <a:endParaRPr lang="fr-CA" sz="1200" dirty="0"/>
          </a:p>
          <a:p>
            <a:pPr rtl="0"/>
            <a:r>
              <a:rPr lang="fr-CA" sz="1200" dirty="0"/>
              <a:t>Approche par les </a:t>
            </a:r>
            <a:r>
              <a:rPr lang="fr-CA" sz="1200" b="1" dirty="0"/>
              <a:t>droits de l’homme</a:t>
            </a:r>
          </a:p>
          <a:p>
            <a:pPr rtl="0"/>
            <a:r>
              <a:rPr lang="fr-CA" sz="1200" dirty="0"/>
              <a:t>Le handicap résulte d’un problème d’organisation sociale et de rapport entre la société et l’individu. La situation de handicap est inhérente à la société.</a:t>
            </a:r>
          </a:p>
          <a:p>
            <a:pPr rtl="0"/>
            <a:r>
              <a:rPr lang="fr-CA" sz="1200" dirty="0"/>
              <a:t>• Traitement – Reformulation des règles politiques, économiques et sociales</a:t>
            </a:r>
          </a:p>
          <a:p>
            <a:pPr rtl="0"/>
            <a:r>
              <a:rPr lang="fr-CA" sz="1200" dirty="0"/>
              <a:t>• Responsabilité de la société – Réduire les inégalités dans les droits et donner accès à une pleine citoyenneté</a:t>
            </a:r>
          </a:p>
        </p:txBody>
      </p:sp>
      <p:sp>
        <p:nvSpPr>
          <p:cNvPr id="4" name="Slide Number Placeholder 3"/>
          <p:cNvSpPr>
            <a:spLocks noGrp="1"/>
          </p:cNvSpPr>
          <p:nvPr>
            <p:ph type="sldNum" sz="quarter" idx="10"/>
          </p:nvPr>
        </p:nvSpPr>
        <p:spPr/>
        <p:txBody>
          <a:bodyPr/>
          <a:lstStyle/>
          <a:p>
            <a:fld id="{944DC7D2-DB8F-4E94-83E4-F2DAB6D80F68}" type="slidenum">
              <a:rPr lang="fr-CA" smtClean="0"/>
              <a:pPr/>
              <a:t>19</a:t>
            </a:fld>
            <a:endParaRPr lang="fr-CA"/>
          </a:p>
        </p:txBody>
      </p:sp>
    </p:spTree>
    <p:extLst>
      <p:ext uri="{BB962C8B-B14F-4D97-AF65-F5344CB8AC3E}">
        <p14:creationId xmlns:p14="http://schemas.microsoft.com/office/powerpoint/2010/main" val="403782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200" b="1" dirty="0"/>
              <a:t>Je choisis la recherche et l'enseignement en SST pour… </a:t>
            </a:r>
            <a:r>
              <a:rPr lang="fr-CA" sz="1200" dirty="0"/>
              <a:t>sensibiliser de futurs gestionnaires à la différence en milieu de travail</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2</a:t>
            </a:fld>
            <a:endParaRPr lang="fr-CA"/>
          </a:p>
        </p:txBody>
      </p:sp>
    </p:spTree>
    <p:extLst>
      <p:ext uri="{BB962C8B-B14F-4D97-AF65-F5344CB8AC3E}">
        <p14:creationId xmlns:p14="http://schemas.microsoft.com/office/powerpoint/2010/main" val="2282348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t>Accommodement – individuel </a:t>
            </a:r>
            <a:r>
              <a:rPr lang="fr-FR" sz="1000" dirty="0" err="1"/>
              <a:t>réadaptatif</a:t>
            </a:r>
            <a:endParaRPr lang="fr-FR" sz="1000" dirty="0"/>
          </a:p>
          <a:p>
            <a:r>
              <a:rPr lang="fr-FR" sz="1000" dirty="0"/>
              <a:t>Y a-t-il autre chose? </a:t>
            </a:r>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20</a:t>
            </a:fld>
            <a:endParaRPr lang="fr-CA"/>
          </a:p>
        </p:txBody>
      </p:sp>
    </p:spTree>
    <p:extLst>
      <p:ext uri="{BB962C8B-B14F-4D97-AF65-F5344CB8AC3E}">
        <p14:creationId xmlns:p14="http://schemas.microsoft.com/office/powerpoint/2010/main" val="1139132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21</a:t>
            </a:fld>
            <a:endParaRPr lang="fr-CA"/>
          </a:p>
        </p:txBody>
      </p:sp>
    </p:spTree>
    <p:extLst>
      <p:ext uri="{BB962C8B-B14F-4D97-AF65-F5344CB8AC3E}">
        <p14:creationId xmlns:p14="http://schemas.microsoft.com/office/powerpoint/2010/main" val="1106483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22</a:t>
            </a:fld>
            <a:endParaRPr lang="fr-CA"/>
          </a:p>
        </p:txBody>
      </p:sp>
    </p:spTree>
    <p:extLst>
      <p:ext uri="{BB962C8B-B14F-4D97-AF65-F5344CB8AC3E}">
        <p14:creationId xmlns:p14="http://schemas.microsoft.com/office/powerpoint/2010/main" val="2950281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u="sng" dirty="0">
                <a:hlinkClick r:id="rId3"/>
              </a:rPr>
              <a:t>Les personnes ayant une incapacité grave ou très grave sont   plus susceptibles d’avoir vécu   de la discrimination au cours   des cinq dernières années </a:t>
            </a:r>
          </a:p>
          <a:p>
            <a:endParaRPr lang="fr-FR" dirty="0">
              <a:hlinkClick r:id="rId3"/>
            </a:endParaRPr>
          </a:p>
          <a:p>
            <a:r>
              <a:rPr lang="fr-FR" dirty="0">
                <a:hlinkClick r:id="rId3"/>
              </a:rPr>
              <a:t>https://statistique.quebec.ca/en/fichier/incapacite-participation-marche-travail-quebec-2017.pdf </a:t>
            </a:r>
          </a:p>
          <a:p>
            <a:endParaRPr lang="fr-FR" dirty="0">
              <a:hlinkClick r:id="rId3"/>
            </a:endParaRPr>
          </a:p>
          <a:p>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23</a:t>
            </a:fld>
            <a:endParaRPr lang="fr-CA"/>
          </a:p>
        </p:txBody>
      </p:sp>
    </p:spTree>
    <p:extLst>
      <p:ext uri="{BB962C8B-B14F-4D97-AF65-F5344CB8AC3E}">
        <p14:creationId xmlns:p14="http://schemas.microsoft.com/office/powerpoint/2010/main" val="1235768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hlinkClick r:id="rId3"/>
              </a:rPr>
              <a:t>https://statistique.quebec.ca/en/fichier/incapacite-participation-marche-travail-quebec-2017.pdf </a:t>
            </a:r>
          </a:p>
          <a:p>
            <a:endParaRPr lang="en-CA" dirty="0"/>
          </a:p>
          <a:p>
            <a:r>
              <a:rPr lang="fr-FR" dirty="0"/>
              <a:t>Environ  20 %  des  hommes  ayant  une  incapacité grave ou très grave disent s’être fait refuser  une  entrevue  comparativement  à près de 15 % chez les femmes.</a:t>
            </a:r>
          </a:p>
          <a:p>
            <a:endParaRPr lang="fr-FR" dirty="0"/>
          </a:p>
          <a:p>
            <a:r>
              <a:rPr lang="fr-FR" dirty="0">
                <a:hlinkClick r:id="rId3"/>
              </a:rPr>
              <a:t>Les dynamiques de l'incapacité : les limitations progressives, récurrentes ou fluctuantes (statcan.gc.ca)</a:t>
            </a:r>
            <a:endParaRPr lang="fr-FR" dirty="0"/>
          </a:p>
          <a:p>
            <a:pPr algn="l"/>
            <a:r>
              <a:rPr lang="fr-FR" b="1" i="0" dirty="0">
                <a:solidFill>
                  <a:srgbClr val="333333"/>
                </a:solidFill>
                <a:effectLst/>
                <a:latin typeface="Lato" panose="020F0502020204030203" pitchFamily="34" charset="0"/>
              </a:rPr>
              <a:t>Parmi les personnes ayant des limitations récurrentes, celles ayant une incapacité « plus sévère » sont trois fois plus susceptibles que les personnes ayant une incapacité « moins sévère » de faire l’objet de discrimination dans l’emploi</a:t>
            </a:r>
          </a:p>
          <a:p>
            <a:pPr algn="l"/>
            <a:r>
              <a:rPr lang="fr-FR" b="0" i="0" dirty="0">
                <a:solidFill>
                  <a:srgbClr val="333333"/>
                </a:solidFill>
                <a:effectLst/>
                <a:latin typeface="Noto Sans" panose="020B0502040504020204" pitchFamily="34" charset="0"/>
              </a:rPr>
              <a:t>Dans l’ensemble, les personnes occupant un emploi qui connaissaient des limitations progressives (25 %) ou fluctuantes (18 %) étaient près de deux fois plus susceptibles que celles connaissant des limitations récurrentes (12 %) ou constantes (12 %) de déclarer avoir subi une forme de discrimination dans l’emploi au cours des cinq dernières années. Parmi les types de discrimination, mentionnons le fait de se voir refuser une entrevue d’emploi, un emploi ou une promotion.</a:t>
            </a:r>
          </a:p>
          <a:p>
            <a:r>
              <a:rPr lang="fr-FR" dirty="0"/>
              <a:t> </a:t>
            </a:r>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24</a:t>
            </a:fld>
            <a:endParaRPr lang="fr-CA"/>
          </a:p>
        </p:txBody>
      </p:sp>
    </p:spTree>
    <p:extLst>
      <p:ext uri="{BB962C8B-B14F-4D97-AF65-F5344CB8AC3E}">
        <p14:creationId xmlns:p14="http://schemas.microsoft.com/office/powerpoint/2010/main" val="927471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25</a:t>
            </a:fld>
            <a:endParaRPr lang="fr-CA"/>
          </a:p>
        </p:txBody>
      </p:sp>
    </p:spTree>
    <p:extLst>
      <p:ext uri="{BB962C8B-B14F-4D97-AF65-F5344CB8AC3E}">
        <p14:creationId xmlns:p14="http://schemas.microsoft.com/office/powerpoint/2010/main" val="382531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hlinkClick r:id="rId3"/>
              </a:rPr>
              <a:t>https://www150.statcan.gc.ca/n1/pub/89-654-x/89-654-x2019001-fra.htm </a:t>
            </a:r>
          </a:p>
          <a:p>
            <a:endParaRPr lang="fr-FR" dirty="0">
              <a:hlinkClick r:id="rId3"/>
            </a:endParaRPr>
          </a:p>
          <a:p>
            <a:r>
              <a:rPr lang="fr-FR" dirty="0">
                <a:hlinkClick r:id="rId3"/>
              </a:rPr>
              <a:t>Les dynamiques de l'incapacité : les limitations progressives, récurrentes ou fluctuantes (statcan.gc.ca)</a:t>
            </a:r>
            <a:endParaRPr lang="fr-FR" b="0" i="0" dirty="0">
              <a:solidFill>
                <a:srgbClr val="333333"/>
              </a:solidFill>
              <a:effectLst/>
              <a:latin typeface="Noto Sans" panose="020B0502040504020204" pitchFamily="34" charset="0"/>
            </a:endParaRPr>
          </a:p>
          <a:p>
            <a:r>
              <a:rPr lang="fr-FR" b="0" i="0" dirty="0">
                <a:solidFill>
                  <a:srgbClr val="333333"/>
                </a:solidFill>
                <a:effectLst/>
                <a:latin typeface="Noto Sans" panose="020B0502040504020204" pitchFamily="34" charset="0"/>
              </a:rPr>
              <a:t>Les mesures d’adaptation en milieu de travail (MAMT), comme un horaire de travail flexible ou un poste de travail modifié, jouent un rôle important dans la création d’un milieu de travail inclusif et accessible pour de nombreuses personnes occupant un emploi ayant une incapacité (Morris, 2019)</a:t>
            </a:r>
          </a:p>
          <a:p>
            <a:endParaRPr lang="fr-FR" b="0" i="0" dirty="0">
              <a:solidFill>
                <a:srgbClr val="333333"/>
              </a:solidFill>
              <a:effectLst/>
              <a:latin typeface="Noto Sans" panose="020B0502040504020204" pitchFamily="34" charset="0"/>
            </a:endParaRPr>
          </a:p>
          <a:p>
            <a:r>
              <a:rPr lang="fr-FR" b="0" i="0" dirty="0">
                <a:solidFill>
                  <a:srgbClr val="333333"/>
                </a:solidFill>
                <a:effectLst/>
                <a:latin typeface="Noto Sans" panose="020B0502040504020204" pitchFamily="34" charset="0"/>
              </a:rPr>
              <a:t>Représentant environ la moitié de leurs populations respectives, les personnes occupant un emploi qui affichaient des limitations progressives (56 %) ou des limitations fluctuantes (49 %) étaient les plus susceptibles de nécessiter au moins une </a:t>
            </a:r>
            <a:r>
              <a:rPr lang="fr-FR" dirty="0" err="1"/>
              <a:t>MAMT</a:t>
            </a:r>
            <a:r>
              <a:rPr lang="fr-FR" b="0" i="0" u="sng" baseline="30000" dirty="0" err="1">
                <a:solidFill>
                  <a:srgbClr val="284162"/>
                </a:solidFill>
                <a:effectLst/>
                <a:latin typeface="Noto Sans" panose="020B0502040504020204" pitchFamily="34" charset="0"/>
                <a:hlinkClick r:id="rId4"/>
              </a:rPr>
              <a:t>Note</a:t>
            </a:r>
            <a:r>
              <a:rPr lang="fr-FR" b="0" i="0" dirty="0">
                <a:solidFill>
                  <a:srgbClr val="333333"/>
                </a:solidFill>
                <a:effectLst/>
                <a:latin typeface="Noto Sans" panose="020B0502040504020204" pitchFamily="34" charset="0"/>
              </a:rPr>
              <a:t> (graphique 4). À</a:t>
            </a:r>
          </a:p>
          <a:p>
            <a:endParaRPr lang="fr-FR" b="0" i="0" dirty="0">
              <a:solidFill>
                <a:srgbClr val="333333"/>
              </a:solidFill>
              <a:effectLst/>
              <a:latin typeface="Noto Sans" panose="020B050204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dirty="0"/>
              <a:t>Les employés étaient presque deux fois plus susceptibles de ne pas avoir obtenu la MAMT visant les mesures de soutien humain ou technique (44 %) comparativement à l’horaire de travail flexible (23 %)</a:t>
            </a:r>
            <a:endParaRPr lang="en-CA" sz="1200" dirty="0"/>
          </a:p>
          <a:p>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26</a:t>
            </a:fld>
            <a:endParaRPr lang="fr-CA"/>
          </a:p>
        </p:txBody>
      </p:sp>
    </p:spTree>
    <p:extLst>
      <p:ext uri="{BB962C8B-B14F-4D97-AF65-F5344CB8AC3E}">
        <p14:creationId xmlns:p14="http://schemas.microsoft.com/office/powerpoint/2010/main" val="58986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27</a:t>
            </a:fld>
            <a:endParaRPr lang="fr-CA"/>
          </a:p>
        </p:txBody>
      </p:sp>
    </p:spTree>
    <p:extLst>
      <p:ext uri="{BB962C8B-B14F-4D97-AF65-F5344CB8AC3E}">
        <p14:creationId xmlns:p14="http://schemas.microsoft.com/office/powerpoint/2010/main" val="391036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15000"/>
              </a:lnSpc>
              <a:buFont typeface="Calibri" panose="020F0502020204030204" pitchFamily="34" charset="0"/>
              <a:buNone/>
            </a:pPr>
            <a:r>
              <a:rPr lang="fr-CA" sz="1100" dirty="0">
                <a:effectLst/>
                <a:latin typeface="Calibri" panose="020F0502020204030204" pitchFamily="34" charset="0"/>
                <a:ea typeface="Calibri" panose="020F0502020204030204" pitchFamily="34" charset="0"/>
                <a:cs typeface="Arial" panose="020B0604020202020204" pitchFamily="34" charset="0"/>
              </a:rPr>
              <a:t>Charte des droits et libertés du Québec/ Canada (Di </a:t>
            </a:r>
            <a:r>
              <a:rPr lang="fr-CA" sz="1100" dirty="0" err="1">
                <a:effectLst/>
                <a:latin typeface="Calibri" panose="020F0502020204030204" pitchFamily="34" charset="0"/>
                <a:ea typeface="Calibri" panose="020F0502020204030204" pitchFamily="34" charset="0"/>
                <a:cs typeface="Arial" panose="020B0604020202020204" pitchFamily="34" charset="0"/>
              </a:rPr>
              <a:t>Iorio</a:t>
            </a:r>
            <a:r>
              <a:rPr lang="fr-CA" sz="1100" dirty="0">
                <a:effectLst/>
                <a:latin typeface="Calibri" panose="020F0502020204030204" pitchFamily="34" charset="0"/>
                <a:ea typeface="Calibri" panose="020F0502020204030204" pitchFamily="34" charset="0"/>
                <a:cs typeface="Arial" panose="020B0604020202020204" pitchFamily="34" charset="0"/>
              </a:rPr>
              <a:t> et Lauzon, 2008; Laflamme et Nadeau, 2011) – discrimination</a:t>
            </a:r>
            <a:endParaRPr lang="en-CA"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15000"/>
              </a:lnSpc>
              <a:buFont typeface="Calibri" panose="020F0502020204030204" pitchFamily="34" charset="0"/>
              <a:buNone/>
            </a:pPr>
            <a:r>
              <a:rPr lang="fr-CA" sz="1100" dirty="0">
                <a:effectLst/>
                <a:latin typeface="Calibri" panose="020F0502020204030204" pitchFamily="34" charset="0"/>
                <a:ea typeface="Calibri" panose="020F0502020204030204" pitchFamily="34" charset="0"/>
                <a:cs typeface="Arial" panose="020B0604020202020204" pitchFamily="34" charset="0"/>
              </a:rPr>
              <a:t>Accommodement raisonnable (</a:t>
            </a:r>
            <a:r>
              <a:rPr lang="fr-CA" sz="1100" dirty="0" err="1">
                <a:effectLst/>
                <a:latin typeface="Calibri" panose="020F0502020204030204" pitchFamily="34" charset="0"/>
                <a:ea typeface="Calibri" panose="020F0502020204030204" pitchFamily="34" charset="0"/>
                <a:cs typeface="Arial" panose="020B0604020202020204" pitchFamily="34" charset="0"/>
              </a:rPr>
              <a:t>Pozzebon</a:t>
            </a:r>
            <a:r>
              <a:rPr lang="fr-CA" sz="1100" dirty="0">
                <a:effectLst/>
                <a:latin typeface="Calibri" panose="020F0502020204030204" pitchFamily="34" charset="0"/>
                <a:ea typeface="Calibri" panose="020F0502020204030204" pitchFamily="34" charset="0"/>
                <a:cs typeface="Arial" panose="020B0604020202020204" pitchFamily="34" charset="0"/>
              </a:rPr>
              <a:t> et Champagne, 2009)</a:t>
            </a:r>
            <a:endParaRPr lang="en-CA"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28</a:t>
            </a:fld>
            <a:endParaRPr lang="fr-CA"/>
          </a:p>
        </p:txBody>
      </p:sp>
    </p:spTree>
    <p:extLst>
      <p:ext uri="{BB962C8B-B14F-4D97-AF65-F5344CB8AC3E}">
        <p14:creationId xmlns:p14="http://schemas.microsoft.com/office/powerpoint/2010/main" val="2986901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29</a:t>
            </a:fld>
            <a:endParaRPr lang="fr-CA"/>
          </a:p>
        </p:txBody>
      </p:sp>
    </p:spTree>
    <p:extLst>
      <p:ext uri="{BB962C8B-B14F-4D97-AF65-F5344CB8AC3E}">
        <p14:creationId xmlns:p14="http://schemas.microsoft.com/office/powerpoint/2010/main" val="658533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La carte routière que je suivrai</a:t>
            </a:r>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3</a:t>
            </a:fld>
            <a:endParaRPr lang="fr-CA"/>
          </a:p>
        </p:txBody>
      </p:sp>
    </p:spTree>
    <p:extLst>
      <p:ext uri="{BB962C8B-B14F-4D97-AF65-F5344CB8AC3E}">
        <p14:creationId xmlns:p14="http://schemas.microsoft.com/office/powerpoint/2010/main" val="3666908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jurisprudence fait primer la Charte sur les autres droits issus de la convention collective</a:t>
            </a:r>
          </a:p>
          <a:p>
            <a:endParaRPr lang="en-CA" dirty="0"/>
          </a:p>
          <a:p>
            <a:r>
              <a:rPr lang="en-CA" dirty="0"/>
              <a:t>https://papyrus.bib.umontreal.ca/xmlui/bitstream/handle/1866/6221/B%C3%A9langer_Marie-H%C3%A9l%C3%A8ne_2011_memoire.pdf</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Loi sur la santé et la sécurité du travail129 (ci-après : « L.S.S.T. »), l’employeur se doit d’assurer la sécurité de sa clientèle et du public en général.</a:t>
            </a:r>
            <a:endParaRPr lang="en-CA" dirty="0"/>
          </a:p>
          <a:p>
            <a:r>
              <a:rPr lang="fr-FR" dirty="0"/>
              <a:t>Pour démontrer l’existence d’une contrainte excessive, il ne suffira pas à l’employeur d’invoquer qu’il crée un risque « réel » en maintenant un employé en fonction, il devra plutôt établir un niveau de risque « inacceptable » à l’égard d’autrui ou à l’endroit du salarié à accommoder.130. </a:t>
            </a:r>
            <a:endParaRPr lang="en-CA" dirty="0"/>
          </a:p>
        </p:txBody>
      </p:sp>
      <p:sp>
        <p:nvSpPr>
          <p:cNvPr id="4" name="Espace réservé du numéro de diapositive 3"/>
          <p:cNvSpPr>
            <a:spLocks noGrp="1"/>
          </p:cNvSpPr>
          <p:nvPr>
            <p:ph type="sldNum" sz="quarter" idx="5"/>
          </p:nvPr>
        </p:nvSpPr>
        <p:spPr/>
        <p:txBody>
          <a:bodyPr/>
          <a:lstStyle/>
          <a:p>
            <a:fld id="{ADC570CC-C7EB-4153-8A29-797827415DE1}" type="slidenum">
              <a:rPr lang="en-CA" smtClean="0"/>
              <a:t>30</a:t>
            </a:fld>
            <a:endParaRPr lang="en-CA"/>
          </a:p>
        </p:txBody>
      </p:sp>
    </p:spTree>
    <p:extLst>
      <p:ext uri="{BB962C8B-B14F-4D97-AF65-F5344CB8AC3E}">
        <p14:creationId xmlns:p14="http://schemas.microsoft.com/office/powerpoint/2010/main" val="679659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i="0" dirty="0">
                <a:effectLst/>
                <a:latin typeface="Lato" panose="020F0502020204030203" pitchFamily="34" charset="0"/>
              </a:rPr>
              <a:t>Hossain et al 2021 </a:t>
            </a:r>
            <a:r>
              <a:rPr lang="en-US" b="0" i="0" u="none" baseline="0" dirty="0">
                <a:effectLst/>
                <a:latin typeface="Lato" panose="020F0502020204030203" pitchFamily="34" charset="0"/>
              </a:rPr>
              <a:t>(Hossain et al., 2021)</a:t>
            </a:r>
          </a:p>
          <a:p>
            <a:r>
              <a:rPr lang="en-US" dirty="0"/>
              <a:t>(1)Employee reputation and likability(2)Employee self-confidence(3)Perceived organizational value(4)Social capital as dynamic(5)Social capital as one piece of the puzzle</a:t>
            </a:r>
          </a:p>
          <a:p>
            <a:endParaRPr lang="en-US" dirty="0"/>
          </a:p>
          <a:p>
            <a:r>
              <a:rPr lang="en-CA" dirty="0"/>
              <a:t>https://www.dropbox.com/s/ea15ghn90ox54ky/Hossain%20and%20Gewurtz_Session%20F2-2_powerpoint_Sept%2018.pptx?dl=0</a:t>
            </a:r>
            <a:r>
              <a:rPr lang="en-US" dirty="0"/>
              <a:t> </a:t>
            </a:r>
            <a:endParaRPr lang="en-CA" dirty="0"/>
          </a:p>
          <a:p>
            <a:endParaRPr lang="en-US" b="1" i="0" dirty="0">
              <a:effectLst/>
              <a:latin typeface="Lato" panose="020F0502020204030203" pitchFamily="34" charset="0"/>
            </a:endParaRPr>
          </a:p>
          <a:p>
            <a:endParaRPr lang="en-US" b="1" i="0" dirty="0">
              <a:effectLst/>
              <a:latin typeface="Lato" panose="020F0502020204030203" pitchFamily="34" charset="0"/>
            </a:endParaRPr>
          </a:p>
          <a:p>
            <a:r>
              <a:rPr lang="en-US" b="1" i="0" dirty="0">
                <a:effectLst/>
                <a:latin typeface="Lato" panose="020F0502020204030203" pitchFamily="34" charset="0"/>
              </a:rPr>
              <a:t>HOSSAIN -</a:t>
            </a:r>
            <a:r>
              <a:rPr lang="en-US" b="0" i="0" dirty="0">
                <a:effectLst/>
                <a:latin typeface="Lato" panose="020F0502020204030203" pitchFamily="34" charset="0"/>
              </a:rPr>
              <a:t>Implementing </a:t>
            </a:r>
            <a:r>
              <a:rPr lang="en-US" b="1" i="0" dirty="0">
                <a:effectLst/>
                <a:latin typeface="Lato" panose="020F0502020204030203" pitchFamily="34" charset="0"/>
              </a:rPr>
              <a:t>workplace</a:t>
            </a:r>
            <a:r>
              <a:rPr lang="en-US" b="0" i="0" dirty="0">
                <a:effectLst/>
                <a:latin typeface="Lato" panose="020F0502020204030203" pitchFamily="34" charset="0"/>
              </a:rPr>
              <a:t> </a:t>
            </a:r>
            <a:r>
              <a:rPr lang="en-US" b="1" i="0" dirty="0">
                <a:effectLst/>
                <a:latin typeface="Lato" panose="020F0502020204030203" pitchFamily="34" charset="0"/>
              </a:rPr>
              <a:t>accommodations</a:t>
            </a:r>
            <a:r>
              <a:rPr lang="en-US" b="0" i="0" dirty="0">
                <a:effectLst/>
                <a:latin typeface="Lato" panose="020F0502020204030203" pitchFamily="34" charset="0"/>
              </a:rPr>
              <a:t> is an effective means of retaining </a:t>
            </a:r>
            <a:r>
              <a:rPr lang="en-US" b="1" i="0" dirty="0">
                <a:effectLst/>
                <a:latin typeface="Lato" panose="020F0502020204030203" pitchFamily="34" charset="0"/>
              </a:rPr>
              <a:t>employees</a:t>
            </a:r>
            <a:r>
              <a:rPr lang="en-US" b="0" i="0" dirty="0">
                <a:effectLst/>
                <a:latin typeface="Lato" panose="020F0502020204030203" pitchFamily="34" charset="0"/>
              </a:rPr>
              <a:t> with </a:t>
            </a:r>
            <a:r>
              <a:rPr lang="en-US" b="1" i="0" dirty="0">
                <a:effectLst/>
                <a:latin typeface="Lato" panose="020F0502020204030203" pitchFamily="34" charset="0"/>
              </a:rPr>
              <a:t>mental</a:t>
            </a:r>
            <a:r>
              <a:rPr lang="en-US" b="0" i="0" dirty="0">
                <a:effectLst/>
                <a:latin typeface="Lato" panose="020F0502020204030203" pitchFamily="34" charset="0"/>
              </a:rPr>
              <a:t> </a:t>
            </a:r>
            <a:r>
              <a:rPr lang="en-US" b="1" i="0" dirty="0">
                <a:effectLst/>
                <a:latin typeface="Lato" panose="020F0502020204030203" pitchFamily="34" charset="0"/>
              </a:rPr>
              <a:t>health</a:t>
            </a:r>
            <a:r>
              <a:rPr lang="en-US" b="0" i="0" dirty="0">
                <a:effectLst/>
                <a:latin typeface="Lato" panose="020F0502020204030203" pitchFamily="34" charset="0"/>
              </a:rPr>
              <a:t> </a:t>
            </a:r>
            <a:r>
              <a:rPr lang="en-US" b="1" i="0" dirty="0">
                <a:effectLst/>
                <a:latin typeface="Lato" panose="020F0502020204030203" pitchFamily="34" charset="0"/>
              </a:rPr>
              <a:t>conditions</a:t>
            </a:r>
            <a:r>
              <a:rPr lang="en-US" b="0" i="0" dirty="0">
                <a:effectLst/>
                <a:latin typeface="Lato" panose="020F0502020204030203" pitchFamily="34" charset="0"/>
              </a:rPr>
              <a:t>. However, the </a:t>
            </a:r>
            <a:r>
              <a:rPr lang="en-US" b="1" i="0" dirty="0">
                <a:effectLst/>
                <a:latin typeface="Lato" panose="020F0502020204030203" pitchFamily="34" charset="0"/>
              </a:rPr>
              <a:t>process</a:t>
            </a:r>
            <a:r>
              <a:rPr lang="en-US" b="0" i="0" dirty="0">
                <a:effectLst/>
                <a:latin typeface="Lato" panose="020F0502020204030203" pitchFamily="34" charset="0"/>
              </a:rPr>
              <a:t> is poorly understood and poorly documented. The findings highlight that the </a:t>
            </a:r>
            <a:r>
              <a:rPr lang="en-US" b="1" i="0" dirty="0">
                <a:effectLst/>
                <a:latin typeface="Lato" panose="020F0502020204030203" pitchFamily="34" charset="0"/>
              </a:rPr>
              <a:t>process</a:t>
            </a:r>
            <a:r>
              <a:rPr lang="en-US" b="0" i="0" dirty="0">
                <a:effectLst/>
                <a:latin typeface="Lato" panose="020F0502020204030203" pitchFamily="34" charset="0"/>
              </a:rPr>
              <a:t> of </a:t>
            </a:r>
            <a:r>
              <a:rPr lang="en-US" b="1" i="0" dirty="0">
                <a:effectLst/>
                <a:latin typeface="Lato" panose="020F0502020204030203" pitchFamily="34" charset="0"/>
              </a:rPr>
              <a:t>negotiating</a:t>
            </a:r>
            <a:r>
              <a:rPr lang="en-US" b="0" i="0" dirty="0">
                <a:effectLst/>
                <a:latin typeface="Lato" panose="020F0502020204030203" pitchFamily="34" charset="0"/>
              </a:rPr>
              <a:t> </a:t>
            </a:r>
            <a:r>
              <a:rPr lang="en-US" b="1" i="0" dirty="0">
                <a:effectLst/>
                <a:latin typeface="Lato" panose="020F0502020204030203" pitchFamily="34" charset="0"/>
              </a:rPr>
              <a:t>accommodations</a:t>
            </a:r>
            <a:r>
              <a:rPr lang="en-US" b="0" i="0" dirty="0">
                <a:effectLst/>
                <a:latin typeface="Lato" panose="020F0502020204030203" pitchFamily="34" charset="0"/>
              </a:rPr>
              <a:t> is non-linear, </a:t>
            </a:r>
            <a:r>
              <a:rPr lang="en-US" b="1" i="0" dirty="0">
                <a:effectLst/>
                <a:latin typeface="Lato" panose="020F0502020204030203" pitchFamily="34" charset="0"/>
              </a:rPr>
              <a:t>interactive</a:t>
            </a:r>
            <a:r>
              <a:rPr lang="en-US" b="0" i="0" dirty="0">
                <a:effectLst/>
                <a:latin typeface="Lato" panose="020F0502020204030203" pitchFamily="34" charset="0"/>
              </a:rPr>
              <a:t>, and political. The </a:t>
            </a:r>
            <a:r>
              <a:rPr lang="en-US" b="1" i="0" dirty="0">
                <a:effectLst/>
                <a:latin typeface="Lato" panose="020F0502020204030203" pitchFamily="34" charset="0"/>
              </a:rPr>
              <a:t>process</a:t>
            </a:r>
            <a:r>
              <a:rPr lang="en-US" b="0" i="0" dirty="0">
                <a:effectLst/>
                <a:latin typeface="Lato" panose="020F0502020204030203" pitchFamily="34" charset="0"/>
              </a:rPr>
              <a:t> is shaped by organizational and political factors and collaboration between stakeholders. </a:t>
            </a:r>
          </a:p>
          <a:p>
            <a:r>
              <a:rPr lang="en-US" b="0" i="0" dirty="0">
                <a:effectLst/>
                <a:latin typeface="Lato" panose="020F0502020204030203" pitchFamily="34" charset="0"/>
              </a:rPr>
              <a:t>The negotiation </a:t>
            </a:r>
            <a:r>
              <a:rPr lang="en-US" b="1" i="0" dirty="0">
                <a:effectLst/>
                <a:latin typeface="Lato" panose="020F0502020204030203" pitchFamily="34" charset="0"/>
              </a:rPr>
              <a:t>process</a:t>
            </a:r>
            <a:r>
              <a:rPr lang="en-US" b="0" i="0" dirty="0">
                <a:effectLst/>
                <a:latin typeface="Lato" panose="020F0502020204030203" pitchFamily="34" charset="0"/>
              </a:rPr>
              <a:t> is a combination of social, relational and political factors. </a:t>
            </a:r>
          </a:p>
          <a:p>
            <a:r>
              <a:rPr lang="en-US" b="0" i="0" dirty="0">
                <a:effectLst/>
                <a:latin typeface="Lato" panose="020F0502020204030203" pitchFamily="34" charset="0"/>
              </a:rPr>
              <a:t>Clear and accessible accommodation policies, </a:t>
            </a:r>
            <a:r>
              <a:rPr lang="en-US" b="1" i="0" dirty="0">
                <a:effectLst/>
                <a:latin typeface="Lato" panose="020F0502020204030203" pitchFamily="34" charset="0"/>
              </a:rPr>
              <a:t>workplace</a:t>
            </a:r>
            <a:r>
              <a:rPr lang="en-US" b="0" i="0" dirty="0">
                <a:effectLst/>
                <a:latin typeface="Lato" panose="020F0502020204030203" pitchFamily="34" charset="0"/>
              </a:rPr>
              <a:t> awareness and specific </a:t>
            </a:r>
            <a:r>
              <a:rPr lang="en-US" b="1" i="0" dirty="0">
                <a:effectLst/>
                <a:latin typeface="Lato" panose="020F0502020204030203" pitchFamily="34" charset="0"/>
              </a:rPr>
              <a:t>workplace</a:t>
            </a:r>
            <a:r>
              <a:rPr lang="en-US" b="0" i="0" dirty="0">
                <a:effectLst/>
                <a:latin typeface="Lato" panose="020F0502020204030203" pitchFamily="34" charset="0"/>
              </a:rPr>
              <a:t> training on how to implement </a:t>
            </a:r>
            <a:r>
              <a:rPr lang="en-US" b="1" i="0" dirty="0">
                <a:effectLst/>
                <a:latin typeface="Lato" panose="020F0502020204030203" pitchFamily="34" charset="0"/>
              </a:rPr>
              <a:t>accommodations</a:t>
            </a:r>
            <a:r>
              <a:rPr lang="en-US" b="0" i="0" dirty="0">
                <a:effectLst/>
                <a:latin typeface="Lato" panose="020F0502020204030203" pitchFamily="34" charset="0"/>
              </a:rPr>
              <a:t> are needed to optimize the accommodation </a:t>
            </a:r>
            <a:r>
              <a:rPr lang="en-US" b="1" i="0" dirty="0">
                <a:effectLst/>
                <a:latin typeface="Lato" panose="020F0502020204030203" pitchFamily="34" charset="0"/>
              </a:rPr>
              <a:t>process</a:t>
            </a:r>
            <a:r>
              <a:rPr lang="en-US" b="0" i="0" dirty="0">
                <a:effectLst/>
                <a:latin typeface="Lato" panose="020F0502020204030203" pitchFamily="34" charset="0"/>
              </a:rPr>
              <a:t> for all involved.</a:t>
            </a:r>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31</a:t>
            </a:fld>
            <a:endParaRPr lang="fr-CA"/>
          </a:p>
        </p:txBody>
      </p:sp>
    </p:spTree>
    <p:extLst>
      <p:ext uri="{BB962C8B-B14F-4D97-AF65-F5344CB8AC3E}">
        <p14:creationId xmlns:p14="http://schemas.microsoft.com/office/powerpoint/2010/main" val="2821182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32</a:t>
            </a:fld>
            <a:endParaRPr lang="fr-CA"/>
          </a:p>
        </p:txBody>
      </p:sp>
    </p:spTree>
    <p:extLst>
      <p:ext uri="{BB962C8B-B14F-4D97-AF65-F5344CB8AC3E}">
        <p14:creationId xmlns:p14="http://schemas.microsoft.com/office/powerpoint/2010/main" val="3483548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33</a:t>
            </a:fld>
            <a:endParaRPr lang="fr-CA"/>
          </a:p>
        </p:txBody>
      </p:sp>
    </p:spTree>
    <p:extLst>
      <p:ext uri="{BB962C8B-B14F-4D97-AF65-F5344CB8AC3E}">
        <p14:creationId xmlns:p14="http://schemas.microsoft.com/office/powerpoint/2010/main" val="588931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34</a:t>
            </a:fld>
            <a:endParaRPr lang="fr-CA"/>
          </a:p>
        </p:txBody>
      </p:sp>
    </p:spTree>
    <p:extLst>
      <p:ext uri="{BB962C8B-B14F-4D97-AF65-F5344CB8AC3E}">
        <p14:creationId xmlns:p14="http://schemas.microsoft.com/office/powerpoint/2010/main" val="2431625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35</a:t>
            </a:fld>
            <a:endParaRPr lang="fr-CA"/>
          </a:p>
        </p:txBody>
      </p:sp>
    </p:spTree>
    <p:extLst>
      <p:ext uri="{BB962C8B-B14F-4D97-AF65-F5344CB8AC3E}">
        <p14:creationId xmlns:p14="http://schemas.microsoft.com/office/powerpoint/2010/main" val="677844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36</a:t>
            </a:fld>
            <a:endParaRPr lang="fr-CA"/>
          </a:p>
        </p:txBody>
      </p:sp>
    </p:spTree>
    <p:extLst>
      <p:ext uri="{BB962C8B-B14F-4D97-AF65-F5344CB8AC3E}">
        <p14:creationId xmlns:p14="http://schemas.microsoft.com/office/powerpoint/2010/main" val="3742966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37</a:t>
            </a:fld>
            <a:endParaRPr lang="fr-CA"/>
          </a:p>
        </p:txBody>
      </p:sp>
    </p:spTree>
    <p:extLst>
      <p:ext uri="{BB962C8B-B14F-4D97-AF65-F5344CB8AC3E}">
        <p14:creationId xmlns:p14="http://schemas.microsoft.com/office/powerpoint/2010/main" val="843135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38</a:t>
            </a:fld>
            <a:endParaRPr lang="fr-CA"/>
          </a:p>
        </p:txBody>
      </p:sp>
    </p:spTree>
    <p:extLst>
      <p:ext uri="{BB962C8B-B14F-4D97-AF65-F5344CB8AC3E}">
        <p14:creationId xmlns:p14="http://schemas.microsoft.com/office/powerpoint/2010/main" val="908801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39</a:t>
            </a:fld>
            <a:endParaRPr lang="fr-CA"/>
          </a:p>
        </p:txBody>
      </p:sp>
    </p:spTree>
    <p:extLst>
      <p:ext uri="{BB962C8B-B14F-4D97-AF65-F5344CB8AC3E}">
        <p14:creationId xmlns:p14="http://schemas.microsoft.com/office/powerpoint/2010/main" val="4232436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t>Dans un cours, face à de futurs gestionnaires RH, je commence souvent la discussion en leur lançant le mot handicap pour leur permettre de parler de leurs préjugés. </a:t>
            </a:r>
          </a:p>
          <a:p>
            <a:endParaRPr lang="fr-FR" sz="1000" dirty="0"/>
          </a:p>
          <a:p>
            <a:r>
              <a:rPr lang="fr-FR" sz="1000" dirty="0"/>
              <a:t>Je poursuis ensuite en leur présentant un ensemble de photos de personnes, québécoises ou des personnalités publiques d’autres pays afin de confronter leurs a priori initial et des photos de personnes qui ont des conditions visibles ou invisibles et qui ont un impact sur leur façon de travailler. </a:t>
            </a:r>
          </a:p>
          <a:p>
            <a:endParaRPr lang="fr-FR" sz="1000" dirty="0"/>
          </a:p>
          <a:p>
            <a:r>
              <a:rPr lang="fr-CA" sz="1000" dirty="0"/>
              <a:t>chef d’entreprise en marketing, consultant ou consultant en ressources humaines, adjoint ou une adjointe administrative, ouvrier général, un acteur, professeur-chercheur, conseiller financier, athlète culturiste professionnel, politicienne municipale</a:t>
            </a:r>
          </a:p>
          <a:p>
            <a:endParaRPr lang="fr-CA" sz="1000" dirty="0"/>
          </a:p>
          <a:p>
            <a:r>
              <a:rPr lang="fr-CA" sz="1000" dirty="0"/>
              <a:t>Qui a une surdité</a:t>
            </a:r>
          </a:p>
          <a:p>
            <a:r>
              <a:rPr lang="fr-CA" sz="1000" dirty="0"/>
              <a:t>Qui a une paralysie cérébrale</a:t>
            </a:r>
          </a:p>
          <a:p>
            <a:r>
              <a:rPr lang="fr-CA" sz="1000" dirty="0"/>
              <a:t>Qui a une déficience intellectuelle</a:t>
            </a:r>
          </a:p>
          <a:p>
            <a:r>
              <a:rPr lang="fr-CA" sz="1000" dirty="0"/>
              <a:t>Qui vit avec de la douleur chronique</a:t>
            </a:r>
          </a:p>
          <a:p>
            <a:r>
              <a:rPr lang="fr-CA" sz="1000" dirty="0"/>
              <a:t>Qui est autiste </a:t>
            </a:r>
          </a:p>
          <a:p>
            <a:r>
              <a:rPr lang="fr-CA" sz="1000" dirty="0"/>
              <a:t>Qui a une rétinite pigmentaire</a:t>
            </a:r>
          </a:p>
          <a:p>
            <a:r>
              <a:rPr lang="fr-CA" sz="1000" dirty="0"/>
              <a:t>Qui a une paralysie</a:t>
            </a:r>
          </a:p>
          <a:p>
            <a:r>
              <a:rPr lang="fr-CA" sz="1000" dirty="0"/>
              <a:t>Qui a polyarthrite </a:t>
            </a:r>
            <a:r>
              <a:rPr lang="fr-CA" sz="1000" dirty="0" err="1"/>
              <a:t>rhumatoide</a:t>
            </a:r>
            <a:endParaRPr lang="fr-FR" sz="1000"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4</a:t>
            </a:fld>
            <a:endParaRPr lang="fr-CA"/>
          </a:p>
        </p:txBody>
      </p:sp>
    </p:spTree>
    <p:extLst>
      <p:ext uri="{BB962C8B-B14F-4D97-AF65-F5344CB8AC3E}">
        <p14:creationId xmlns:p14="http://schemas.microsoft.com/office/powerpoint/2010/main" val="2610244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40</a:t>
            </a:fld>
            <a:endParaRPr lang="fr-CA"/>
          </a:p>
        </p:txBody>
      </p:sp>
    </p:spTree>
    <p:extLst>
      <p:ext uri="{BB962C8B-B14F-4D97-AF65-F5344CB8AC3E}">
        <p14:creationId xmlns:p14="http://schemas.microsoft.com/office/powerpoint/2010/main" val="6161912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41</a:t>
            </a:fld>
            <a:endParaRPr lang="fr-CA"/>
          </a:p>
        </p:txBody>
      </p:sp>
    </p:spTree>
    <p:extLst>
      <p:ext uri="{BB962C8B-B14F-4D97-AF65-F5344CB8AC3E}">
        <p14:creationId xmlns:p14="http://schemas.microsoft.com/office/powerpoint/2010/main" val="555634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dirty="0"/>
              <a:t>Intimidation</a:t>
            </a:r>
          </a:p>
          <a:p>
            <a:endParaRPr lang="fr-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42</a:t>
            </a:fld>
            <a:endParaRPr lang="fr-CA"/>
          </a:p>
        </p:txBody>
      </p:sp>
    </p:spTree>
    <p:extLst>
      <p:ext uri="{BB962C8B-B14F-4D97-AF65-F5344CB8AC3E}">
        <p14:creationId xmlns:p14="http://schemas.microsoft.com/office/powerpoint/2010/main" val="17641965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lgn="l" rtl="0" eaLnBrk="1" fontAlgn="t" latinLnBrk="0" hangingPunct="1">
              <a:spcBef>
                <a:spcPts val="0"/>
              </a:spcBef>
              <a:spcAft>
                <a:spcPts val="0"/>
              </a:spcAft>
            </a:pPr>
            <a:r>
              <a:rPr lang="fr-CA" sz="1200" b="1" i="0" u="none" strike="noStrike" kern="1200" dirty="0">
                <a:solidFill>
                  <a:srgbClr val="000000"/>
                </a:solidFill>
                <a:effectLst/>
                <a:latin typeface="+mj-lt"/>
              </a:rPr>
              <a:t>Stéréotypisation : </a:t>
            </a:r>
            <a:r>
              <a:rPr lang="fr-CA" sz="1200" b="0" i="0" u="none" strike="noStrike" kern="1200" dirty="0">
                <a:solidFill>
                  <a:srgbClr val="000000"/>
                </a:solidFill>
                <a:effectLst/>
                <a:latin typeface="+mj-lt"/>
              </a:rPr>
              <a:t>Les stéréotypes négatifs envers les PSH influencent la façon dont on traite ou on se souvient des informations à leur propos. </a:t>
            </a:r>
            <a:endParaRPr lang="fr-CA" sz="1200" b="0" i="0" u="none" strike="noStrike" dirty="0">
              <a:effectLst/>
              <a:latin typeface="+mj-lt"/>
            </a:endParaRPr>
          </a:p>
          <a:p>
            <a:pPr marL="0" algn="l" rtl="0" eaLnBrk="1" fontAlgn="t" latinLnBrk="0" hangingPunct="1">
              <a:spcBef>
                <a:spcPts val="0"/>
              </a:spcBef>
              <a:spcAft>
                <a:spcPts val="0"/>
              </a:spcAft>
            </a:pPr>
            <a:r>
              <a:rPr lang="fr-CA" sz="1200" b="0" i="0" u="none" strike="noStrike" kern="1200" dirty="0">
                <a:solidFill>
                  <a:srgbClr val="000000"/>
                </a:solidFill>
                <a:effectLst/>
                <a:latin typeface="+mj-lt"/>
              </a:rPr>
              <a:t>Varient selon les types d’incapacité. </a:t>
            </a:r>
            <a:r>
              <a:rPr lang="fr-CA" sz="1200" b="0" i="0" u="none" strike="noStrike" kern="1200" dirty="0" err="1">
                <a:solidFill>
                  <a:srgbClr val="000000"/>
                </a:solidFill>
                <a:effectLst/>
                <a:latin typeface="+mj-lt"/>
              </a:rPr>
              <a:t>P.x</a:t>
            </a:r>
            <a:r>
              <a:rPr lang="fr-CA" sz="1200" b="0" i="0" u="none" strike="noStrike" kern="1200" dirty="0">
                <a:solidFill>
                  <a:srgbClr val="000000"/>
                </a:solidFill>
                <a:effectLst/>
                <a:latin typeface="+mj-lt"/>
              </a:rPr>
              <a:t>. : impuissance, hypersensible, inférieur, timide, malheureux, asocial, amère, insécure, peu compétitif, etc.</a:t>
            </a:r>
            <a:endParaRPr lang="fr-CA" sz="1200" b="0" i="0" u="none" strike="noStrike" dirty="0">
              <a:effectLst/>
              <a:latin typeface="+mj-lt"/>
            </a:endParaRPr>
          </a:p>
          <a:p>
            <a:pPr marL="0" algn="l" rtl="0" eaLnBrk="1" fontAlgn="t" latinLnBrk="0" hangingPunct="1">
              <a:spcBef>
                <a:spcPts val="0"/>
              </a:spcBef>
              <a:spcAft>
                <a:spcPts val="0"/>
              </a:spcAft>
            </a:pPr>
            <a:r>
              <a:rPr lang="fr-CA" sz="1200" b="1" i="0" u="none" strike="noStrike" kern="1200" dirty="0">
                <a:solidFill>
                  <a:srgbClr val="000000"/>
                </a:solidFill>
                <a:effectLst/>
                <a:latin typeface="+mj-lt"/>
              </a:rPr>
              <a:t>Hypothèse du monde juste : </a:t>
            </a:r>
            <a:r>
              <a:rPr lang="fr-CA" sz="1200" b="0" i="0" u="none" strike="noStrike" kern="1200" dirty="0">
                <a:solidFill>
                  <a:srgbClr val="000000"/>
                </a:solidFill>
                <a:effectLst/>
                <a:latin typeface="+mj-lt"/>
              </a:rPr>
              <a:t>Les PSH sont blâmés pour leur handicap ou vu comme méritant cet handicap afin de permettre aux personne de faire face à leur anxiété qu’ils pourraient eux-mêmes être dans cette situation. Les attribut négatifs donnés aux PSH permettent de traiter la situation comme justifiée.</a:t>
            </a:r>
            <a:endParaRPr lang="fr-CA" sz="1200" b="0" i="0" u="none" strike="noStrike" dirty="0">
              <a:effectLst/>
              <a:latin typeface="+mj-lt"/>
            </a:endParaRPr>
          </a:p>
          <a:p>
            <a:pPr marL="0" algn="l" rtl="0" eaLnBrk="1" fontAlgn="t" latinLnBrk="0" hangingPunct="1">
              <a:spcBef>
                <a:spcPts val="0"/>
              </a:spcBef>
              <a:spcAft>
                <a:spcPts val="0"/>
              </a:spcAft>
            </a:pPr>
            <a:r>
              <a:rPr lang="fr-CA" sz="1200" b="1" i="0" u="none" strike="noStrike" kern="1200" dirty="0">
                <a:solidFill>
                  <a:srgbClr val="000000"/>
                </a:solidFill>
                <a:effectLst/>
                <a:latin typeface="+mj-lt"/>
              </a:rPr>
              <a:t>Anxiété existentielle : </a:t>
            </a:r>
            <a:r>
              <a:rPr lang="fr-CA" sz="1200" b="0" i="0" u="none" strike="noStrike" kern="1200" dirty="0">
                <a:solidFill>
                  <a:srgbClr val="000000"/>
                </a:solidFill>
                <a:effectLst/>
                <a:latin typeface="+mj-lt"/>
              </a:rPr>
              <a:t>Les personnes s’identifient aux PSH, ce qui leur créé de l’anxiété face à la possibilité de devenir eux aussi handicapé. Cette anxiété mène à l’évitement. </a:t>
            </a:r>
          </a:p>
          <a:p>
            <a:pPr marL="0" algn="l" rtl="0" eaLnBrk="1" fontAlgn="t" latinLnBrk="0" hangingPunct="1">
              <a:spcBef>
                <a:spcPts val="0"/>
              </a:spcBef>
              <a:spcAft>
                <a:spcPts val="0"/>
              </a:spcAft>
            </a:pPr>
            <a:r>
              <a:rPr lang="fr-CA" sz="1200" b="1" i="0" u="none" strike="noStrike" kern="1200" dirty="0">
                <a:solidFill>
                  <a:srgbClr val="000000"/>
                </a:solidFill>
                <a:effectLst/>
                <a:latin typeface="+mj-lt"/>
              </a:rPr>
              <a:t>Anxiété esthétique : </a:t>
            </a:r>
            <a:r>
              <a:rPr lang="fr-CA" sz="1200" b="0" i="0" u="none" strike="noStrike" kern="1200" dirty="0">
                <a:solidFill>
                  <a:srgbClr val="000000"/>
                </a:solidFill>
                <a:effectLst/>
                <a:latin typeface="+mj-lt"/>
              </a:rPr>
              <a:t>Ressentir un inconfort à interagir à une personnes qui dévie des normes sociales sur ce qui est attirant. Cette anxiété mène à l’évitement. </a:t>
            </a:r>
            <a:endParaRPr lang="fr-CA" sz="1200" b="0" i="0" u="none" strike="noStrike" dirty="0">
              <a:effectLst/>
              <a:latin typeface="+mj-lt"/>
            </a:endParaRPr>
          </a:p>
          <a:p>
            <a:pPr marL="0" algn="l" rtl="0" eaLnBrk="1" fontAlgn="t" latinLnBrk="0" hangingPunct="1">
              <a:spcBef>
                <a:spcPts val="0"/>
              </a:spcBef>
              <a:spcAft>
                <a:spcPts val="0"/>
              </a:spcAft>
            </a:pPr>
            <a:r>
              <a:rPr lang="fr-CA" sz="1200" b="1" i="0" u="none" strike="noStrike" kern="1200" dirty="0">
                <a:solidFill>
                  <a:srgbClr val="000000"/>
                </a:solidFill>
                <a:effectLst/>
                <a:latin typeface="+mj-lt"/>
              </a:rPr>
              <a:t>Norme d’être gentil ou sympathique : </a:t>
            </a:r>
            <a:r>
              <a:rPr lang="fr-CA" sz="1200" b="0" i="0" u="none" strike="noStrike" kern="1200" dirty="0">
                <a:solidFill>
                  <a:srgbClr val="000000"/>
                </a:solidFill>
                <a:effectLst/>
                <a:latin typeface="+mj-lt"/>
              </a:rPr>
              <a:t>Les personnes souhaitent se percevoir comme bonnes personnes, ce qui implique une croyance normative de traiter les personnes moins avantagées de façon gentille. Cette approche peut mener à éviter de donner une rétroaction négative, des évaluations exagérément positive ou du paternaliste.  </a:t>
            </a:r>
            <a:endParaRPr lang="fr-CA" sz="1200" b="0" i="0" u="none" strike="noStrike" dirty="0">
              <a:effectLst/>
              <a:latin typeface="+mj-lt"/>
            </a:endParaRPr>
          </a:p>
          <a:p>
            <a:pPr marL="0" algn="l" rtl="0" eaLnBrk="1" fontAlgn="t" latinLnBrk="0" hangingPunct="1">
              <a:spcBef>
                <a:spcPts val="0"/>
              </a:spcBef>
              <a:spcAft>
                <a:spcPts val="0"/>
              </a:spcAft>
            </a:pPr>
            <a:r>
              <a:rPr lang="fr-CA" sz="1200" b="1" i="0" u="none" strike="noStrike" kern="1200" dirty="0">
                <a:solidFill>
                  <a:srgbClr val="000000"/>
                </a:solidFill>
                <a:effectLst/>
                <a:latin typeface="+mj-lt"/>
              </a:rPr>
              <a:t>Réponse ambivalente : </a:t>
            </a:r>
            <a:r>
              <a:rPr lang="fr-CA" sz="1200" b="0" i="0" u="none" strike="noStrike" kern="1200" dirty="0">
                <a:solidFill>
                  <a:srgbClr val="000000"/>
                </a:solidFill>
                <a:effectLst/>
                <a:latin typeface="+mj-lt"/>
              </a:rPr>
              <a:t>Les personnes ont un affect ambivalent envers les PSH, ressentant à la fois, du dégoût et de la pitié ou de l'affection. Ils affichent un affect accru en fonction de la situation sociale</a:t>
            </a:r>
            <a:endParaRPr lang="fr-CA" sz="1200" b="0" i="0" u="none" strike="noStrike" dirty="0">
              <a:effectLst/>
              <a:latin typeface="+mj-lt"/>
            </a:endParaRPr>
          </a:p>
          <a:p>
            <a:pPr marL="0" algn="l" rtl="0" eaLnBrk="1" fontAlgn="t" latinLnBrk="0" hangingPunct="1">
              <a:spcBef>
                <a:spcPts val="0"/>
              </a:spcBef>
              <a:spcAft>
                <a:spcPts val="0"/>
              </a:spcAft>
            </a:pPr>
            <a:r>
              <a:rPr lang="fr-CA" sz="1200" b="1" i="0" u="none" strike="noStrike" kern="1200" dirty="0">
                <a:solidFill>
                  <a:srgbClr val="000000"/>
                </a:solidFill>
                <a:effectLst/>
                <a:latin typeface="+mj-lt"/>
              </a:rPr>
              <a:t>Adaptation sociale : </a:t>
            </a:r>
            <a:r>
              <a:rPr lang="fr-CA" sz="1200" b="0" i="0" u="none" strike="noStrike" kern="1200" dirty="0">
                <a:solidFill>
                  <a:srgbClr val="000000"/>
                </a:solidFill>
                <a:effectLst/>
                <a:latin typeface="+mj-lt"/>
              </a:rPr>
              <a:t>Les personnes adoptent l’attitude la plus appropriée selon le contexte. Dans ces situation de moindre importance, elles seront sympathiques, toutefois, dans des situations de grande importance, ou il pourrait y avoir des conséquence sérieuses, ils aurait des réactions négatives stigmatisantes</a:t>
            </a:r>
            <a:endParaRPr lang="fr-CA" sz="1200" b="0" i="0" u="none" strike="noStrike" dirty="0">
              <a:effectLst/>
              <a:latin typeface="+mj-lt"/>
            </a:endParaRPr>
          </a:p>
          <a:p>
            <a:pPr marL="0" algn="l" rtl="0" eaLnBrk="1" fontAlgn="t" latinLnBrk="0" hangingPunct="1">
              <a:spcBef>
                <a:spcPts val="0"/>
              </a:spcBef>
              <a:spcAft>
                <a:spcPts val="0"/>
              </a:spcAft>
            </a:pPr>
            <a:r>
              <a:rPr lang="fr-CA" sz="1200" b="1" i="0" u="none" strike="noStrike" kern="1200" dirty="0">
                <a:solidFill>
                  <a:srgbClr val="000000"/>
                </a:solidFill>
                <a:effectLst/>
                <a:latin typeface="+mj-lt"/>
              </a:rPr>
              <a:t>Stigmatisation : </a:t>
            </a:r>
            <a:r>
              <a:rPr lang="fr-CA" sz="1200" b="0" i="0" u="none" strike="noStrike" kern="1200" dirty="0">
                <a:solidFill>
                  <a:srgbClr val="000000"/>
                </a:solidFill>
                <a:effectLst/>
                <a:latin typeface="+mj-lt"/>
              </a:rPr>
              <a:t>Le handicap est vue comme un stigma social, ce qui guide le processus cognitif des informations à propos des PSH, et les script utilisé pour interagir avec les PSH, par exemple un script d’infantilisation, ou de pathologisation </a:t>
            </a:r>
            <a:endParaRPr lang="fr-CA" sz="1200" b="0" i="0" u="none" strike="noStrike" dirty="0">
              <a:effectLst/>
              <a:latin typeface="+mj-lt"/>
            </a:endParaRPr>
          </a:p>
          <a:p>
            <a:endParaRPr lang="fr-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43</a:t>
            </a:fld>
            <a:endParaRPr lang="fr-CA"/>
          </a:p>
        </p:txBody>
      </p:sp>
    </p:spTree>
    <p:extLst>
      <p:ext uri="{BB962C8B-B14F-4D97-AF65-F5344CB8AC3E}">
        <p14:creationId xmlns:p14="http://schemas.microsoft.com/office/powerpoint/2010/main" val="18943056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Quand on regarde les échanges de biens économique et de biens </a:t>
            </a:r>
            <a:r>
              <a:rPr lang="fr-CA" dirty="0" err="1"/>
              <a:t>socioémotionnels</a:t>
            </a:r>
            <a:r>
              <a:rPr lang="fr-CA" dirty="0"/>
              <a:t>. </a:t>
            </a:r>
            <a:endParaRPr lang="en-CA" dirty="0"/>
          </a:p>
        </p:txBody>
      </p:sp>
      <p:sp>
        <p:nvSpPr>
          <p:cNvPr id="4" name="Espace réservé du numéro de diapositive 3"/>
          <p:cNvSpPr>
            <a:spLocks noGrp="1"/>
          </p:cNvSpPr>
          <p:nvPr>
            <p:ph type="sldNum" sz="quarter" idx="5"/>
          </p:nvPr>
        </p:nvSpPr>
        <p:spPr/>
        <p:txBody>
          <a:bodyPr/>
          <a:lstStyle/>
          <a:p>
            <a:pPr rtl="0"/>
            <a:fld id="{BCFAAAB6-A2C6-4A85-A3A1-98EFBA61C967}" type="slidenum">
              <a:rPr lang="fr-FR" noProof="0" smtClean="0"/>
              <a:t>44</a:t>
            </a:fld>
            <a:endParaRPr lang="fr-FR" noProof="0"/>
          </a:p>
        </p:txBody>
      </p:sp>
    </p:spTree>
    <p:extLst>
      <p:ext uri="{BB962C8B-B14F-4D97-AF65-F5344CB8AC3E}">
        <p14:creationId xmlns:p14="http://schemas.microsoft.com/office/powerpoint/2010/main" val="28254158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45</a:t>
            </a:fld>
            <a:endParaRPr lang="fr-CA"/>
          </a:p>
        </p:txBody>
      </p:sp>
    </p:spTree>
    <p:extLst>
      <p:ext uri="{BB962C8B-B14F-4D97-AF65-F5344CB8AC3E}">
        <p14:creationId xmlns:p14="http://schemas.microsoft.com/office/powerpoint/2010/main" val="32923744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46</a:t>
            </a:fld>
            <a:endParaRPr lang="fr-CA"/>
          </a:p>
        </p:txBody>
      </p:sp>
    </p:spTree>
    <p:extLst>
      <p:ext uri="{BB962C8B-B14F-4D97-AF65-F5344CB8AC3E}">
        <p14:creationId xmlns:p14="http://schemas.microsoft.com/office/powerpoint/2010/main" val="11085800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47</a:t>
            </a:fld>
            <a:endParaRPr lang="fr-CA"/>
          </a:p>
        </p:txBody>
      </p:sp>
    </p:spTree>
    <p:extLst>
      <p:ext uri="{BB962C8B-B14F-4D97-AF65-F5344CB8AC3E}">
        <p14:creationId xmlns:p14="http://schemas.microsoft.com/office/powerpoint/2010/main" val="7657363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48</a:t>
            </a:fld>
            <a:endParaRPr lang="fr-CA"/>
          </a:p>
        </p:txBody>
      </p:sp>
    </p:spTree>
    <p:extLst>
      <p:ext uri="{BB962C8B-B14F-4D97-AF65-F5344CB8AC3E}">
        <p14:creationId xmlns:p14="http://schemas.microsoft.com/office/powerpoint/2010/main" val="4449339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rgbClr val="0A1414"/>
                </a:solidFill>
                <a:effectLst/>
                <a:latin typeface="Source Sans Pro" panose="020B0503030403020204" pitchFamily="34" charset="0"/>
              </a:rPr>
              <a:t>with a 75% training-to-hire placement rate.</a:t>
            </a:r>
            <a:endParaRPr lang="fr-CA" sz="1200" dirty="0"/>
          </a:p>
          <a:p>
            <a:pPr marL="0" indent="0">
              <a:buNone/>
            </a:pPr>
            <a:endParaRPr lang="fr-CA" sz="1200" dirty="0"/>
          </a:p>
          <a:p>
            <a:pPr marL="0" indent="0">
              <a:buNone/>
            </a:pPr>
            <a:r>
              <a:rPr lang="en-US" sz="1200" b="0" i="0" dirty="0">
                <a:solidFill>
                  <a:srgbClr val="0A1414"/>
                </a:solidFill>
                <a:effectLst/>
                <a:latin typeface="Source Sans Pro" panose="020B0503030403020204" pitchFamily="34" charset="0"/>
              </a:rPr>
              <a:t>“We rallied around this individual and connected with a glove manufacturer to get them gloves that are sticky. Then we worked with our maintenance team to create a button that they could slide over rather than push.</a:t>
            </a:r>
            <a:endParaRPr lang="fr-CA" sz="1200" dirty="0"/>
          </a:p>
          <a:p>
            <a:endParaRPr lang="en-CA" sz="1200" dirty="0"/>
          </a:p>
          <a:p>
            <a:r>
              <a:rPr lang="fr-CA" dirty="0"/>
              <a:t>Https://chainstoreage.com/first-walgreens-annual-bonus-plan-include-disability-rep-metric</a:t>
            </a:r>
          </a:p>
          <a:p>
            <a:pPr algn="l"/>
            <a:r>
              <a:rPr lang="en-US" b="0" i="0" dirty="0">
                <a:solidFill>
                  <a:srgbClr val="222222"/>
                </a:solidFill>
                <a:effectLst/>
                <a:latin typeface="Lora" pitchFamily="2" charset="0"/>
              </a:rPr>
              <a:t>The drug store and health services chain is redesigning its annual bonus plan in the U.S. to include a disability representation metric to drive this commitment. The company will be the first in the S&amp;P 500 to include disability representation as a separate, standalone metric within a disclosed incentive plan.</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A"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fr-CA" sz="1200" dirty="0"/>
              <a:t>Article de </a:t>
            </a:r>
            <a:r>
              <a:rPr lang="fr-CA" sz="1200" dirty="0" err="1"/>
              <a:t>Kaletta</a:t>
            </a:r>
            <a:endParaRPr lang="fr-CA" sz="1200" dirty="0"/>
          </a:p>
          <a:p>
            <a:endParaRPr lang="en-CA" sz="1200" dirty="0"/>
          </a:p>
          <a:p>
            <a:r>
              <a:rPr lang="fr-CA" sz="1200" dirty="0" err="1"/>
              <a:t>Walgreens</a:t>
            </a:r>
            <a:endParaRPr lang="fr-CA" sz="1200" dirty="0"/>
          </a:p>
          <a:p>
            <a:pPr lvl="1"/>
            <a:r>
              <a:rPr lang="fr-CA" sz="1200" dirty="0"/>
              <a:t>CNN : </a:t>
            </a:r>
            <a:r>
              <a:rPr lang="fr-CA" sz="1200" dirty="0">
                <a:hlinkClick r:id="rId3"/>
              </a:rPr>
              <a:t>https://www.youtube.com/watch?v=8ZPcKmfe7lo</a:t>
            </a:r>
            <a:r>
              <a:rPr lang="fr-CA" sz="1200" dirty="0"/>
              <a:t> </a:t>
            </a:r>
          </a:p>
          <a:p>
            <a:pPr lvl="1"/>
            <a:r>
              <a:rPr lang="fr-CA" sz="1200" dirty="0"/>
              <a:t>Vidéo corporative : </a:t>
            </a:r>
            <a:r>
              <a:rPr lang="fr-CA" sz="1200" dirty="0">
                <a:hlinkClick r:id="rId4"/>
              </a:rPr>
              <a:t>https://www.youtube.com/watch?v=V_rlOuWuNRs</a:t>
            </a:r>
            <a:r>
              <a:rPr lang="fr-CA" sz="1200" dirty="0"/>
              <a:t>  </a:t>
            </a:r>
          </a:p>
          <a:p>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49</a:t>
            </a:fld>
            <a:endParaRPr lang="fr-CA"/>
          </a:p>
        </p:txBody>
      </p:sp>
    </p:spTree>
    <p:extLst>
      <p:ext uri="{BB962C8B-B14F-4D97-AF65-F5344CB8AC3E}">
        <p14:creationId xmlns:p14="http://schemas.microsoft.com/office/powerpoint/2010/main" val="2607735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En fait, je les amène à mettre en visage sur des métiers et les amener à voir que nous avons souvent un idéal type de travailleur. </a:t>
            </a:r>
            <a:r>
              <a:rPr lang="fr-CA" b="0" i="0" dirty="0">
                <a:solidFill>
                  <a:srgbClr val="E8EAED"/>
                </a:solidFill>
                <a:effectLst/>
                <a:latin typeface="Google Sans"/>
              </a:rPr>
              <a:t>Un idéal-type est un type abstrait, une catégorie, qui aide à comprendre ou théoriser certains phénomènes, sans prétendre que les caractéristiques de ce type se retrouvent toujours et parfaitement dans les phénomènes observés.</a:t>
            </a:r>
            <a:endParaRPr lang="fr-CA" dirty="0"/>
          </a:p>
          <a:p>
            <a:endParaRPr lang="fr-CA" dirty="0"/>
          </a:p>
          <a:p>
            <a:r>
              <a:rPr lang="fr-CA" dirty="0"/>
              <a:t>physique (grand, petit, fort)</a:t>
            </a:r>
          </a:p>
          <a:p>
            <a:r>
              <a:rPr lang="en-CA" dirty="0" err="1"/>
              <a:t>esthétique</a:t>
            </a:r>
            <a:r>
              <a:rPr lang="en-CA" dirty="0"/>
              <a:t> : </a:t>
            </a:r>
            <a:r>
              <a:rPr lang="en-CA" dirty="0" err="1"/>
              <a:t>agente</a:t>
            </a:r>
            <a:r>
              <a:rPr lang="en-CA" dirty="0"/>
              <a:t> de bord, </a:t>
            </a:r>
            <a:r>
              <a:rPr lang="en-CA" dirty="0" err="1"/>
              <a:t>obésité</a:t>
            </a:r>
            <a:r>
              <a:rPr lang="en-CA" dirty="0"/>
              <a:t> (examen final </a:t>
            </a:r>
            <a:r>
              <a:rPr lang="en-CA" dirty="0" err="1"/>
              <a:t>uniforme</a:t>
            </a:r>
            <a:r>
              <a:rPr lang="en-CA" dirty="0"/>
              <a:t> en </a:t>
            </a:r>
            <a:r>
              <a:rPr lang="en-CA" dirty="0" err="1"/>
              <a:t>comptabilité</a:t>
            </a:r>
            <a:r>
              <a:rPr lang="en-CA" dirty="0"/>
              <a:t>)</a:t>
            </a:r>
          </a:p>
          <a:p>
            <a:r>
              <a:rPr lang="en-CA" dirty="0" err="1"/>
              <a:t>psychologique</a:t>
            </a:r>
            <a:r>
              <a:rPr lang="en-CA" dirty="0"/>
              <a:t> : </a:t>
            </a:r>
            <a:r>
              <a:rPr lang="en-CA" dirty="0" err="1"/>
              <a:t>projeter</a:t>
            </a:r>
            <a:r>
              <a:rPr lang="en-CA" dirty="0"/>
              <a:t> la </a:t>
            </a:r>
            <a:r>
              <a:rPr lang="en-CA" dirty="0" err="1"/>
              <a:t>confiance</a:t>
            </a:r>
            <a:r>
              <a:rPr lang="en-CA" dirty="0"/>
              <a:t> en soi, </a:t>
            </a:r>
            <a:r>
              <a:rPr lang="en-CA" dirty="0" err="1"/>
              <a:t>bibliothécaire</a:t>
            </a:r>
            <a:r>
              <a:rPr lang="en-CA" dirty="0"/>
              <a:t> </a:t>
            </a:r>
            <a:r>
              <a:rPr lang="en-CA" dirty="0" err="1"/>
              <a:t>timide</a:t>
            </a:r>
            <a:r>
              <a:rPr lang="en-CA" dirty="0"/>
              <a:t>, </a:t>
            </a:r>
            <a:r>
              <a:rPr lang="en-CA" dirty="0" err="1"/>
              <a:t>nerveuse</a:t>
            </a:r>
            <a:endParaRPr lang="en-CA" dirty="0"/>
          </a:p>
          <a:p>
            <a:r>
              <a:rPr lang="en-CA" dirty="0" err="1"/>
              <a:t>Âge</a:t>
            </a:r>
            <a:r>
              <a:rPr lang="en-CA" dirty="0"/>
              <a:t> </a:t>
            </a:r>
            <a:r>
              <a:rPr lang="en-CA" dirty="0" err="1"/>
              <a:t>informaticien</a:t>
            </a:r>
            <a:endParaRPr lang="en-CA" dirty="0"/>
          </a:p>
          <a:p>
            <a:endParaRPr lang="en-CA" dirty="0"/>
          </a:p>
          <a:p>
            <a:r>
              <a:rPr lang="en-CA" dirty="0" err="1"/>
              <a:t>Mais</a:t>
            </a:r>
            <a:r>
              <a:rPr lang="en-CA" dirty="0"/>
              <a:t> en fait, il y a très </a:t>
            </a:r>
            <a:r>
              <a:rPr lang="en-CA" dirty="0" err="1"/>
              <a:t>peu</a:t>
            </a:r>
            <a:r>
              <a:rPr lang="en-CA" dirty="0"/>
              <a:t> de </a:t>
            </a:r>
            <a:r>
              <a:rPr lang="en-CA" dirty="0" err="1"/>
              <a:t>personnes</a:t>
            </a:r>
            <a:r>
              <a:rPr lang="en-CA" dirty="0"/>
              <a:t> en situation de handicap qui entre dans </a:t>
            </a:r>
            <a:r>
              <a:rPr lang="en-CA" dirty="0" err="1"/>
              <a:t>ces</a:t>
            </a:r>
            <a:r>
              <a:rPr lang="en-CA" dirty="0"/>
              <a:t> </a:t>
            </a:r>
            <a:r>
              <a:rPr lang="en-CA" dirty="0" err="1"/>
              <a:t>idéaux</a:t>
            </a:r>
            <a:r>
              <a:rPr lang="en-CA" dirty="0"/>
              <a:t>-types. Sur le </a:t>
            </a:r>
            <a:r>
              <a:rPr lang="en-CA" dirty="0" err="1"/>
              <a:t>marché</a:t>
            </a:r>
            <a:r>
              <a:rPr lang="en-CA" dirty="0"/>
              <a:t> du travail, </a:t>
            </a:r>
            <a:r>
              <a:rPr lang="en-CA" dirty="0" err="1"/>
              <a:t>ils</a:t>
            </a:r>
            <a:r>
              <a:rPr lang="en-CA" dirty="0"/>
              <a:t> </a:t>
            </a:r>
            <a:r>
              <a:rPr lang="en-CA" dirty="0" err="1"/>
              <a:t>doivent</a:t>
            </a:r>
            <a:r>
              <a:rPr lang="en-CA" dirty="0"/>
              <a:t> </a:t>
            </a:r>
            <a:r>
              <a:rPr lang="en-CA" dirty="0" err="1"/>
              <a:t>toujours</a:t>
            </a:r>
            <a:r>
              <a:rPr lang="en-CA" dirty="0"/>
              <a:t> </a:t>
            </a:r>
            <a:r>
              <a:rPr lang="en-CA" dirty="0" err="1"/>
              <a:t>amener</a:t>
            </a:r>
            <a:r>
              <a:rPr lang="en-CA" dirty="0"/>
              <a:t> avec </a:t>
            </a:r>
            <a:r>
              <a:rPr lang="en-CA" dirty="0" err="1"/>
              <a:t>eux</a:t>
            </a:r>
            <a:r>
              <a:rPr lang="en-CA" dirty="0"/>
              <a:t> </a:t>
            </a:r>
            <a:r>
              <a:rPr lang="en-CA" dirty="0" err="1"/>
              <a:t>leur</a:t>
            </a:r>
            <a:r>
              <a:rPr lang="en-CA" dirty="0"/>
              <a:t> difference. </a:t>
            </a:r>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5</a:t>
            </a:fld>
            <a:endParaRPr lang="fr-CA"/>
          </a:p>
        </p:txBody>
      </p:sp>
    </p:spTree>
    <p:extLst>
      <p:ext uri="{BB962C8B-B14F-4D97-AF65-F5344CB8AC3E}">
        <p14:creationId xmlns:p14="http://schemas.microsoft.com/office/powerpoint/2010/main" val="4441600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30%</a:t>
            </a:r>
          </a:p>
          <a:p>
            <a:endParaRPr lang="fr-CA" dirty="0"/>
          </a:p>
          <a:p>
            <a:pPr algn="l"/>
            <a:r>
              <a:rPr lang="en-US" b="0" i="0" dirty="0">
                <a:solidFill>
                  <a:srgbClr val="222222"/>
                </a:solidFill>
                <a:effectLst/>
                <a:latin typeface="Lora" pitchFamily="2" charset="0"/>
              </a:rPr>
              <a:t>https://news.walgreens.com/our-stories/walgreens-transitional-work-group-sets-standard-in-disability-hiring.htm</a:t>
            </a:r>
          </a:p>
          <a:p>
            <a:pPr algn="l"/>
            <a:r>
              <a:rPr lang="en-US" b="0" i="0" dirty="0">
                <a:solidFill>
                  <a:srgbClr val="0A1414"/>
                </a:solidFill>
                <a:effectLst/>
                <a:latin typeface="Source Sans Pro" panose="020B0503030403020204" pitchFamily="34" charset="0"/>
              </a:rPr>
              <a:t>What won’t be clear to the eye is that about 30 percent of the team members at the facility have disabilities. </a:t>
            </a:r>
          </a:p>
          <a:p>
            <a:pPr algn="l"/>
            <a:r>
              <a:rPr lang="en-US" b="0" i="0" dirty="0">
                <a:solidFill>
                  <a:srgbClr val="0A1414"/>
                </a:solidFill>
                <a:effectLst/>
                <a:latin typeface="Source Sans Pro" panose="020B0503030403020204" pitchFamily="34" charset="0"/>
              </a:rPr>
              <a:t>What also won’t be clear is that the turnover rate for these team members is 40 percent lower than those without disabilities.</a:t>
            </a:r>
            <a:endParaRPr lang="en-US" b="0" i="0" dirty="0">
              <a:solidFill>
                <a:srgbClr val="222222"/>
              </a:solidFill>
              <a:effectLst/>
              <a:latin typeface="Lora" pitchFamily="2" charset="0"/>
            </a:endParaRPr>
          </a:p>
          <a:p>
            <a:endParaRPr lang="en-US" b="0" i="0" dirty="0">
              <a:solidFill>
                <a:srgbClr val="222222"/>
              </a:solidFill>
              <a:effectLst/>
              <a:latin typeface="Lora" pitchFamily="2" charset="0"/>
            </a:endParaRPr>
          </a:p>
          <a:p>
            <a:endParaRPr lang="en-US" dirty="0"/>
          </a:p>
          <a:p>
            <a:endParaRPr lang="fr-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50</a:t>
            </a:fld>
            <a:endParaRPr lang="fr-CA"/>
          </a:p>
        </p:txBody>
      </p:sp>
    </p:spTree>
    <p:extLst>
      <p:ext uri="{BB962C8B-B14F-4D97-AF65-F5344CB8AC3E}">
        <p14:creationId xmlns:p14="http://schemas.microsoft.com/office/powerpoint/2010/main" val="6215265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51</a:t>
            </a:fld>
            <a:endParaRPr lang="fr-CA"/>
          </a:p>
        </p:txBody>
      </p:sp>
    </p:spTree>
    <p:extLst>
      <p:ext uri="{BB962C8B-B14F-4D97-AF65-F5344CB8AC3E}">
        <p14:creationId xmlns:p14="http://schemas.microsoft.com/office/powerpoint/2010/main" val="23765739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Similarly, earlier studies show that successful integration of an employee with a disability into the workplace, and specifically the provision of workplace accommodations are related to the employer’s focus on job performance rather than the disability, along with a flexible and personal management style (</a:t>
            </a:r>
            <a:r>
              <a:rPr lang="en-US" dirty="0" err="1"/>
              <a:t>Gilbride</a:t>
            </a:r>
            <a:r>
              <a:rPr lang="en-US" dirty="0"/>
              <a:t> et al., 2003; MacDonald-Wilson, Fabian, &amp; Dong, 2008; </a:t>
            </a:r>
            <a:r>
              <a:rPr lang="en-US" dirty="0" err="1"/>
              <a:t>Gewurtz</a:t>
            </a:r>
            <a:r>
              <a:rPr lang="en-US" dirty="0"/>
              <a:t> &amp; </a:t>
            </a:r>
            <a:r>
              <a:rPr lang="en-US" dirty="0" err="1"/>
              <a:t>Kirsh</a:t>
            </a:r>
            <a:r>
              <a:rPr lang="en-US" dirty="0"/>
              <a:t>, 2009).  </a:t>
            </a:r>
            <a:r>
              <a:rPr lang="en-US" dirty="0" err="1"/>
              <a:t>Waisman-Nitzan</a:t>
            </a:r>
            <a:r>
              <a:rPr lang="en-US" dirty="0"/>
              <a:t>, 2018</a:t>
            </a:r>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52</a:t>
            </a:fld>
            <a:endParaRPr lang="fr-CA"/>
          </a:p>
        </p:txBody>
      </p:sp>
    </p:spTree>
    <p:extLst>
      <p:ext uri="{BB962C8B-B14F-4D97-AF65-F5344CB8AC3E}">
        <p14:creationId xmlns:p14="http://schemas.microsoft.com/office/powerpoint/2010/main" val="21548484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53</a:t>
            </a:fld>
            <a:endParaRPr lang="fr-CA"/>
          </a:p>
        </p:txBody>
      </p:sp>
    </p:spTree>
    <p:extLst>
      <p:ext uri="{BB962C8B-B14F-4D97-AF65-F5344CB8AC3E}">
        <p14:creationId xmlns:p14="http://schemas.microsoft.com/office/powerpoint/2010/main" val="27296670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a:xfrm>
            <a:off x="1143000" y="457200"/>
            <a:ext cx="4572000" cy="3429000"/>
          </a:xfrm>
        </p:spPr>
      </p:sp>
      <p:sp>
        <p:nvSpPr>
          <p:cNvPr id="3" name="Espace réservé des notes 2"/>
          <p:cNvSpPr>
            <a:spLocks noGrp="1"/>
          </p:cNvSpPr>
          <p:nvPr>
            <p:ph type="body" idx="1"/>
          </p:nvPr>
        </p:nvSpPr>
        <p:spPr>
          <a:xfrm>
            <a:off x="685800" y="4133850"/>
            <a:ext cx="5486400" cy="4514850"/>
          </a:xfrm>
        </p:spPr>
        <p:txBody>
          <a:bodyPr/>
          <a:lstStyle/>
          <a:p>
            <a:r>
              <a:rPr lang="fr-CA" sz="1200" dirty="0">
                <a:effectLst/>
                <a:latin typeface="+mj-lt"/>
                <a:ea typeface="Arial" panose="020B0604020202020204" pitchFamily="34" charset="0"/>
              </a:rPr>
              <a:t>« La diversité se rapporte aux conditions, aux modes d’expression et aux expériences de différents groupes définis par l’âge, le niveau d’éducation, l’orientation sexuelle, la situation ou les responsabilités de parent, le statut d’immigration, le statut Autochtone, la religion, la situation de handicap, la langue, la race, le lieu d’origine, l’origine ethnique, la culture, la situation socioéconomique et d’autres attributs. » </a:t>
            </a:r>
          </a:p>
          <a:p>
            <a:pPr lvl="0"/>
            <a:r>
              <a:rPr lang="fr-CA" sz="1200" dirty="0">
                <a:effectLst/>
                <a:latin typeface="+mj-lt"/>
              </a:rPr>
              <a:t>-</a:t>
            </a:r>
            <a:r>
              <a:rPr lang="fr-CA" sz="1200" dirty="0">
                <a:effectLst/>
                <a:latin typeface="+mj-lt"/>
                <a:ea typeface="Arial" panose="020B0604020202020204" pitchFamily="34" charset="0"/>
              </a:rPr>
              <a:t>Cette diversité doit être reconnue et valorisée pour assurer l’inclusion des groupes et des individus. Il est du devoir des organisations de faire des efforts en ce sens pour que leurs employé.es se sentent soutenu.es et accueilli.es dans tout ce qu’elles et ils sont (CRNSG, 2017).</a:t>
            </a:r>
          </a:p>
          <a:p>
            <a:pPr lvl="1"/>
            <a:endParaRPr lang="fr-CA" sz="1200" dirty="0">
              <a:effectLst/>
              <a:latin typeface="+mj-lt"/>
            </a:endParaRPr>
          </a:p>
          <a:p>
            <a:pPr lvl="0"/>
            <a:r>
              <a:rPr lang="fr-CA" sz="1200" dirty="0">
                <a:effectLst/>
                <a:latin typeface="+mj-lt"/>
                <a:ea typeface="Arial" panose="020B0604020202020204" pitchFamily="34" charset="0"/>
              </a:rPr>
              <a:t>l</a:t>
            </a:r>
            <a:r>
              <a:rPr lang="fr-CA" sz="1200" b="1" dirty="0">
                <a:effectLst/>
                <a:latin typeface="+mj-lt"/>
                <a:ea typeface="Arial" panose="020B0604020202020204" pitchFamily="34" charset="0"/>
              </a:rPr>
              <a:t>'équité</a:t>
            </a:r>
            <a:r>
              <a:rPr lang="fr-CA" sz="1200" dirty="0">
                <a:effectLst/>
                <a:latin typeface="+mj-lt"/>
                <a:ea typeface="Arial" panose="020B0604020202020204" pitchFamily="34" charset="0"/>
              </a:rPr>
              <a:t> correspond aux mesures à mettre en place pour atteindre l’égalité. Ces mesures sont différentes d’une personne à une autre, les facteurs de discriminations ou de désavantages n’étant pas les mêmes pour tout le monde, en fonction, entre autres, de leur diversité et leur intersectionnalité. « L’équité est synonyme de justice, c’est-à-dire que les personnes, quelle que soit leur identité, sont traitées de manière juste. Cela veut dire qu’il faut veiller à ce que les mécanismes d’affectation des ressources et de prise de décision soient justes pour tous et qu’ils n’introduisent pas de discrimination en fonction de l’identité » (CRNSG, 2017).</a:t>
            </a:r>
          </a:p>
          <a:p>
            <a:pPr lvl="0"/>
            <a:endParaRPr lang="fr-CA" sz="1200" dirty="0">
              <a:effectLst/>
              <a:latin typeface="+mj-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A" sz="1200" dirty="0">
                <a:effectLst/>
                <a:latin typeface="+mj-lt"/>
                <a:ea typeface="Arial" panose="020B0604020202020204" pitchFamily="34" charset="0"/>
              </a:rPr>
              <a:t>L’</a:t>
            </a:r>
            <a:r>
              <a:rPr lang="fr-CA" sz="1200" b="1" dirty="0">
                <a:effectLst/>
                <a:latin typeface="+mj-lt"/>
                <a:ea typeface="Arial" panose="020B0604020202020204" pitchFamily="34" charset="0"/>
              </a:rPr>
              <a:t>inclusion</a:t>
            </a:r>
            <a:r>
              <a:rPr lang="fr-CA" sz="1200" dirty="0">
                <a:effectLst/>
                <a:latin typeface="+mj-lt"/>
                <a:ea typeface="Arial" panose="020B0604020202020204" pitchFamily="34" charset="0"/>
              </a:rPr>
              <a:t> fait référence au respect et à la considération de toutes et tous, pour le bien être des individus, mais aussi de l’entreprise. Elle implique la création d’un environnement respectueux pour toutes et tous, équitable et permettant l’accès aux mêmes possibilités pour les personnes (CRNSG, 2017). La responsabilité d’une organisation est d’éliminer les obstacles (visibles, invisibles, intentionnels et non intentionnels) qui nuisent à la participation et à la contribution égale au travail. (CRNSG, 2017).</a:t>
            </a:r>
          </a:p>
          <a:p>
            <a:pPr lvl="0"/>
            <a:endParaRPr lang="fr-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54</a:t>
            </a:fld>
            <a:endParaRPr lang="fr-CA"/>
          </a:p>
        </p:txBody>
      </p:sp>
    </p:spTree>
    <p:extLst>
      <p:ext uri="{BB962C8B-B14F-4D97-AF65-F5344CB8AC3E}">
        <p14:creationId xmlns:p14="http://schemas.microsoft.com/office/powerpoint/2010/main" val="1990574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dirty="0">
                <a:effectLst/>
                <a:latin typeface="Arial" panose="020B0604020202020204" pitchFamily="34" charset="0"/>
                <a:ea typeface="Arial" panose="020B0604020202020204" pitchFamily="34" charset="0"/>
              </a:rPr>
              <a:t>Les employé.es qui échangent mutuellement du support, des efforts et des ressources avec leurs employeurs sont moins enclins à quitter leur milieu de travail et sont plus satisfaits de leur organisation (</a:t>
            </a:r>
            <a:r>
              <a:rPr lang="fr-CA" sz="1200" dirty="0" err="1">
                <a:effectLst/>
                <a:latin typeface="Arial" panose="020B0604020202020204" pitchFamily="34" charset="0"/>
                <a:ea typeface="Arial" panose="020B0604020202020204" pitchFamily="34" charset="0"/>
              </a:rPr>
              <a:t>Graen</a:t>
            </a:r>
            <a:r>
              <a:rPr lang="fr-CA" sz="1200" dirty="0">
                <a:effectLst/>
                <a:latin typeface="Arial" panose="020B0604020202020204" pitchFamily="34" charset="0"/>
                <a:ea typeface="Arial" panose="020B0604020202020204" pitchFamily="34" charset="0"/>
              </a:rPr>
              <a:t>, </a:t>
            </a:r>
            <a:r>
              <a:rPr lang="fr-CA" sz="1200" dirty="0" err="1">
                <a:effectLst/>
                <a:latin typeface="Arial" panose="020B0604020202020204" pitchFamily="34" charset="0"/>
                <a:ea typeface="Arial" panose="020B0604020202020204" pitchFamily="34" charset="0"/>
              </a:rPr>
              <a:t>Liden</a:t>
            </a:r>
            <a:r>
              <a:rPr lang="fr-CA" sz="1200" dirty="0">
                <a:effectLst/>
                <a:latin typeface="Arial" panose="020B0604020202020204" pitchFamily="34" charset="0"/>
                <a:ea typeface="Arial" panose="020B0604020202020204" pitchFamily="34" charset="0"/>
              </a:rPr>
              <a:t>, et Hoel, 1982).</a:t>
            </a:r>
          </a:p>
          <a:p>
            <a:endParaRPr lang="fr-CA" sz="1200" dirty="0">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A" sz="1200" dirty="0">
                <a:effectLst/>
                <a:latin typeface="Arial" panose="020B0604020202020204" pitchFamily="34" charset="0"/>
                <a:ea typeface="Arial" panose="020B0604020202020204" pitchFamily="34" charset="0"/>
              </a:rPr>
              <a:t>Une personne qui ne serait pas encouragée à être fidèle à elle-même dans une entreprise, selon ses valeurs et son identité, pourrait avoir le sentiment de ne pas posséder de pouvoir dans sa position et de ne pas pouvoir être ouverte et authentique avec son employeur (</a:t>
            </a:r>
            <a:r>
              <a:rPr lang="fr-CA" sz="1200" dirty="0" err="1">
                <a:effectLst/>
                <a:latin typeface="Arial" panose="020B0604020202020204" pitchFamily="34" charset="0"/>
                <a:ea typeface="Arial" panose="020B0604020202020204" pitchFamily="34" charset="0"/>
              </a:rPr>
              <a:t>Creary</a:t>
            </a:r>
            <a:r>
              <a:rPr lang="fr-CA" sz="1200" dirty="0">
                <a:effectLst/>
                <a:latin typeface="Arial" panose="020B0604020202020204" pitchFamily="34" charset="0"/>
                <a:ea typeface="Arial" panose="020B0604020202020204" pitchFamily="34" charset="0"/>
              </a:rPr>
              <a:t>, Caza et Roberts, 2015), menant à de la détresse psychologique et à une démotivation au travail. Il est donc pertinent de se demander si la poursuite de l’équité, de la diversité et de l’inclusion en entreprise est vraiment un choix. Ces théories semblent plutôt démontrer que sans cette conscience, une organisation qui ne prend pas cette priorité stratégique au sérieux mettrait ses activités et même sa survie en jeu. </a:t>
            </a:r>
          </a:p>
          <a:p>
            <a:endParaRPr lang="fr-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55</a:t>
            </a:fld>
            <a:endParaRPr lang="fr-CA"/>
          </a:p>
        </p:txBody>
      </p:sp>
    </p:spTree>
    <p:extLst>
      <p:ext uri="{BB962C8B-B14F-4D97-AF65-F5344CB8AC3E}">
        <p14:creationId xmlns:p14="http://schemas.microsoft.com/office/powerpoint/2010/main" val="15566468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56</a:t>
            </a:fld>
            <a:endParaRPr lang="fr-CA"/>
          </a:p>
        </p:txBody>
      </p:sp>
    </p:spTree>
    <p:extLst>
      <p:ext uri="{BB962C8B-B14F-4D97-AF65-F5344CB8AC3E}">
        <p14:creationId xmlns:p14="http://schemas.microsoft.com/office/powerpoint/2010/main" val="15506037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57</a:t>
            </a:fld>
            <a:endParaRPr lang="fr-CA"/>
          </a:p>
        </p:txBody>
      </p:sp>
    </p:spTree>
    <p:extLst>
      <p:ext uri="{BB962C8B-B14F-4D97-AF65-F5344CB8AC3E}">
        <p14:creationId xmlns:p14="http://schemas.microsoft.com/office/powerpoint/2010/main" val="4753599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Initiative qui cherche à développer un p</a:t>
            </a:r>
            <a:r>
              <a:rPr lang="fr-CA" b="0" i="0" dirty="0">
                <a:solidFill>
                  <a:srgbClr val="333333"/>
                </a:solidFill>
                <a:effectLst/>
                <a:latin typeface="Roboto" panose="02000000000000000000" pitchFamily="2" charset="0"/>
              </a:rPr>
              <a:t>rocessus de changement culturel, systémique et institutionnel favorisant l’équité, la diversité et l’inclusion (EDI) dans le but de promouvoir l’excellence en recherche, de même que l’innovation et la créativité. </a:t>
            </a:r>
          </a:p>
          <a:p>
            <a:endParaRPr lang="fr-CA" dirty="0"/>
          </a:p>
          <a:p>
            <a:r>
              <a:rPr lang="fr-CA" dirty="0"/>
              <a:t>5 chantiers</a:t>
            </a:r>
          </a:p>
          <a:p>
            <a:pPr algn="l">
              <a:buFont typeface="Arial" panose="020B0604020202020204" pitchFamily="34" charset="0"/>
              <a:buChar char="•"/>
            </a:pPr>
            <a:r>
              <a:rPr lang="fr-CA" b="0" i="0" dirty="0">
                <a:solidFill>
                  <a:srgbClr val="333333"/>
                </a:solidFill>
                <a:effectLst/>
                <a:latin typeface="Roboto" panose="02000000000000000000" pitchFamily="2" charset="0"/>
              </a:rPr>
              <a:t>S’unir contre le racisme</a:t>
            </a:r>
          </a:p>
          <a:p>
            <a:pPr algn="l">
              <a:buFont typeface="Arial" panose="020B0604020202020204" pitchFamily="34" charset="0"/>
              <a:buChar char="•"/>
            </a:pPr>
            <a:r>
              <a:rPr lang="fr-CA" b="0" i="0" dirty="0">
                <a:solidFill>
                  <a:srgbClr val="333333"/>
                </a:solidFill>
                <a:effectLst/>
                <a:latin typeface="Roboto" panose="02000000000000000000" pitchFamily="2" charset="0"/>
              </a:rPr>
              <a:t>S’engager dans la réconciliation avec les Premiers Peuples</a:t>
            </a:r>
          </a:p>
          <a:p>
            <a:pPr algn="l">
              <a:buFont typeface="Arial" panose="020B0604020202020204" pitchFamily="34" charset="0"/>
              <a:buChar char="•"/>
            </a:pPr>
            <a:r>
              <a:rPr lang="fr-CA" b="0" i="0" dirty="0">
                <a:solidFill>
                  <a:srgbClr val="333333"/>
                </a:solidFill>
                <a:effectLst/>
                <a:latin typeface="Roboto" panose="02000000000000000000" pitchFamily="2" charset="0"/>
              </a:rPr>
              <a:t>Agir pour l’équité et l’inclusion des personnes en situation de handicap</a:t>
            </a:r>
          </a:p>
          <a:p>
            <a:pPr algn="l">
              <a:buFont typeface="Arial" panose="020B0604020202020204" pitchFamily="34" charset="0"/>
              <a:buChar char="•"/>
            </a:pPr>
            <a:r>
              <a:rPr lang="fr-CA" b="0" i="0" dirty="0">
                <a:solidFill>
                  <a:srgbClr val="333333"/>
                </a:solidFill>
                <a:effectLst/>
                <a:latin typeface="Roboto" panose="02000000000000000000" pitchFamily="2" charset="0"/>
              </a:rPr>
              <a:t>Agir pour l’équité et l’inclusion des femmes et des personnes LGBTQ2+</a:t>
            </a:r>
          </a:p>
          <a:p>
            <a:pPr algn="l">
              <a:buFont typeface="Arial" panose="020B0604020202020204" pitchFamily="34" charset="0"/>
              <a:buChar char="•"/>
            </a:pPr>
            <a:r>
              <a:rPr lang="fr-CA" b="0" i="0" dirty="0">
                <a:solidFill>
                  <a:srgbClr val="333333"/>
                </a:solidFill>
                <a:effectLst/>
                <a:latin typeface="Roboto" panose="02000000000000000000" pitchFamily="2" charset="0"/>
              </a:rPr>
              <a:t>Renforcer l’accès à l’égalité en emploi</a:t>
            </a:r>
          </a:p>
          <a:p>
            <a:endParaRPr lang="fr-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58</a:t>
            </a:fld>
            <a:endParaRPr lang="fr-CA"/>
          </a:p>
        </p:txBody>
      </p:sp>
    </p:spTree>
    <p:extLst>
      <p:ext uri="{BB962C8B-B14F-4D97-AF65-F5344CB8AC3E}">
        <p14:creationId xmlns:p14="http://schemas.microsoft.com/office/powerpoint/2010/main" val="7159836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Pionnier pour l’accueil des étudiantes et étudiants en situation de handicap, </a:t>
            </a:r>
          </a:p>
          <a:p>
            <a:pPr lvl="1"/>
            <a:r>
              <a:rPr lang="fr-CA" b="0" i="0" u="sng" dirty="0">
                <a:effectLst/>
                <a:latin typeface="Roboto" panose="02000000000000000000" pitchFamily="2" charset="0"/>
                <a:hlinkClick r:id="rId3"/>
              </a:rPr>
              <a:t>Première université québécoise à se doter, en 1985, d’un service d’accueil et de soutien aux étudiantes et aux étudiants en situation de handicap (SASESH).</a:t>
            </a:r>
            <a:endParaRPr lang="fr-CA" b="0" i="0" u="sng" dirty="0">
              <a:effectLst/>
              <a:latin typeface="Roboto" panose="02000000000000000000" pitchFamily="2"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fr-CA" b="0" i="0" u="none" strike="noStrike" dirty="0">
                <a:solidFill>
                  <a:srgbClr val="333333"/>
                </a:solidFill>
                <a:effectLst/>
                <a:latin typeface="Roboto" panose="02000000000000000000" pitchFamily="2" charset="0"/>
                <a:hlinkClick r:id="rId3"/>
              </a:rPr>
              <a:t>Le début des cours du matin a été établi à 9 h 30 (plutôt qu’à 8 h) pour permettre une meilleure conciliation famille-études pour les étudiants parents.</a:t>
            </a:r>
            <a:endParaRPr lang="fr-CA" b="0" i="0" u="none" strike="noStrike" dirty="0">
              <a:solidFill>
                <a:srgbClr val="333333"/>
              </a:solidFill>
              <a:effectLst/>
              <a:latin typeface="Roboto" panose="02000000000000000000" pitchFamily="2" charset="0"/>
            </a:endParaRPr>
          </a:p>
          <a:p>
            <a:pPr lvl="1" algn="l">
              <a:buFont typeface="Arial" panose="020B0604020202020204" pitchFamily="34" charset="0"/>
              <a:buNone/>
            </a:pPr>
            <a:r>
              <a:rPr lang="fr-CA" b="0" i="0" dirty="0">
                <a:solidFill>
                  <a:srgbClr val="333333"/>
                </a:solidFill>
                <a:effectLst/>
                <a:latin typeface="Roboto" panose="02000000000000000000" pitchFamily="2" charset="0"/>
              </a:rPr>
              <a:t>Première université québécoise à permettre les études à temps partiel.</a:t>
            </a:r>
          </a:p>
          <a:p>
            <a:br>
              <a:rPr lang="fr-CA" dirty="0"/>
            </a:br>
            <a:endParaRPr lang="fr-CA" b="0" i="0" dirty="0">
              <a:solidFill>
                <a:srgbClr val="333333"/>
              </a:solidFill>
              <a:effectLst/>
              <a:latin typeface="Roboto" panose="02000000000000000000" pitchFamily="2" charset="0"/>
            </a:endParaRPr>
          </a:p>
          <a:p>
            <a:pPr lvl="1"/>
            <a:endParaRPr lang="fr-CA" dirty="0"/>
          </a:p>
          <a:p>
            <a:endParaRPr lang="fr-CA" dirty="0"/>
          </a:p>
          <a:p>
            <a:endParaRPr lang="fr-CA" dirty="0"/>
          </a:p>
          <a:p>
            <a:r>
              <a:rPr lang="fr-CA" dirty="0"/>
              <a:t>Beaucoup plus de travail reste à faire sur les plan des employés. </a:t>
            </a:r>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59</a:t>
            </a:fld>
            <a:endParaRPr lang="fr-CA"/>
          </a:p>
        </p:txBody>
      </p:sp>
    </p:spTree>
    <p:extLst>
      <p:ext uri="{BB962C8B-B14F-4D97-AF65-F5344CB8AC3E}">
        <p14:creationId xmlns:p14="http://schemas.microsoft.com/office/powerpoint/2010/main" val="212715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nSpc>
                <a:spcPct val="115000"/>
              </a:lnSpc>
              <a:buFont typeface="Calibri" panose="020F0502020204030204" pitchFamily="34" charset="0"/>
              <a:buChar char="-"/>
            </a:pPr>
            <a:r>
              <a:rPr lang="fr-CA" sz="1100" dirty="0">
                <a:effectLst/>
                <a:latin typeface="Calibri" panose="020F0502020204030204" pitchFamily="34" charset="0"/>
                <a:ea typeface="Calibri" panose="020F0502020204030204" pitchFamily="34" charset="0"/>
                <a:cs typeface="Arial" panose="020B0604020202020204" pitchFamily="34" charset="0"/>
              </a:rPr>
              <a:t>Variabilité de nos capacités </a:t>
            </a:r>
            <a:endParaRPr lang="en-CA"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r-CA" sz="1100" dirty="0">
                <a:effectLst/>
                <a:latin typeface="Calibri" panose="020F0502020204030204" pitchFamily="34" charset="0"/>
                <a:ea typeface="Calibri" panose="020F0502020204030204" pitchFamily="34" charset="0"/>
                <a:cs typeface="Arial" panose="020B0604020202020204" pitchFamily="34" charset="0"/>
              </a:rPr>
              <a:t>au quotidien / rythme circadien (</a:t>
            </a:r>
            <a:r>
              <a:rPr lang="fr-CA" sz="11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https://hbr.org/2015/01/the-ideal-work-schedule-as-determined-by-circadian-rhythms</a:t>
            </a:r>
            <a:r>
              <a:rPr lang="fr-CA" sz="1100" dirty="0">
                <a:effectLst/>
                <a:latin typeface="Calibri" panose="020F0502020204030204" pitchFamily="34" charset="0"/>
                <a:ea typeface="Calibri" panose="020F0502020204030204" pitchFamily="34" charset="0"/>
                <a:cs typeface="Arial" panose="020B0604020202020204" pitchFamily="34" charset="0"/>
              </a:rPr>
              <a:t>) /https://journals-sagepub-com.proxy.bibliotheques.uqam.ca/doi/10.1177/0956797614541989 </a:t>
            </a:r>
            <a:endParaRPr lang="en-CA"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r-CA" sz="1100" dirty="0">
                <a:effectLst/>
                <a:latin typeface="Calibri" panose="020F0502020204030204" pitchFamily="34" charset="0"/>
                <a:ea typeface="Calibri" panose="020F0502020204030204" pitchFamily="34" charset="0"/>
                <a:cs typeface="Arial" panose="020B0604020202020204" pitchFamily="34" charset="0"/>
              </a:rPr>
              <a:t>à travers les saisons – dépression saisonnière, moments de fatigues plus fréquentes (</a:t>
            </a:r>
            <a:r>
              <a:rPr lang="fr-CA" sz="1100" dirty="0" err="1">
                <a:effectLst/>
                <a:latin typeface="Calibri" panose="020F0502020204030204" pitchFamily="34" charset="0"/>
                <a:ea typeface="Calibri" panose="020F0502020204030204" pitchFamily="34" charset="0"/>
                <a:cs typeface="Arial" panose="020B0604020202020204" pitchFamily="34" charset="0"/>
              </a:rPr>
              <a:t>ie</a:t>
            </a:r>
            <a:r>
              <a:rPr lang="fr-CA" sz="1100" dirty="0">
                <a:effectLst/>
                <a:latin typeface="Calibri" panose="020F0502020204030204" pitchFamily="34" charset="0"/>
                <a:ea typeface="Calibri" panose="020F0502020204030204" pitchFamily="34" charset="0"/>
                <a:cs typeface="Arial" panose="020B0604020202020204" pitchFamily="34" charset="0"/>
              </a:rPr>
              <a:t> été, avant les vacances annuelles )</a:t>
            </a:r>
            <a:endParaRPr lang="en-CA"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r-CA" sz="1100" dirty="0">
                <a:effectLst/>
                <a:latin typeface="Calibri" panose="020F0502020204030204" pitchFamily="34" charset="0"/>
                <a:ea typeface="Calibri" panose="020F0502020204030204" pitchFamily="34" charset="0"/>
                <a:cs typeface="Arial" panose="020B0604020202020204" pitchFamily="34" charset="0"/>
              </a:rPr>
              <a:t>événements de vie (grossesses, jeunes enfants, parents vieillissant ou malades)</a:t>
            </a:r>
            <a:endParaRPr lang="en-CA"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r-CA" sz="1100" dirty="0">
                <a:effectLst/>
                <a:latin typeface="Calibri" panose="020F0502020204030204" pitchFamily="34" charset="0"/>
                <a:ea typeface="Calibri" panose="020F0502020204030204" pitchFamily="34" charset="0"/>
                <a:cs typeface="Arial" panose="020B0604020202020204" pitchFamily="34" charset="0"/>
              </a:rPr>
              <a:t>événements de santé (maladie, accidents)</a:t>
            </a:r>
            <a:endParaRPr lang="en-CA"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r-CA" sz="1100" dirty="0">
                <a:effectLst/>
                <a:latin typeface="Calibri" panose="020F0502020204030204" pitchFamily="34" charset="0"/>
                <a:ea typeface="Calibri" panose="020F0502020204030204" pitchFamily="34" charset="0"/>
                <a:cs typeface="Arial" panose="020B0604020202020204" pitchFamily="34" charset="0"/>
              </a:rPr>
              <a:t>avec l’âge (niveau d’énergie et capacité de récupération, douleur, réflexes  -- + de jugement…) </a:t>
            </a:r>
          </a:p>
          <a:p>
            <a:pPr marL="742950" lvl="1" indent="-285750">
              <a:lnSpc>
                <a:spcPct val="115000"/>
              </a:lnSpc>
              <a:buFont typeface="Courier New" panose="02070309020205020404" pitchFamily="49" charset="0"/>
              <a:buChar char="o"/>
            </a:pPr>
            <a:endParaRPr lang="en-CA" sz="1100" dirty="0">
              <a:effectLst/>
              <a:latin typeface="Calibri" panose="020F0502020204030204" pitchFamily="34" charset="0"/>
              <a:ea typeface="Calibri" panose="020F0502020204030204" pitchFamily="34" charset="0"/>
              <a:cs typeface="Arial" panose="020B060402020202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fld id="{ADC570CC-C7EB-4153-8A29-797827415DE1}" type="slidenum">
              <a:rPr lang="en-CA" smtClean="0"/>
              <a:t>6</a:t>
            </a:fld>
            <a:endParaRPr lang="en-CA"/>
          </a:p>
        </p:txBody>
      </p:sp>
    </p:spTree>
    <p:extLst>
      <p:ext uri="{BB962C8B-B14F-4D97-AF65-F5344CB8AC3E}">
        <p14:creationId xmlns:p14="http://schemas.microsoft.com/office/powerpoint/2010/main" val="16805087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60</a:t>
            </a:fld>
            <a:endParaRPr lang="fr-CA"/>
          </a:p>
        </p:txBody>
      </p:sp>
    </p:spTree>
    <p:extLst>
      <p:ext uri="{BB962C8B-B14F-4D97-AF65-F5344CB8AC3E}">
        <p14:creationId xmlns:p14="http://schemas.microsoft.com/office/powerpoint/2010/main" val="29214320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Les accommodements sont un droit mais droit ne sont pas si facile exercer ou à défendre, c’est la raison pour laquelle, l’accessibilité est une vision à promouvoir et à instaurer.  </a:t>
            </a:r>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61</a:t>
            </a:fld>
            <a:endParaRPr lang="fr-CA"/>
          </a:p>
        </p:txBody>
      </p:sp>
    </p:spTree>
    <p:extLst>
      <p:ext uri="{BB962C8B-B14F-4D97-AF65-F5344CB8AC3E}">
        <p14:creationId xmlns:p14="http://schemas.microsoft.com/office/powerpoint/2010/main" val="1594438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62</a:t>
            </a:fld>
            <a:endParaRPr lang="fr-CA"/>
          </a:p>
        </p:txBody>
      </p:sp>
    </p:spTree>
    <p:extLst>
      <p:ext uri="{BB962C8B-B14F-4D97-AF65-F5344CB8AC3E}">
        <p14:creationId xmlns:p14="http://schemas.microsoft.com/office/powerpoint/2010/main" val="25919739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63</a:t>
            </a:fld>
            <a:endParaRPr lang="fr-CA"/>
          </a:p>
        </p:txBody>
      </p:sp>
    </p:spTree>
    <p:extLst>
      <p:ext uri="{BB962C8B-B14F-4D97-AF65-F5344CB8AC3E}">
        <p14:creationId xmlns:p14="http://schemas.microsoft.com/office/powerpoint/2010/main" val="15439350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800" dirty="0">
                <a:effectLst/>
                <a:latin typeface="Calibri" panose="020F0502020204030204" pitchFamily="34" charset="0"/>
                <a:ea typeface="Calibri" panose="020F0502020204030204" pitchFamily="34" charset="0"/>
                <a:cs typeface="Arial" panose="020B0604020202020204" pitchFamily="34" charset="0"/>
              </a:rPr>
              <a:t>Bénéfice de la diversité/handicap </a:t>
            </a:r>
            <a:r>
              <a:rPr lang="fr-CA"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fr-CA" sz="1800" dirty="0">
                <a:effectLst/>
                <a:latin typeface="Calibri" panose="020F0502020204030204" pitchFamily="34" charset="0"/>
                <a:ea typeface="Calibri" panose="020F0502020204030204" pitchFamily="34" charset="0"/>
                <a:cs typeface="Arial" panose="020B0604020202020204" pitchFamily="34" charset="0"/>
              </a:rPr>
              <a:t> innovation (Boehm et al., 2021)</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64</a:t>
            </a:fld>
            <a:endParaRPr lang="fr-CA"/>
          </a:p>
        </p:txBody>
      </p:sp>
    </p:spTree>
    <p:extLst>
      <p:ext uri="{BB962C8B-B14F-4D97-AF65-F5344CB8AC3E}">
        <p14:creationId xmlns:p14="http://schemas.microsoft.com/office/powerpoint/2010/main" val="19374422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Chez les </a:t>
            </a:r>
            <a:r>
              <a:rPr lang="en-CA" dirty="0" err="1"/>
              <a:t>personnes</a:t>
            </a:r>
            <a:r>
              <a:rPr lang="en-CA" dirty="0"/>
              <a:t> </a:t>
            </a:r>
            <a:r>
              <a:rPr lang="en-CA" dirty="0" err="1"/>
              <a:t>disant</a:t>
            </a:r>
            <a:r>
              <a:rPr lang="en-CA" dirty="0"/>
              <a:t> </a:t>
            </a:r>
            <a:r>
              <a:rPr lang="en-CA" dirty="0" err="1"/>
              <a:t>avoir</a:t>
            </a:r>
            <a:r>
              <a:rPr lang="en-CA" dirty="0"/>
              <a:t> </a:t>
            </a:r>
            <a:r>
              <a:rPr lang="en-CA" dirty="0" err="1"/>
              <a:t>besoin</a:t>
            </a:r>
            <a:r>
              <a:rPr lang="en-CA" dirty="0"/>
              <a:t> </a:t>
            </a:r>
            <a:r>
              <a:rPr lang="en-CA" dirty="0" err="1"/>
              <a:t>d’adaptation</a:t>
            </a:r>
            <a:r>
              <a:rPr lang="en-CA" dirty="0"/>
              <a:t> en lien avec </a:t>
            </a:r>
            <a:r>
              <a:rPr lang="en-CA" dirty="0" err="1"/>
              <a:t>leur</a:t>
            </a:r>
            <a:r>
              <a:rPr lang="en-CA" dirty="0"/>
              <a:t> </a:t>
            </a:r>
            <a:r>
              <a:rPr lang="en-CA" dirty="0" err="1"/>
              <a:t>incapacité</a:t>
            </a:r>
            <a:endParaRPr lang="en-CA" dirty="0"/>
          </a:p>
          <a:p>
            <a:endParaRPr lang="en-CA" dirty="0"/>
          </a:p>
          <a:p>
            <a:r>
              <a:rPr lang="en-CA" dirty="0"/>
              <a:t>https://www150.statcan.gc.ca/n1/pub/89-654-x/89-654-x2019001-fra.htm</a:t>
            </a:r>
          </a:p>
          <a:p>
            <a:endParaRPr lang="en-CA" dirty="0"/>
          </a:p>
          <a:p>
            <a:r>
              <a:rPr lang="fr-FR" b="0" i="0" dirty="0">
                <a:solidFill>
                  <a:srgbClr val="000000"/>
                </a:solidFill>
                <a:effectLst/>
                <a:latin typeface="Noto Sans" panose="020B0502040504020204" pitchFamily="34" charset="0"/>
              </a:rPr>
              <a:t>Les besoins en mesures d’adaptation en milieu de travail sont représentés en pourcentage de la population totale d’employés ayant une incapacité, et les employés peuvent avoir besoin de plus d’un type. Un besoin est comblé si la mesure d’adaptation en milieu de travail requise par les employés ayant une incapacité pour être capables de faire leur travail leur a aussi été accordée.</a:t>
            </a:r>
          </a:p>
          <a:p>
            <a:endParaRPr lang="fr-FR" b="0" i="0" dirty="0">
              <a:solidFill>
                <a:srgbClr val="000000"/>
              </a:solidFill>
              <a:effectLst/>
              <a:latin typeface="Noto Sans" panose="020B0502040504020204" pitchFamily="34" charset="0"/>
            </a:endParaRPr>
          </a:p>
          <a:p>
            <a:r>
              <a:rPr lang="fr-FR" b="0" i="0" dirty="0">
                <a:solidFill>
                  <a:srgbClr val="333333"/>
                </a:solidFill>
                <a:effectLst/>
                <a:latin typeface="Noto Sans" panose="020B0502040504020204" pitchFamily="34" charset="0"/>
              </a:rPr>
              <a:t>La </a:t>
            </a:r>
            <a:r>
              <a:rPr lang="fr-FR" dirty="0"/>
              <a:t>MAMT</a:t>
            </a:r>
            <a:r>
              <a:rPr lang="fr-FR" b="0" i="0" dirty="0">
                <a:solidFill>
                  <a:srgbClr val="333333"/>
                </a:solidFill>
                <a:effectLst/>
                <a:latin typeface="Noto Sans" panose="020B0502040504020204" pitchFamily="34" charset="0"/>
              </a:rPr>
              <a:t> la plus fréquemment requise était l’horaire de travail flexible sous la forme de jours ou d’heures de travail modifiés ou réduits (19 %), et cette mesure a été accordée ou le besoin comblé pour 74 % des employés qui en avaient besoin.</a:t>
            </a:r>
          </a:p>
          <a:p>
            <a:endParaRPr lang="fr-FR" b="0" i="0" dirty="0">
              <a:solidFill>
                <a:srgbClr val="333333"/>
              </a:solidFill>
              <a:effectLst/>
              <a:latin typeface="Noto Sans" panose="020B0502040504020204" pitchFamily="34" charset="0"/>
            </a:endParaRPr>
          </a:p>
          <a:p>
            <a:endParaRPr lang="fr-FR" b="0" i="0" dirty="0">
              <a:solidFill>
                <a:srgbClr val="333333"/>
              </a:solidFill>
              <a:effectLst/>
              <a:latin typeface="Noto Sans" panose="020B0502040504020204" pitchFamily="34" charset="0"/>
            </a:endParaRPr>
          </a:p>
          <a:p>
            <a:r>
              <a:rPr lang="en-CA" dirty="0"/>
              <a:t>https://www.quebec.ca/sante/systeme-et-services-de-sante/aides-techniques-deficiences-et-handicaps/aides-techniques-pour-deficience-ou-tsa</a:t>
            </a:r>
          </a:p>
          <a:p>
            <a:r>
              <a:rPr lang="en-CA" b="0" i="0" dirty="0" err="1">
                <a:solidFill>
                  <a:srgbClr val="333333"/>
                </a:solidFill>
                <a:effectLst/>
                <a:latin typeface="Noto Sans" panose="020B0502040504020204" pitchFamily="34" charset="0"/>
              </a:rPr>
              <a:t>Montre</a:t>
            </a:r>
            <a:r>
              <a:rPr lang="en-CA" b="0" i="0" dirty="0">
                <a:solidFill>
                  <a:srgbClr val="333333"/>
                </a:solidFill>
                <a:effectLst/>
                <a:latin typeface="Noto Sans" panose="020B0502040504020204" pitchFamily="34" charset="0"/>
              </a:rPr>
              <a:t> </a:t>
            </a:r>
            <a:r>
              <a:rPr lang="en-CA" b="0" i="0" dirty="0" err="1">
                <a:solidFill>
                  <a:srgbClr val="333333"/>
                </a:solidFill>
                <a:effectLst/>
                <a:latin typeface="Noto Sans" panose="020B0502040504020204" pitchFamily="34" charset="0"/>
              </a:rPr>
              <a:t>adaptée</a:t>
            </a:r>
            <a:r>
              <a:rPr lang="en-CA" b="0" i="0" dirty="0">
                <a:solidFill>
                  <a:srgbClr val="333333"/>
                </a:solidFill>
                <a:effectLst/>
                <a:latin typeface="Noto Sans" panose="020B0502040504020204" pitchFamily="34" charset="0"/>
              </a:rPr>
              <a:t> </a:t>
            </a:r>
            <a:r>
              <a:rPr lang="en-CA" b="0" i="0" dirty="0" err="1">
                <a:solidFill>
                  <a:srgbClr val="333333"/>
                </a:solidFill>
                <a:effectLst/>
                <a:latin typeface="Noto Sans" panose="020B0502040504020204" pitchFamily="34" charset="0"/>
              </a:rPr>
              <a:t>déficience</a:t>
            </a:r>
            <a:r>
              <a:rPr lang="en-CA" b="0" i="0" dirty="0">
                <a:solidFill>
                  <a:srgbClr val="333333"/>
                </a:solidFill>
                <a:effectLst/>
                <a:latin typeface="Noto Sans" panose="020B0502040504020204" pitchFamily="34" charset="0"/>
              </a:rPr>
              <a:t> </a:t>
            </a:r>
            <a:r>
              <a:rPr lang="en-CA" b="0" i="0" dirty="0" err="1">
                <a:solidFill>
                  <a:srgbClr val="333333"/>
                </a:solidFill>
                <a:effectLst/>
                <a:latin typeface="Noto Sans" panose="020B0502040504020204" pitchFamily="34" charset="0"/>
              </a:rPr>
              <a:t>visuelle</a:t>
            </a:r>
            <a:r>
              <a:rPr lang="en-CA" b="0" i="0" dirty="0">
                <a:solidFill>
                  <a:srgbClr val="333333"/>
                </a:solidFill>
                <a:effectLst/>
                <a:latin typeface="Noto Sans" panose="020B0502040504020204" pitchFamily="34" charset="0"/>
              </a:rPr>
              <a:t>, barre de </a:t>
            </a:r>
            <a:r>
              <a:rPr lang="en-CA" b="0" i="0" dirty="0" err="1">
                <a:solidFill>
                  <a:srgbClr val="333333"/>
                </a:solidFill>
                <a:effectLst/>
                <a:latin typeface="Noto Sans" panose="020B0502040504020204" pitchFamily="34" charset="0"/>
              </a:rPr>
              <a:t>transfert</a:t>
            </a:r>
            <a:r>
              <a:rPr lang="en-CA" b="0" i="0" dirty="0">
                <a:solidFill>
                  <a:srgbClr val="333333"/>
                </a:solidFill>
                <a:effectLst/>
                <a:latin typeface="Noto Sans" panose="020B0502040504020204" pitchFamily="34" charset="0"/>
              </a:rPr>
              <a:t> dans </a:t>
            </a:r>
            <a:r>
              <a:rPr lang="en-CA" b="0" i="0" dirty="0" err="1">
                <a:solidFill>
                  <a:srgbClr val="333333"/>
                </a:solidFill>
                <a:effectLst/>
                <a:latin typeface="Noto Sans" panose="020B0502040504020204" pitchFamily="34" charset="0"/>
              </a:rPr>
              <a:t>une</a:t>
            </a:r>
            <a:r>
              <a:rPr lang="en-CA" b="0" i="0" dirty="0">
                <a:solidFill>
                  <a:srgbClr val="333333"/>
                </a:solidFill>
                <a:effectLst/>
                <a:latin typeface="Noto Sans" panose="020B0502040504020204" pitchFamily="34" charset="0"/>
              </a:rPr>
              <a:t> salle de </a:t>
            </a:r>
            <a:r>
              <a:rPr lang="en-CA" b="0" i="0" dirty="0" err="1">
                <a:solidFill>
                  <a:srgbClr val="333333"/>
                </a:solidFill>
                <a:effectLst/>
                <a:latin typeface="Noto Sans" panose="020B0502040504020204" pitchFamily="34" charset="0"/>
              </a:rPr>
              <a:t>bain</a:t>
            </a:r>
            <a:r>
              <a:rPr lang="en-CA" b="0" i="0" dirty="0">
                <a:solidFill>
                  <a:srgbClr val="333333"/>
                </a:solidFill>
                <a:effectLst/>
                <a:latin typeface="Noto Sans" panose="020B0502040504020204" pitchFamily="34" charset="0"/>
              </a:rPr>
              <a:t>, </a:t>
            </a:r>
            <a:r>
              <a:rPr lang="en-CA" b="0" i="0" dirty="0" err="1">
                <a:solidFill>
                  <a:srgbClr val="333333"/>
                </a:solidFill>
                <a:effectLst/>
                <a:latin typeface="Noto Sans" panose="020B0502040504020204" pitchFamily="34" charset="0"/>
              </a:rPr>
              <a:t>télécommande</a:t>
            </a:r>
            <a:r>
              <a:rPr lang="en-CA" b="0" i="0" dirty="0">
                <a:solidFill>
                  <a:srgbClr val="333333"/>
                </a:solidFill>
                <a:effectLst/>
                <a:latin typeface="Noto Sans" panose="020B0502040504020204" pitchFamily="34" charset="0"/>
              </a:rPr>
              <a:t> pour active des </a:t>
            </a:r>
            <a:r>
              <a:rPr lang="en-CA" b="0" i="0" dirty="0" err="1">
                <a:solidFill>
                  <a:srgbClr val="333333"/>
                </a:solidFill>
                <a:effectLst/>
                <a:latin typeface="Noto Sans" panose="020B0502040504020204" pitchFamily="34" charset="0"/>
              </a:rPr>
              <a:t>appareils</a:t>
            </a:r>
            <a:r>
              <a:rPr lang="en-CA" b="0" i="0" dirty="0">
                <a:solidFill>
                  <a:srgbClr val="333333"/>
                </a:solidFill>
                <a:effectLst/>
                <a:latin typeface="Noto Sans" panose="020B0502040504020204" pitchFamily="34" charset="0"/>
              </a:rPr>
              <a:t>, </a:t>
            </a:r>
            <a:r>
              <a:rPr lang="en-CA" b="0" i="0" dirty="0" err="1">
                <a:solidFill>
                  <a:srgbClr val="333333"/>
                </a:solidFill>
                <a:effectLst/>
                <a:latin typeface="Noto Sans" panose="020B0502040504020204" pitchFamily="34" charset="0"/>
              </a:rPr>
              <a:t>triporteur</a:t>
            </a:r>
            <a:r>
              <a:rPr lang="en-CA" b="0" i="0" dirty="0">
                <a:solidFill>
                  <a:srgbClr val="333333"/>
                </a:solidFill>
                <a:effectLst/>
                <a:latin typeface="Noto Sans" panose="020B0502040504020204" pitchFamily="34" charset="0"/>
              </a:rPr>
              <a:t>, </a:t>
            </a:r>
            <a:r>
              <a:rPr lang="en-CA" b="0" i="0" dirty="0" err="1">
                <a:solidFill>
                  <a:srgbClr val="333333"/>
                </a:solidFill>
                <a:effectLst/>
                <a:latin typeface="Noto Sans" panose="020B0502040504020204" pitchFamily="34" charset="0"/>
              </a:rPr>
              <a:t>amplificateur</a:t>
            </a:r>
            <a:r>
              <a:rPr lang="en-CA" b="0" i="0" dirty="0">
                <a:solidFill>
                  <a:srgbClr val="333333"/>
                </a:solidFill>
                <a:effectLst/>
                <a:latin typeface="Noto Sans" panose="020B0502040504020204" pitchFamily="34" charset="0"/>
              </a:rPr>
              <a:t> de son, assiette </a:t>
            </a:r>
            <a:r>
              <a:rPr lang="en-CA" b="0" i="0" dirty="0" err="1">
                <a:solidFill>
                  <a:srgbClr val="333333"/>
                </a:solidFill>
                <a:effectLst/>
                <a:latin typeface="Noto Sans" panose="020B0502040504020204" pitchFamily="34" charset="0"/>
              </a:rPr>
              <a:t>adaptée</a:t>
            </a:r>
            <a:endParaRPr lang="fr-FR" b="0" i="0" dirty="0">
              <a:solidFill>
                <a:srgbClr val="333333"/>
              </a:solidFill>
              <a:effectLst/>
              <a:latin typeface="Noto Sans" panose="020B0502040504020204" pitchFamily="34" charset="0"/>
            </a:endParaRPr>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65</a:t>
            </a:fld>
            <a:endParaRPr lang="fr-CA"/>
          </a:p>
        </p:txBody>
      </p:sp>
    </p:spTree>
    <p:extLst>
      <p:ext uri="{BB962C8B-B14F-4D97-AF65-F5344CB8AC3E}">
        <p14:creationId xmlns:p14="http://schemas.microsoft.com/office/powerpoint/2010/main" val="10638871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0" dirty="0">
                <a:solidFill>
                  <a:srgbClr val="223654"/>
                </a:solidFill>
                <a:effectLst/>
                <a:latin typeface="Arial" panose="020B0604020202020204" pitchFamily="34" charset="0"/>
              </a:rPr>
              <a:t>Taux d'activité, taux d'emploi et taux de chômage chez les personnes de 15 à 64 ans</a:t>
            </a:r>
            <a:br>
              <a:rPr lang="fr-FR" dirty="0"/>
            </a:br>
            <a:r>
              <a:rPr lang="fr-FR" b="1" i="0" dirty="0">
                <a:solidFill>
                  <a:srgbClr val="223654"/>
                </a:solidFill>
                <a:effectLst/>
                <a:latin typeface="Arial" panose="020B0604020202020204" pitchFamily="34" charset="0"/>
              </a:rPr>
              <a:t>avec et sans incapacité en 2016</a:t>
            </a:r>
          </a:p>
          <a:p>
            <a:endParaRPr lang="fr-FR" b="1" i="0" dirty="0">
              <a:solidFill>
                <a:srgbClr val="223654"/>
              </a:solidFill>
              <a:effectLst/>
              <a:latin typeface="Arial" panose="020B0604020202020204" pitchFamily="34" charset="0"/>
            </a:endParaRPr>
          </a:p>
          <a:p>
            <a:r>
              <a:rPr lang="en-CA" dirty="0"/>
              <a:t>https://www.ophq.gouv.qc.ca/publications/statistiques/personnes-handicapees-au-quebec-en-chiffres/apercu-statistique-des-personnes-handicapees-au-quebec.html</a:t>
            </a:r>
            <a:r>
              <a:rPr lang="fr-FR" b="1" i="0" dirty="0">
                <a:solidFill>
                  <a:srgbClr val="223654"/>
                </a:solidFill>
                <a:effectLst/>
                <a:latin typeface="Arial" panose="020B0604020202020204" pitchFamily="34" charset="0"/>
              </a:rPr>
              <a:t> </a:t>
            </a:r>
          </a:p>
          <a:p>
            <a:endParaRPr lang="fr-FR" b="1" i="0" dirty="0">
              <a:solidFill>
                <a:srgbClr val="223654"/>
              </a:solidFill>
              <a:effectLst/>
              <a:latin typeface="Arial" panose="020B0604020202020204" pitchFamily="34" charset="0"/>
            </a:endParaRPr>
          </a:p>
          <a:p>
            <a:pPr algn="l"/>
            <a:r>
              <a:rPr lang="fr-FR" b="1" i="0" dirty="0">
                <a:solidFill>
                  <a:srgbClr val="223654"/>
                </a:solidFill>
                <a:effectLst/>
                <a:latin typeface="Arial" panose="020B0604020202020204" pitchFamily="34" charset="0"/>
              </a:rPr>
              <a:t>Taux d’emploi en 2016</a:t>
            </a:r>
          </a:p>
          <a:p>
            <a:pPr algn="l"/>
            <a:r>
              <a:rPr lang="fr-FR" b="0" i="0" dirty="0">
                <a:solidFill>
                  <a:srgbClr val="223654"/>
                </a:solidFill>
                <a:effectLst/>
                <a:latin typeface="Arial" panose="020B0604020202020204" pitchFamily="34" charset="0"/>
              </a:rPr>
              <a:t>Nombre de personnes occupant un emploi pendant la semaine du dimanche 1</a:t>
            </a:r>
            <a:r>
              <a:rPr lang="fr-FR" b="0" i="0" baseline="30000" dirty="0">
                <a:solidFill>
                  <a:srgbClr val="223654"/>
                </a:solidFill>
                <a:effectLst/>
                <a:latin typeface="Arial" panose="020B0604020202020204" pitchFamily="34" charset="0"/>
              </a:rPr>
              <a:t>er</a:t>
            </a:r>
            <a:r>
              <a:rPr lang="fr-FR" b="0" i="0" dirty="0">
                <a:solidFill>
                  <a:srgbClr val="223654"/>
                </a:solidFill>
                <a:effectLst/>
                <a:latin typeface="Arial" panose="020B0604020202020204" pitchFamily="34" charset="0"/>
              </a:rPr>
              <a:t> mai au samedi 7 mai 2016, exprimé en pourcentage de l’ensemble de la population de 15 à 64 ans (à partir des données du Recensement de 2016).</a:t>
            </a:r>
          </a:p>
          <a:p>
            <a:endParaRPr lang="fr-FR" b="1" i="0" dirty="0">
              <a:solidFill>
                <a:srgbClr val="223654"/>
              </a:solidFill>
              <a:effectLst/>
              <a:latin typeface="Arial" panose="020B0604020202020204" pitchFamily="34" charset="0"/>
            </a:endParaRPr>
          </a:p>
          <a:p>
            <a:pPr algn="l"/>
            <a:r>
              <a:rPr lang="fr-FR" b="1" i="0" dirty="0">
                <a:solidFill>
                  <a:srgbClr val="223654"/>
                </a:solidFill>
                <a:effectLst/>
                <a:latin typeface="Arial" panose="020B0604020202020204" pitchFamily="34" charset="0"/>
              </a:rPr>
              <a:t>Taux de chômage en 2016</a:t>
            </a:r>
          </a:p>
          <a:p>
            <a:pPr algn="l"/>
            <a:r>
              <a:rPr lang="fr-FR" b="0" i="0" dirty="0">
                <a:solidFill>
                  <a:srgbClr val="223654"/>
                </a:solidFill>
                <a:effectLst/>
                <a:latin typeface="Arial" panose="020B0604020202020204" pitchFamily="34" charset="0"/>
              </a:rPr>
              <a:t>Nombre de personnes en chômage pendant la semaine du dimanche 1</a:t>
            </a:r>
            <a:r>
              <a:rPr lang="fr-FR" b="0" i="0" baseline="30000" dirty="0">
                <a:solidFill>
                  <a:srgbClr val="223654"/>
                </a:solidFill>
                <a:effectLst/>
                <a:latin typeface="Arial" panose="020B0604020202020204" pitchFamily="34" charset="0"/>
              </a:rPr>
              <a:t>er</a:t>
            </a:r>
            <a:r>
              <a:rPr lang="fr-FR" b="0" i="0" dirty="0">
                <a:solidFill>
                  <a:srgbClr val="223654"/>
                </a:solidFill>
                <a:effectLst/>
                <a:latin typeface="Arial" panose="020B0604020202020204" pitchFamily="34" charset="0"/>
              </a:rPr>
              <a:t> mai au samedi 7 mai 2016, exprimé en pourcentage de la population active (personnes en emploi ou en chômage) de 15 à 64 ans (à partir des données du Recensement de 2016).</a:t>
            </a:r>
          </a:p>
          <a:p>
            <a:endParaRPr lang="fr-FR" b="1" i="0" dirty="0">
              <a:solidFill>
                <a:srgbClr val="223654"/>
              </a:solidFill>
              <a:effectLst/>
              <a:latin typeface="Arial" panose="020B0604020202020204" pitchFamily="34" charset="0"/>
            </a:endParaRPr>
          </a:p>
          <a:p>
            <a:pPr algn="l"/>
            <a:r>
              <a:rPr lang="fr-FR" b="1" i="0" dirty="0">
                <a:solidFill>
                  <a:srgbClr val="223654"/>
                </a:solidFill>
                <a:effectLst/>
                <a:latin typeface="Arial" panose="020B0604020202020204" pitchFamily="34" charset="0"/>
              </a:rPr>
              <a:t>Taux d’activité en 2016 (personnes en emploi ou en chômage)</a:t>
            </a:r>
          </a:p>
          <a:p>
            <a:pPr algn="l"/>
            <a:r>
              <a:rPr lang="fr-FR" b="0" i="0" dirty="0">
                <a:solidFill>
                  <a:srgbClr val="223654"/>
                </a:solidFill>
                <a:effectLst/>
                <a:latin typeface="Arial" panose="020B0604020202020204" pitchFamily="34" charset="0"/>
              </a:rPr>
              <a:t>Nombre de personnes actives (personnes en emploi ou en chômage) pendant la semaine du dimanche 1</a:t>
            </a:r>
            <a:r>
              <a:rPr lang="fr-FR" b="0" i="0" baseline="30000" dirty="0">
                <a:solidFill>
                  <a:srgbClr val="223654"/>
                </a:solidFill>
                <a:effectLst/>
                <a:latin typeface="Arial" panose="020B0604020202020204" pitchFamily="34" charset="0"/>
              </a:rPr>
              <a:t>er</a:t>
            </a:r>
            <a:r>
              <a:rPr lang="fr-FR" b="0" i="0" dirty="0">
                <a:solidFill>
                  <a:srgbClr val="223654"/>
                </a:solidFill>
                <a:effectLst/>
                <a:latin typeface="Arial" panose="020B0604020202020204" pitchFamily="34" charset="0"/>
              </a:rPr>
              <a:t> mai au samedi 7 mai 2016, exprimé en pourcentage de l’ensemble de la population de 15 à 64 ans (à partir des données du Recensement de la population de 2016).</a:t>
            </a:r>
          </a:p>
          <a:p>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66</a:t>
            </a:fld>
            <a:endParaRPr lang="fr-CA"/>
          </a:p>
        </p:txBody>
      </p:sp>
    </p:spTree>
    <p:extLst>
      <p:ext uri="{BB962C8B-B14F-4D97-AF65-F5344CB8AC3E}">
        <p14:creationId xmlns:p14="http://schemas.microsoft.com/office/powerpoint/2010/main" val="34452896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0" i="0" u="none" strike="noStrike" kern="1200" baseline="0" dirty="0">
                <a:solidFill>
                  <a:schemeClr val="tx1"/>
                </a:solidFill>
                <a:latin typeface="+mn-lt"/>
                <a:ea typeface="+mn-ea"/>
                <a:cs typeface="+mn-cs"/>
              </a:rPr>
              <a:t>Pourquoi dévalorise-t-on le handicap</a:t>
            </a:r>
          </a:p>
          <a:p>
            <a:endParaRPr lang="fr-CA" sz="1200" b="0" i="0" u="none" strike="noStrike" kern="1200" baseline="0" dirty="0">
              <a:solidFill>
                <a:schemeClr val="tx1"/>
              </a:solidFill>
              <a:latin typeface="+mn-lt"/>
              <a:ea typeface="+mn-ea"/>
              <a:cs typeface="+mn-cs"/>
            </a:endParaRPr>
          </a:p>
          <a:p>
            <a:r>
              <a:rPr lang="fr-CA" sz="1200" b="0" i="0" u="none" strike="noStrike" kern="1200" baseline="0" dirty="0">
                <a:solidFill>
                  <a:schemeClr val="tx1"/>
                </a:solidFill>
                <a:latin typeface="+mn-lt"/>
                <a:ea typeface="+mn-ea"/>
                <a:cs typeface="+mn-cs"/>
              </a:rPr>
              <a:t>stigmate neutralise les qualités positives d’une personne et efface sont identité propre en la</a:t>
            </a:r>
          </a:p>
          <a:p>
            <a:r>
              <a:rPr lang="fr-CA" sz="1200" b="0" i="0" u="none" strike="noStrike" kern="1200" baseline="0" dirty="0">
                <a:solidFill>
                  <a:schemeClr val="tx1"/>
                </a:solidFill>
                <a:latin typeface="+mn-lt"/>
                <a:ea typeface="+mn-ea"/>
                <a:cs typeface="+mn-cs"/>
              </a:rPr>
              <a:t>catégorisant par ses attributs discordants (</a:t>
            </a:r>
            <a:r>
              <a:rPr lang="fr-CA" sz="1200" b="0" i="0" u="none" strike="noStrike" kern="1200" baseline="0" dirty="0" err="1">
                <a:solidFill>
                  <a:schemeClr val="tx1"/>
                </a:solidFill>
                <a:latin typeface="+mn-lt"/>
                <a:ea typeface="+mn-ea"/>
                <a:cs typeface="+mn-cs"/>
              </a:rPr>
              <a:t>Galvin</a:t>
            </a:r>
            <a:r>
              <a:rPr lang="fr-CA" sz="1200" b="0" i="0" u="none" strike="noStrike" kern="1200" baseline="0" dirty="0">
                <a:solidFill>
                  <a:schemeClr val="tx1"/>
                </a:solidFill>
                <a:latin typeface="+mn-lt"/>
                <a:ea typeface="+mn-ea"/>
                <a:cs typeface="+mn-cs"/>
              </a:rPr>
              <a:t>, 2003).</a:t>
            </a:r>
            <a:endParaRPr lang="fr-CA" dirty="0"/>
          </a:p>
        </p:txBody>
      </p:sp>
      <p:sp>
        <p:nvSpPr>
          <p:cNvPr id="4" name="Espace réservé du numéro de diapositive 3"/>
          <p:cNvSpPr>
            <a:spLocks noGrp="1"/>
          </p:cNvSpPr>
          <p:nvPr>
            <p:ph type="sldNum" sz="quarter" idx="10"/>
          </p:nvPr>
        </p:nvSpPr>
        <p:spPr/>
        <p:txBody>
          <a:bodyPr/>
          <a:lstStyle/>
          <a:p>
            <a:fld id="{944DC7D2-DB8F-4E94-83E4-F2DAB6D80F68}" type="slidenum">
              <a:rPr lang="fr-CA" smtClean="0"/>
              <a:pPr/>
              <a:t>67</a:t>
            </a:fld>
            <a:endParaRPr lang="fr-CA"/>
          </a:p>
        </p:txBody>
      </p:sp>
    </p:spTree>
    <p:extLst>
      <p:ext uri="{BB962C8B-B14F-4D97-AF65-F5344CB8AC3E}">
        <p14:creationId xmlns:p14="http://schemas.microsoft.com/office/powerpoint/2010/main" val="33544009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A" dirty="0"/>
          </a:p>
        </p:txBody>
      </p:sp>
      <p:sp>
        <p:nvSpPr>
          <p:cNvPr id="4" name="Slide Number Placeholder 3"/>
          <p:cNvSpPr>
            <a:spLocks noGrp="1"/>
          </p:cNvSpPr>
          <p:nvPr>
            <p:ph type="sldNum" sz="quarter" idx="10"/>
          </p:nvPr>
        </p:nvSpPr>
        <p:spPr/>
        <p:txBody>
          <a:bodyPr/>
          <a:lstStyle/>
          <a:p>
            <a:fld id="{944DC7D2-DB8F-4E94-83E4-F2DAB6D80F68}" type="slidenum">
              <a:rPr lang="fr-CA" smtClean="0"/>
              <a:pPr/>
              <a:t>68</a:t>
            </a:fld>
            <a:endParaRPr lang="fr-CA"/>
          </a:p>
        </p:txBody>
      </p:sp>
    </p:spTree>
    <p:extLst>
      <p:ext uri="{BB962C8B-B14F-4D97-AF65-F5344CB8AC3E}">
        <p14:creationId xmlns:p14="http://schemas.microsoft.com/office/powerpoint/2010/main" val="37963735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69</a:t>
            </a:fld>
            <a:endParaRPr lang="fr-CA"/>
          </a:p>
        </p:txBody>
      </p:sp>
    </p:spTree>
    <p:extLst>
      <p:ext uri="{BB962C8B-B14F-4D97-AF65-F5344CB8AC3E}">
        <p14:creationId xmlns:p14="http://schemas.microsoft.com/office/powerpoint/2010/main" val="694263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Figée en fonction de normes</a:t>
            </a:r>
            <a:endParaRPr lang="en-CA" dirty="0"/>
          </a:p>
          <a:p>
            <a:r>
              <a:rPr lang="en-CA" dirty="0"/>
              <a:t>Ne </a:t>
            </a:r>
            <a:r>
              <a:rPr lang="en-CA" dirty="0" err="1"/>
              <a:t>tient</a:t>
            </a:r>
            <a:r>
              <a:rPr lang="en-CA" dirty="0"/>
              <a:t> pas </a:t>
            </a:r>
            <a:r>
              <a:rPr lang="en-CA" dirty="0" err="1"/>
              <a:t>compte</a:t>
            </a:r>
            <a:r>
              <a:rPr lang="en-CA" dirty="0"/>
              <a:t> de la </a:t>
            </a:r>
            <a:r>
              <a:rPr lang="en-CA" dirty="0" err="1"/>
              <a:t>variabilité</a:t>
            </a:r>
            <a:endParaRPr lang="en-CA" dirty="0"/>
          </a:p>
          <a:p>
            <a:endParaRPr lang="en-CA" dirty="0"/>
          </a:p>
          <a:p>
            <a:pPr marL="0" marR="0" lvl="0" indent="0" algn="l" defTabSz="457200" rtl="0" eaLnBrk="1" fontAlgn="auto" latinLnBrk="0" hangingPunct="1">
              <a:lnSpc>
                <a:spcPct val="100000"/>
              </a:lnSpc>
              <a:spcBef>
                <a:spcPts val="0"/>
              </a:spcBef>
              <a:spcAft>
                <a:spcPts val="0"/>
              </a:spcAft>
              <a:buClrTx/>
              <a:buSzTx/>
              <a:buFontTx/>
              <a:buNone/>
              <a:tabLst/>
              <a:defRPr/>
            </a:pPr>
            <a:r>
              <a:rPr lang="fr-CA" sz="1200" dirty="0">
                <a:effectLst/>
                <a:latin typeface="Calibri" panose="020F0502020204030204" pitchFamily="34" charset="0"/>
                <a:ea typeface="Calibri" panose="020F0502020204030204" pitchFamily="34" charset="0"/>
                <a:cs typeface="Arial" panose="020B0604020202020204" pitchFamily="34" charset="0"/>
              </a:rPr>
              <a:t>Organisation du travail doit prendre en compte cette variabilité pourtant, on continue à concevoir nos organisations, à planifier nos opérations ou à enseigner la gestion en fonction de travailleurs type – des concepts abstraits, plutôt de de penser en terme d’humains. </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CA" dirty="0"/>
          </a:p>
          <a:p>
            <a:endParaRPr lang="en-CA" dirty="0"/>
          </a:p>
          <a:p>
            <a:endParaRPr lang="fr-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7</a:t>
            </a:fld>
            <a:endParaRPr lang="fr-CA"/>
          </a:p>
        </p:txBody>
      </p:sp>
    </p:spTree>
    <p:extLst>
      <p:ext uri="{BB962C8B-B14F-4D97-AF65-F5344CB8AC3E}">
        <p14:creationId xmlns:p14="http://schemas.microsoft.com/office/powerpoint/2010/main" val="40063420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70</a:t>
            </a:fld>
            <a:endParaRPr lang="fr-CA"/>
          </a:p>
        </p:txBody>
      </p:sp>
    </p:spTree>
    <p:extLst>
      <p:ext uri="{BB962C8B-B14F-4D97-AF65-F5344CB8AC3E}">
        <p14:creationId xmlns:p14="http://schemas.microsoft.com/office/powerpoint/2010/main" val="17606400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u="none" baseline="0" dirty="0"/>
              <a:t>(</a:t>
            </a:r>
            <a:r>
              <a:rPr lang="fr-CA" b="0" i="0" u="none" baseline="0" dirty="0" err="1"/>
              <a:t>Colella</a:t>
            </a:r>
            <a:r>
              <a:rPr lang="fr-CA" b="0" i="0" u="none" baseline="0" dirty="0"/>
              <a:t> &amp; Bruyère, 2011)</a:t>
            </a:r>
          </a:p>
          <a:p>
            <a:endParaRPr lang="fr-CA" b="0" i="0" u="non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Social capital can be characterized as the quality of social relations. Prior work has suggested that deep reserves of social capital are required to maintain stable employment, both among the general population (Casey &amp; Christ, 2005) and among vulnerable populations (Johnson, </a:t>
            </a:r>
            <a:r>
              <a:rPr lang="en-US" dirty="0" err="1"/>
              <a:t>Honnold</a:t>
            </a:r>
            <a:r>
              <a:rPr lang="en-US" dirty="0"/>
              <a:t>, &amp; Threlfall, 2011). Levels of social capital may covary with employment for the VR population as well, as research on the general population of persons with disabilities suggests that higher levels of social capital are associated with positive employment outcomes (</a:t>
            </a:r>
            <a:r>
              <a:rPr lang="en-US" dirty="0" err="1"/>
              <a:t>Araten</a:t>
            </a:r>
            <a:r>
              <a:rPr lang="en-US" dirty="0"/>
              <a:t>-Bergman &amp; Stein, 2014; Brucker, 2015).   Brucker 2015</a:t>
            </a:r>
          </a:p>
          <a:p>
            <a:endParaRPr lang="fr-CA" b="0" i="0" u="none" baseline="0"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71</a:t>
            </a:fld>
            <a:endParaRPr lang="fr-CA"/>
          </a:p>
        </p:txBody>
      </p:sp>
    </p:spTree>
    <p:extLst>
      <p:ext uri="{BB962C8B-B14F-4D97-AF65-F5344CB8AC3E}">
        <p14:creationId xmlns:p14="http://schemas.microsoft.com/office/powerpoint/2010/main" val="15931334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72</a:t>
            </a:fld>
            <a:endParaRPr lang="fr-CA"/>
          </a:p>
        </p:txBody>
      </p:sp>
    </p:spTree>
    <p:extLst>
      <p:ext uri="{BB962C8B-B14F-4D97-AF65-F5344CB8AC3E}">
        <p14:creationId xmlns:p14="http://schemas.microsoft.com/office/powerpoint/2010/main" val="41561973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Pour une personne en chaise roulante devant un édifice sans rampe d’accès : </a:t>
            </a:r>
          </a:p>
          <a:p>
            <a:endParaRPr lang="fr-CA" dirty="0"/>
          </a:p>
          <a:p>
            <a:r>
              <a:rPr lang="fr-CA" dirty="0"/>
              <a:t>MODÈLE INDIVIDUEL</a:t>
            </a:r>
          </a:p>
          <a:p>
            <a:pPr lvl="1"/>
            <a:r>
              <a:rPr lang="fr-CA" dirty="0"/>
              <a:t>la personne est paralysée : approche médicale</a:t>
            </a:r>
          </a:p>
          <a:p>
            <a:pPr lvl="1"/>
            <a:endParaRPr lang="fr-CA" dirty="0"/>
          </a:p>
          <a:p>
            <a:pPr lvl="1"/>
            <a:r>
              <a:rPr lang="fr-CA" dirty="0"/>
              <a:t>la personne ne peut pas marcher : approche fonctionnelle</a:t>
            </a:r>
          </a:p>
          <a:p>
            <a:pPr lvl="1"/>
            <a:endParaRPr lang="fr-CA" dirty="0"/>
          </a:p>
          <a:p>
            <a:pPr marL="128016" lvl="1" indent="0">
              <a:buNone/>
            </a:pPr>
            <a:r>
              <a:rPr lang="fr-CA" dirty="0"/>
              <a:t>MODÈLE SOCIAL</a:t>
            </a:r>
          </a:p>
          <a:p>
            <a:pPr lvl="1"/>
            <a:r>
              <a:rPr lang="fr-CA" dirty="0"/>
              <a:t>l’immeuble est inaccessible : approche environnementale </a:t>
            </a:r>
          </a:p>
          <a:p>
            <a:pPr lvl="1"/>
            <a:endParaRPr lang="fr-CA" dirty="0"/>
          </a:p>
          <a:p>
            <a:pPr lvl="1"/>
            <a:r>
              <a:rPr lang="fr-CA" dirty="0"/>
              <a:t>la société est discriminative et ségrégative : approche politique</a:t>
            </a:r>
          </a:p>
          <a:p>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73</a:t>
            </a:fld>
            <a:endParaRPr lang="fr-CA"/>
          </a:p>
        </p:txBody>
      </p:sp>
    </p:spTree>
    <p:extLst>
      <p:ext uri="{BB962C8B-B14F-4D97-AF65-F5344CB8AC3E}">
        <p14:creationId xmlns:p14="http://schemas.microsoft.com/office/powerpoint/2010/main" val="28680647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Pour une personne en chaise roulante devant un édifice sans rampe d’accès : </a:t>
            </a:r>
          </a:p>
          <a:p>
            <a:endParaRPr lang="fr-CA" dirty="0"/>
          </a:p>
          <a:p>
            <a:r>
              <a:rPr lang="fr-CA" dirty="0"/>
              <a:t>MODÈLE INDIVIDUEL</a:t>
            </a:r>
          </a:p>
          <a:p>
            <a:pPr lvl="1"/>
            <a:r>
              <a:rPr lang="fr-CA" dirty="0"/>
              <a:t>la personne est paralysée : approche médicale</a:t>
            </a:r>
          </a:p>
          <a:p>
            <a:pPr lvl="1"/>
            <a:endParaRPr lang="fr-CA" dirty="0"/>
          </a:p>
          <a:p>
            <a:pPr lvl="1"/>
            <a:r>
              <a:rPr lang="fr-CA" dirty="0"/>
              <a:t>la personne ne peut pas marcher : approche fonctionnelle</a:t>
            </a:r>
          </a:p>
          <a:p>
            <a:pPr lvl="1"/>
            <a:endParaRPr lang="fr-CA" dirty="0"/>
          </a:p>
          <a:p>
            <a:pPr marL="128016" lvl="1" indent="0">
              <a:buNone/>
            </a:pPr>
            <a:r>
              <a:rPr lang="fr-CA" dirty="0"/>
              <a:t>MODÈLE SOCIAL</a:t>
            </a:r>
          </a:p>
          <a:p>
            <a:pPr lvl="1"/>
            <a:r>
              <a:rPr lang="fr-CA" dirty="0"/>
              <a:t>l’immeuble est inaccessible : approche environnementale </a:t>
            </a:r>
          </a:p>
          <a:p>
            <a:pPr lvl="1"/>
            <a:endParaRPr lang="fr-CA" dirty="0"/>
          </a:p>
          <a:p>
            <a:pPr lvl="1"/>
            <a:r>
              <a:rPr lang="fr-CA" dirty="0"/>
              <a:t>la société est discriminative et ségrégative : approche politique</a:t>
            </a:r>
          </a:p>
          <a:p>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74</a:t>
            </a:fld>
            <a:endParaRPr lang="fr-CA"/>
          </a:p>
        </p:txBody>
      </p:sp>
    </p:spTree>
    <p:extLst>
      <p:ext uri="{BB962C8B-B14F-4D97-AF65-F5344CB8AC3E}">
        <p14:creationId xmlns:p14="http://schemas.microsoft.com/office/powerpoint/2010/main" val="22477712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75</a:t>
            </a:fld>
            <a:endParaRPr lang="fr-CA"/>
          </a:p>
        </p:txBody>
      </p:sp>
    </p:spTree>
    <p:extLst>
      <p:ext uri="{BB962C8B-B14F-4D97-AF65-F5344CB8AC3E}">
        <p14:creationId xmlns:p14="http://schemas.microsoft.com/office/powerpoint/2010/main" val="4846248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76</a:t>
            </a:fld>
            <a:endParaRPr lang="fr-CA"/>
          </a:p>
        </p:txBody>
      </p:sp>
    </p:spTree>
    <p:extLst>
      <p:ext uri="{BB962C8B-B14F-4D97-AF65-F5344CB8AC3E}">
        <p14:creationId xmlns:p14="http://schemas.microsoft.com/office/powerpoint/2010/main" val="103571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8</a:t>
            </a:fld>
            <a:endParaRPr lang="fr-CA"/>
          </a:p>
        </p:txBody>
      </p:sp>
    </p:spTree>
    <p:extLst>
      <p:ext uri="{BB962C8B-B14F-4D97-AF65-F5344CB8AC3E}">
        <p14:creationId xmlns:p14="http://schemas.microsoft.com/office/powerpoint/2010/main" val="322545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hlinkClick r:id="rId3"/>
              </a:rPr>
              <a:t>Un profil de la démographie, de l’emploi et du revenu des Canadiens ayant une incapacité âgés de 15 ans et plus, 2017 (statcan.gc.ca)</a:t>
            </a:r>
            <a:endParaRPr lang="fr-FR" dirty="0"/>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dirty="0">
                <a:effectLst/>
                <a:latin typeface="+mj-lt"/>
              </a:rPr>
              <a:t>Chez ces 6,2 millions de personnes : 1 incapacité: 29 % /2 ou 3 incapacités: 38 % / </a:t>
            </a:r>
            <a:r>
              <a:rPr lang="fr-FR" sz="1200" dirty="0">
                <a:latin typeface="+mj-lt"/>
              </a:rPr>
              <a:t>4 et plus : </a:t>
            </a:r>
            <a:r>
              <a:rPr lang="fr-FR" sz="1200" b="0" i="0" dirty="0">
                <a:effectLst/>
                <a:latin typeface="+mj-lt"/>
              </a:rPr>
              <a:t>33 %</a:t>
            </a:r>
            <a:r>
              <a:rPr lang="fr-FR" sz="1200" dirty="0">
                <a:latin typeface="+mj-lt"/>
              </a:rPr>
              <a:t> </a:t>
            </a:r>
            <a:r>
              <a:rPr lang="fr-FR" sz="1200" b="0" i="0" dirty="0">
                <a:effectLst/>
                <a:latin typeface="+mj-lt"/>
              </a:rPr>
              <a:t> </a:t>
            </a:r>
          </a:p>
          <a:p>
            <a:endParaRPr lang="en-CA" dirty="0"/>
          </a:p>
        </p:txBody>
      </p:sp>
      <p:sp>
        <p:nvSpPr>
          <p:cNvPr id="4" name="Espace réservé du numéro de diapositive 3"/>
          <p:cNvSpPr>
            <a:spLocks noGrp="1"/>
          </p:cNvSpPr>
          <p:nvPr>
            <p:ph type="sldNum" sz="quarter" idx="5"/>
          </p:nvPr>
        </p:nvSpPr>
        <p:spPr/>
        <p:txBody>
          <a:bodyPr/>
          <a:lstStyle/>
          <a:p>
            <a:fld id="{88A9BA51-23E3-3344-8B08-CB51C5DB5E0C}" type="slidenum">
              <a:rPr lang="fr-CA" smtClean="0"/>
              <a:t>9</a:t>
            </a:fld>
            <a:endParaRPr lang="fr-CA"/>
          </a:p>
        </p:txBody>
      </p:sp>
    </p:spTree>
    <p:extLst>
      <p:ext uri="{BB962C8B-B14F-4D97-AF65-F5344CB8AC3E}">
        <p14:creationId xmlns:p14="http://schemas.microsoft.com/office/powerpoint/2010/main" val="2842242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E8E8E8"/>
        </a:solidFill>
        <a:effectLst/>
      </p:bgPr>
    </p:bg>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450572" y="1168582"/>
            <a:ext cx="8359057" cy="2807465"/>
          </a:xfrm>
          <a:prstGeom prst="rect">
            <a:avLst/>
          </a:prstGeom>
        </p:spPr>
        <p:txBody>
          <a:bodyPr/>
          <a:lstStyle>
            <a:lvl1pPr algn="l">
              <a:lnSpc>
                <a:spcPts val="3600"/>
              </a:lnSpc>
              <a:defRPr sz="4000" b="1">
                <a:solidFill>
                  <a:schemeClr val="tx1"/>
                </a:solidFill>
              </a:defRPr>
            </a:lvl1pPr>
          </a:lstStyle>
          <a:p>
            <a:r>
              <a:rPr lang="fr-CA"/>
              <a:t>NOM DU THÈME </a:t>
            </a:r>
            <a:br>
              <a:rPr lang="fr-CA"/>
            </a:br>
            <a:endParaRPr lang="fr-CA"/>
          </a:p>
        </p:txBody>
      </p:sp>
      <p:sp>
        <p:nvSpPr>
          <p:cNvPr id="8" name="Sous-titre 2"/>
          <p:cNvSpPr>
            <a:spLocks noGrp="1"/>
          </p:cNvSpPr>
          <p:nvPr>
            <p:ph type="subTitle" idx="1" hasCustomPrompt="1"/>
          </p:nvPr>
        </p:nvSpPr>
        <p:spPr>
          <a:xfrm>
            <a:off x="824548" y="4427991"/>
            <a:ext cx="7985081" cy="2186624"/>
          </a:xfrm>
          <a:prstGeom prst="rect">
            <a:avLst/>
          </a:prstGeom>
        </p:spPr>
        <p:txBody>
          <a:bodyPr/>
          <a:lstStyle>
            <a:lvl1pPr marL="0" indent="0" algn="l">
              <a:lnSpc>
                <a:spcPts val="2400"/>
              </a:lnSpc>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r>
              <a:rPr lang="fr-CA"/>
              <a:t>Par Prénom Nom, </a:t>
            </a:r>
            <a:r>
              <a:rPr lang="fr-CA" err="1"/>
              <a:t>Ph.D</a:t>
            </a:r>
            <a:r>
              <a:rPr lang="fr-CA"/>
              <a:t>., titre</a:t>
            </a:r>
            <a:br>
              <a:rPr lang="fr-CA"/>
            </a:br>
            <a:r>
              <a:rPr lang="fr-CA"/>
              <a:t>Professeur</a:t>
            </a:r>
            <a:br>
              <a:rPr lang="fr-CA"/>
            </a:br>
            <a:r>
              <a:rPr lang="fr-CA"/>
              <a:t>ce texte n’apparaitra pas si vous n’inscrivez rien… </a:t>
            </a:r>
            <a:br>
              <a:rPr lang="fr-CA"/>
            </a:br>
            <a:r>
              <a:rPr lang="fr-CA"/>
              <a:t>vous pouvez mettre un espace pour vous en </a:t>
            </a:r>
            <a:br>
              <a:rPr lang="fr-CA"/>
            </a:br>
            <a:r>
              <a:rPr lang="fr-CA" err="1"/>
              <a:t>débarasser</a:t>
            </a:r>
            <a:r>
              <a:rPr lang="fr-CA"/>
              <a:t>)</a:t>
            </a:r>
          </a:p>
        </p:txBody>
      </p:sp>
      <p:cxnSp>
        <p:nvCxnSpPr>
          <p:cNvPr id="9" name="Connecteur droit 8"/>
          <p:cNvCxnSpPr/>
          <p:nvPr userDrawn="1"/>
        </p:nvCxnSpPr>
        <p:spPr>
          <a:xfrm>
            <a:off x="532264" y="4203533"/>
            <a:ext cx="861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riangle isocèle 5"/>
          <p:cNvSpPr/>
          <p:nvPr userDrawn="1"/>
        </p:nvSpPr>
        <p:spPr>
          <a:xfrm rot="19800000">
            <a:off x="449430" y="4421975"/>
            <a:ext cx="313899" cy="270603"/>
          </a:xfrm>
          <a:prstGeom prst="triangle">
            <a:avLst/>
          </a:prstGeom>
          <a:solidFill>
            <a:srgbClr val="B82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Footer Placeholder 4">
            <a:extLst>
              <a:ext uri="{FF2B5EF4-FFF2-40B4-BE49-F238E27FC236}">
                <a16:creationId xmlns:a16="http://schemas.microsoft.com/office/drawing/2014/main" id="{ED67F3AC-1D34-3400-3715-C6F192744CDA}"/>
              </a:ext>
            </a:extLst>
          </p:cNvPr>
          <p:cNvSpPr>
            <a:spLocks noGrp="1"/>
          </p:cNvSpPr>
          <p:nvPr>
            <p:ph type="ftr" sz="quarter" idx="11"/>
          </p:nvPr>
        </p:nvSpPr>
        <p:spPr>
          <a:xfrm rot="16200000">
            <a:off x="6946897" y="4051299"/>
            <a:ext cx="4203701" cy="381002"/>
          </a:xfrm>
        </p:spPr>
        <p:txBody>
          <a:bodyPr/>
          <a:lstStyle>
            <a:lvl1pPr>
              <a:defRPr sz="1200">
                <a:solidFill>
                  <a:schemeClr val="bg1">
                    <a:lumMod val="65000"/>
                  </a:schemeClr>
                </a:solidFill>
              </a:defRPr>
            </a:lvl1pPr>
          </a:lstStyle>
          <a:p>
            <a:r>
              <a:rPr lang="en-CA" dirty="0"/>
              <a:t>@Valérie Martin, 2023</a:t>
            </a:r>
          </a:p>
        </p:txBody>
      </p:sp>
    </p:spTree>
    <p:extLst>
      <p:ext uri="{BB962C8B-B14F-4D97-AF65-F5344CB8AC3E}">
        <p14:creationId xmlns:p14="http://schemas.microsoft.com/office/powerpoint/2010/main" val="2155410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rot="16200000">
            <a:off x="6857997" y="4051299"/>
            <a:ext cx="4203701" cy="381002"/>
          </a:xfrm>
        </p:spPr>
        <p:txBody>
          <a:bodyPr/>
          <a:lstStyle/>
          <a:p>
            <a:r>
              <a:rPr lang="en-CA" dirty="0"/>
              <a:t>@Valérie Martin, 2023</a:t>
            </a:r>
          </a:p>
        </p:txBody>
      </p:sp>
      <p:sp>
        <p:nvSpPr>
          <p:cNvPr id="6" name="Date Placeholder 1">
            <a:extLst>
              <a:ext uri="{FF2B5EF4-FFF2-40B4-BE49-F238E27FC236}">
                <a16:creationId xmlns:a16="http://schemas.microsoft.com/office/drawing/2014/main" id="{F69FC411-29DF-4756-A3B0-6F60B5B85CDB}"/>
              </a:ext>
            </a:extLst>
          </p:cNvPr>
          <p:cNvSpPr>
            <a:spLocks noGrp="1"/>
          </p:cNvSpPr>
          <p:nvPr>
            <p:ph type="dt" sz="half" idx="13"/>
          </p:nvPr>
        </p:nvSpPr>
        <p:spPr>
          <a:xfrm>
            <a:off x="0" y="6486507"/>
            <a:ext cx="634998" cy="508002"/>
          </a:xfrm>
        </p:spPr>
        <p:txBody>
          <a:bodyPr/>
          <a:lstStyle>
            <a:lvl1pPr>
              <a:defRPr>
                <a:solidFill>
                  <a:schemeClr val="bg1">
                    <a:lumMod val="65000"/>
                  </a:schemeClr>
                </a:solidFill>
              </a:defRPr>
            </a:lvl1pPr>
          </a:lstStyle>
          <a:p>
            <a:endParaRPr lang="en-US" dirty="0"/>
          </a:p>
        </p:txBody>
      </p:sp>
      <p:sp>
        <p:nvSpPr>
          <p:cNvPr id="7" name="ZoneTexte 6">
            <a:extLst>
              <a:ext uri="{FF2B5EF4-FFF2-40B4-BE49-F238E27FC236}">
                <a16:creationId xmlns:a16="http://schemas.microsoft.com/office/drawing/2014/main" id="{41CF6438-023E-46A8-8E8C-676E777ED6ED}"/>
              </a:ext>
            </a:extLst>
          </p:cNvPr>
          <p:cNvSpPr txBox="1"/>
          <p:nvPr userDrawn="1"/>
        </p:nvSpPr>
        <p:spPr>
          <a:xfrm>
            <a:off x="8645525" y="6381234"/>
            <a:ext cx="714375" cy="369332"/>
          </a:xfrm>
          <a:prstGeom prst="rect">
            <a:avLst/>
          </a:prstGeom>
          <a:noFill/>
        </p:spPr>
        <p:txBody>
          <a:bodyPr wrap="square">
            <a:spAutoFit/>
          </a:bodyPr>
          <a:lstStyle/>
          <a:p>
            <a:fld id="{1175CE79-D763-4204-83BC-D73F0244B472}" type="slidenum">
              <a:rPr lang="en-CA" smtClean="0">
                <a:solidFill>
                  <a:srgbClr val="800000"/>
                </a:solidFill>
              </a:rPr>
              <a:pPr/>
              <a:t>‹n°›</a:t>
            </a:fld>
            <a:endParaRPr lang="en-CA" dirty="0">
              <a:solidFill>
                <a:srgbClr val="800000"/>
              </a:solidFill>
            </a:endParaRPr>
          </a:p>
        </p:txBody>
      </p:sp>
    </p:spTree>
    <p:extLst>
      <p:ext uri="{BB962C8B-B14F-4D97-AF65-F5344CB8AC3E}">
        <p14:creationId xmlns:p14="http://schemas.microsoft.com/office/powerpoint/2010/main" val="89884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3" name="Titre 1"/>
          <p:cNvSpPr>
            <a:spLocks noGrp="1"/>
          </p:cNvSpPr>
          <p:nvPr>
            <p:ph type="title"/>
          </p:nvPr>
        </p:nvSpPr>
        <p:spPr>
          <a:xfrm>
            <a:off x="479186" y="2456722"/>
            <a:ext cx="8229600" cy="1143000"/>
          </a:xfrm>
          <a:prstGeom prst="rect">
            <a:avLst/>
          </a:prstGeom>
        </p:spPr>
        <p:txBody>
          <a:bodyPr/>
          <a:lstStyle>
            <a:lvl1pPr algn="ctr">
              <a:defRPr sz="3200" b="1">
                <a:solidFill>
                  <a:srgbClr val="800000"/>
                </a:solidFill>
              </a:defRPr>
            </a:lvl1pPr>
          </a:lstStyle>
          <a:p>
            <a:r>
              <a:rPr lang="fr-FR" dirty="0"/>
              <a:t>Modifiez le style du titre</a:t>
            </a:r>
            <a:endParaRPr lang="fr-CA" dirty="0"/>
          </a:p>
        </p:txBody>
      </p:sp>
      <p:sp>
        <p:nvSpPr>
          <p:cNvPr id="4" name="Espace réservé du contenu 2"/>
          <p:cNvSpPr>
            <a:spLocks noGrp="1"/>
          </p:cNvSpPr>
          <p:nvPr>
            <p:ph idx="1" hasCustomPrompt="1"/>
          </p:nvPr>
        </p:nvSpPr>
        <p:spPr>
          <a:xfrm>
            <a:off x="1327643" y="4097215"/>
            <a:ext cx="6567854" cy="1939432"/>
          </a:xfrm>
          <a:prstGeom prst="rect">
            <a:avLst/>
          </a:prstGeom>
        </p:spPr>
        <p:txBody>
          <a:bodyPr/>
          <a:lstStyle>
            <a:lvl1pPr marL="0" indent="0">
              <a:buClr>
                <a:srgbClr val="800000"/>
              </a:buClr>
              <a:buNone/>
              <a:defRPr sz="2400"/>
            </a:lvl1pPr>
            <a:lvl2pPr marL="457200" indent="0">
              <a:buNone/>
              <a:defRPr/>
            </a:lvl2pPr>
          </a:lstStyle>
          <a:p>
            <a:pPr lvl="0"/>
            <a:r>
              <a:rPr lang="fr-FR" dirty="0"/>
              <a:t>Modifiez les styles du texte du masque</a:t>
            </a:r>
          </a:p>
        </p:txBody>
      </p:sp>
      <p:sp>
        <p:nvSpPr>
          <p:cNvPr id="5" name="ZoneTexte 4">
            <a:extLst>
              <a:ext uri="{FF2B5EF4-FFF2-40B4-BE49-F238E27FC236}">
                <a16:creationId xmlns:a16="http://schemas.microsoft.com/office/drawing/2014/main" id="{36ECBF7C-3428-47B9-ACFB-35ECFF9C6CB2}"/>
              </a:ext>
            </a:extLst>
          </p:cNvPr>
          <p:cNvSpPr txBox="1"/>
          <p:nvPr userDrawn="1"/>
        </p:nvSpPr>
        <p:spPr>
          <a:xfrm>
            <a:off x="8645525" y="6381234"/>
            <a:ext cx="714375" cy="369332"/>
          </a:xfrm>
          <a:prstGeom prst="rect">
            <a:avLst/>
          </a:prstGeom>
          <a:noFill/>
        </p:spPr>
        <p:txBody>
          <a:bodyPr wrap="square">
            <a:spAutoFit/>
          </a:bodyPr>
          <a:lstStyle/>
          <a:p>
            <a:fld id="{1175CE79-D763-4204-83BC-D73F0244B472}" type="slidenum">
              <a:rPr lang="en-CA" smtClean="0">
                <a:solidFill>
                  <a:srgbClr val="800000"/>
                </a:solidFill>
              </a:rPr>
              <a:pPr/>
              <a:t>‹n°›</a:t>
            </a:fld>
            <a:endParaRPr lang="en-CA" dirty="0">
              <a:solidFill>
                <a:srgbClr val="800000"/>
              </a:solidFill>
            </a:endParaRPr>
          </a:p>
        </p:txBody>
      </p:sp>
      <p:sp>
        <p:nvSpPr>
          <p:cNvPr id="7" name="Date Placeholder 1">
            <a:extLst>
              <a:ext uri="{FF2B5EF4-FFF2-40B4-BE49-F238E27FC236}">
                <a16:creationId xmlns:a16="http://schemas.microsoft.com/office/drawing/2014/main" id="{8EFBED4F-DAF5-46BA-AFE9-816C5A09A13C}"/>
              </a:ext>
            </a:extLst>
          </p:cNvPr>
          <p:cNvSpPr>
            <a:spLocks noGrp="1"/>
          </p:cNvSpPr>
          <p:nvPr>
            <p:ph type="dt" sz="half" idx="12"/>
          </p:nvPr>
        </p:nvSpPr>
        <p:spPr>
          <a:xfrm>
            <a:off x="0" y="6486507"/>
            <a:ext cx="634998" cy="508002"/>
          </a:xfrm>
        </p:spPr>
        <p:txBody>
          <a:bodyPr/>
          <a:lstStyle>
            <a:lvl1pPr>
              <a:defRPr>
                <a:solidFill>
                  <a:schemeClr val="bg1">
                    <a:lumMod val="65000"/>
                  </a:schemeClr>
                </a:solidFill>
              </a:defRPr>
            </a:lvl1pPr>
          </a:lstStyle>
          <a:p>
            <a:endParaRPr lang="en-US" dirty="0"/>
          </a:p>
        </p:txBody>
      </p:sp>
      <p:sp>
        <p:nvSpPr>
          <p:cNvPr id="8" name="Footer Placeholder 4">
            <a:extLst>
              <a:ext uri="{FF2B5EF4-FFF2-40B4-BE49-F238E27FC236}">
                <a16:creationId xmlns:a16="http://schemas.microsoft.com/office/drawing/2014/main" id="{6517686E-C94D-4FD8-A768-BA3382813EB8}"/>
              </a:ext>
            </a:extLst>
          </p:cNvPr>
          <p:cNvSpPr>
            <a:spLocks noGrp="1"/>
          </p:cNvSpPr>
          <p:nvPr>
            <p:ph type="ftr" sz="quarter" idx="11"/>
          </p:nvPr>
        </p:nvSpPr>
        <p:spPr>
          <a:xfrm rot="16200000">
            <a:off x="6946897" y="4051299"/>
            <a:ext cx="4203701" cy="381002"/>
          </a:xfrm>
        </p:spPr>
        <p:txBody>
          <a:bodyPr/>
          <a:lstStyle>
            <a:lvl1pPr>
              <a:defRPr sz="1200">
                <a:solidFill>
                  <a:schemeClr val="bg1">
                    <a:lumMod val="65000"/>
                  </a:schemeClr>
                </a:solidFill>
              </a:defRPr>
            </a:lvl1pPr>
          </a:lstStyle>
          <a:p>
            <a:r>
              <a:rPr lang="en-CA" dirty="0"/>
              <a:t>@Valérie Martin, 2023</a:t>
            </a:r>
          </a:p>
        </p:txBody>
      </p:sp>
    </p:spTree>
    <p:extLst>
      <p:ext uri="{BB962C8B-B14F-4D97-AF65-F5344CB8AC3E}">
        <p14:creationId xmlns:p14="http://schemas.microsoft.com/office/powerpoint/2010/main" val="1331352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622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a:xfrm>
            <a:off x="2313296" y="245661"/>
            <a:ext cx="4080682" cy="1096369"/>
          </a:xfrm>
          <a:prstGeom prst="rect">
            <a:avLst/>
          </a:prstGeom>
          <a:ln>
            <a:solidFill>
              <a:srgbClr val="000000"/>
            </a:solidFill>
          </a:ln>
        </p:spPr>
        <p:txBody>
          <a:bodyPr/>
          <a:lstStyle>
            <a:lvl1pPr marL="0" indent="0" algn="ctr">
              <a:buNone/>
              <a:defRPr sz="1400" b="1" baseline="0">
                <a:solidFill>
                  <a:srgbClr val="B827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RECOMMANDATION</a:t>
            </a:r>
          </a:p>
          <a:p>
            <a:r>
              <a:rPr lang="fr-FR"/>
              <a:t>Exemples de charte des couleurs à utiliser pour uniformiser votre PPT</a:t>
            </a:r>
            <a:endParaRPr lang="fr-CA"/>
          </a:p>
        </p:txBody>
      </p:sp>
    </p:spTree>
    <p:extLst>
      <p:ext uri="{BB962C8B-B14F-4D97-AF65-F5344CB8AC3E}">
        <p14:creationId xmlns:p14="http://schemas.microsoft.com/office/powerpoint/2010/main" val="189516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4" name="Espace réservé du texte 3"/>
          <p:cNvSpPr>
            <a:spLocks noGrp="1"/>
          </p:cNvSpPr>
          <p:nvPr>
            <p:ph type="body" sz="quarter" idx="10" hasCustomPrompt="1"/>
          </p:nvPr>
        </p:nvSpPr>
        <p:spPr>
          <a:xfrm>
            <a:off x="846516" y="783691"/>
            <a:ext cx="7915347" cy="1027360"/>
          </a:xfrm>
          <a:prstGeom prst="rect">
            <a:avLst/>
          </a:prstGeom>
        </p:spPr>
        <p:txBody>
          <a:bodyPr/>
          <a:lstStyle>
            <a:lvl1pPr marL="0" indent="0">
              <a:buNone/>
              <a:defRPr sz="3600" b="1" baseline="0">
                <a:solidFill>
                  <a:srgbClr val="800000"/>
                </a:solidFill>
              </a:defRPr>
            </a:lvl1pPr>
          </a:lstStyle>
          <a:p>
            <a:pPr lvl="0"/>
            <a:r>
              <a:rPr lang="fr-CA" dirty="0"/>
              <a:t>Nom du sous-thème</a:t>
            </a:r>
          </a:p>
        </p:txBody>
      </p:sp>
      <p:sp>
        <p:nvSpPr>
          <p:cNvPr id="5" name="Espace réservé du contenu 2"/>
          <p:cNvSpPr>
            <a:spLocks noGrp="1"/>
          </p:cNvSpPr>
          <p:nvPr>
            <p:ph idx="1"/>
          </p:nvPr>
        </p:nvSpPr>
        <p:spPr>
          <a:xfrm>
            <a:off x="846516" y="1961074"/>
            <a:ext cx="7915347" cy="4525433"/>
          </a:xfrm>
          <a:prstGeom prst="rect">
            <a:avLst/>
          </a:prstGeom>
        </p:spPr>
        <p:txBody>
          <a:bodyPr/>
          <a:lstStyle>
            <a:lvl1pPr>
              <a:buClr>
                <a:srgbClr val="800000"/>
              </a:buClr>
              <a:defRPr sz="3200"/>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6" name="Triangle isocèle 5"/>
          <p:cNvSpPr/>
          <p:nvPr userDrawn="1"/>
        </p:nvSpPr>
        <p:spPr>
          <a:xfrm rot="19800000">
            <a:off x="238413" y="932319"/>
            <a:ext cx="313899" cy="270603"/>
          </a:xfrm>
          <a:prstGeom prst="triangl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Footer Placeholder 4">
            <a:extLst>
              <a:ext uri="{FF2B5EF4-FFF2-40B4-BE49-F238E27FC236}">
                <a16:creationId xmlns:a16="http://schemas.microsoft.com/office/drawing/2014/main" id="{087E8650-3E0F-422A-A9CF-E5A3C34126D4}"/>
              </a:ext>
            </a:extLst>
          </p:cNvPr>
          <p:cNvSpPr>
            <a:spLocks noGrp="1"/>
          </p:cNvSpPr>
          <p:nvPr>
            <p:ph type="ftr" sz="quarter" idx="11"/>
          </p:nvPr>
        </p:nvSpPr>
        <p:spPr>
          <a:xfrm rot="16200000">
            <a:off x="6946897" y="4051299"/>
            <a:ext cx="4203701" cy="381002"/>
          </a:xfrm>
        </p:spPr>
        <p:txBody>
          <a:bodyPr/>
          <a:lstStyle>
            <a:lvl1pPr>
              <a:defRPr sz="1200">
                <a:solidFill>
                  <a:schemeClr val="bg1">
                    <a:lumMod val="65000"/>
                  </a:schemeClr>
                </a:solidFill>
              </a:defRPr>
            </a:lvl1pPr>
          </a:lstStyle>
          <a:p>
            <a:r>
              <a:rPr lang="en-CA" dirty="0"/>
              <a:t>@Valérie Martin, 2023</a:t>
            </a:r>
          </a:p>
        </p:txBody>
      </p:sp>
      <p:sp>
        <p:nvSpPr>
          <p:cNvPr id="11" name="Date Placeholder 1">
            <a:extLst>
              <a:ext uri="{FF2B5EF4-FFF2-40B4-BE49-F238E27FC236}">
                <a16:creationId xmlns:a16="http://schemas.microsoft.com/office/drawing/2014/main" id="{DBA55AB7-7EEA-44EC-B5B1-9F1F9C6F1610}"/>
              </a:ext>
            </a:extLst>
          </p:cNvPr>
          <p:cNvSpPr>
            <a:spLocks noGrp="1"/>
          </p:cNvSpPr>
          <p:nvPr>
            <p:ph type="dt" sz="half" idx="12"/>
          </p:nvPr>
        </p:nvSpPr>
        <p:spPr>
          <a:xfrm>
            <a:off x="0" y="6486507"/>
            <a:ext cx="634998" cy="508002"/>
          </a:xfrm>
        </p:spPr>
        <p:txBody>
          <a:bodyPr/>
          <a:lstStyle>
            <a:lvl1pPr>
              <a:defRPr>
                <a:solidFill>
                  <a:schemeClr val="bg1">
                    <a:lumMod val="65000"/>
                  </a:schemeClr>
                </a:solidFill>
              </a:defRPr>
            </a:lvl1pPr>
          </a:lstStyle>
          <a:p>
            <a:endParaRPr lang="en-US" dirty="0"/>
          </a:p>
        </p:txBody>
      </p:sp>
    </p:spTree>
    <p:extLst>
      <p:ext uri="{BB962C8B-B14F-4D97-AF65-F5344CB8AC3E}">
        <p14:creationId xmlns:p14="http://schemas.microsoft.com/office/powerpoint/2010/main" val="154675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1"/>
          <p:cNvSpPr>
            <a:spLocks noGrp="1"/>
          </p:cNvSpPr>
          <p:nvPr>
            <p:ph type="title"/>
          </p:nvPr>
        </p:nvSpPr>
        <p:spPr>
          <a:xfrm>
            <a:off x="457200" y="821353"/>
            <a:ext cx="8229600" cy="1143000"/>
          </a:xfrm>
          <a:prstGeom prst="rect">
            <a:avLst/>
          </a:prstGeom>
        </p:spPr>
        <p:txBody>
          <a:bodyPr/>
          <a:lstStyle>
            <a:lvl1pPr algn="l">
              <a:defRPr sz="3600" b="1">
                <a:solidFill>
                  <a:srgbClr val="800000"/>
                </a:solidFill>
              </a:defRPr>
            </a:lvl1pPr>
          </a:lstStyle>
          <a:p>
            <a:r>
              <a:rPr lang="fr-FR" dirty="0"/>
              <a:t>Modifiez le style du titre</a:t>
            </a:r>
            <a:endParaRPr lang="fr-CA" dirty="0"/>
          </a:p>
        </p:txBody>
      </p:sp>
      <p:sp>
        <p:nvSpPr>
          <p:cNvPr id="4" name="Espace réservé du contenu 2"/>
          <p:cNvSpPr>
            <a:spLocks noGrp="1"/>
          </p:cNvSpPr>
          <p:nvPr>
            <p:ph idx="1"/>
          </p:nvPr>
        </p:nvSpPr>
        <p:spPr>
          <a:xfrm>
            <a:off x="457200" y="1961074"/>
            <a:ext cx="8229600" cy="4525433"/>
          </a:xfrm>
          <a:prstGeom prst="rect">
            <a:avLst/>
          </a:prstGeom>
        </p:spPr>
        <p:txBody>
          <a:bodyPr/>
          <a:lstStyle>
            <a:lvl1pPr>
              <a:buClr>
                <a:srgbClr val="800000"/>
              </a:buClr>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7" name="Date Placeholder 1">
            <a:extLst>
              <a:ext uri="{FF2B5EF4-FFF2-40B4-BE49-F238E27FC236}">
                <a16:creationId xmlns:a16="http://schemas.microsoft.com/office/drawing/2014/main" id="{8EFBED4F-DAF5-46BA-AFE9-816C5A09A13C}"/>
              </a:ext>
            </a:extLst>
          </p:cNvPr>
          <p:cNvSpPr>
            <a:spLocks noGrp="1"/>
          </p:cNvSpPr>
          <p:nvPr>
            <p:ph type="dt" sz="half" idx="12"/>
          </p:nvPr>
        </p:nvSpPr>
        <p:spPr>
          <a:xfrm>
            <a:off x="0" y="6486507"/>
            <a:ext cx="634998" cy="508002"/>
          </a:xfrm>
        </p:spPr>
        <p:txBody>
          <a:bodyPr/>
          <a:lstStyle>
            <a:lvl1pPr>
              <a:defRPr>
                <a:solidFill>
                  <a:schemeClr val="bg1">
                    <a:lumMod val="65000"/>
                  </a:schemeClr>
                </a:solidFill>
              </a:defRPr>
            </a:lvl1pPr>
          </a:lstStyle>
          <a:p>
            <a:endParaRPr lang="en-US" dirty="0"/>
          </a:p>
        </p:txBody>
      </p:sp>
      <p:sp>
        <p:nvSpPr>
          <p:cNvPr id="8" name="Footer Placeholder 4">
            <a:extLst>
              <a:ext uri="{FF2B5EF4-FFF2-40B4-BE49-F238E27FC236}">
                <a16:creationId xmlns:a16="http://schemas.microsoft.com/office/drawing/2014/main" id="{6517686E-C94D-4FD8-A768-BA3382813EB8}"/>
              </a:ext>
            </a:extLst>
          </p:cNvPr>
          <p:cNvSpPr>
            <a:spLocks noGrp="1"/>
          </p:cNvSpPr>
          <p:nvPr>
            <p:ph type="ftr" sz="quarter" idx="11"/>
          </p:nvPr>
        </p:nvSpPr>
        <p:spPr>
          <a:xfrm rot="16200000">
            <a:off x="6946897" y="4051299"/>
            <a:ext cx="4203701" cy="381002"/>
          </a:xfrm>
        </p:spPr>
        <p:txBody>
          <a:bodyPr/>
          <a:lstStyle>
            <a:lvl1pPr>
              <a:defRPr sz="1200">
                <a:solidFill>
                  <a:schemeClr val="bg1">
                    <a:lumMod val="65000"/>
                  </a:schemeClr>
                </a:solidFill>
              </a:defRPr>
            </a:lvl1pPr>
          </a:lstStyle>
          <a:p>
            <a:r>
              <a:rPr lang="en-CA" dirty="0"/>
              <a:t>@Valérie Martin, 2023</a:t>
            </a:r>
          </a:p>
        </p:txBody>
      </p:sp>
    </p:spTree>
    <p:extLst>
      <p:ext uri="{BB962C8B-B14F-4D97-AF65-F5344CB8AC3E}">
        <p14:creationId xmlns:p14="http://schemas.microsoft.com/office/powerpoint/2010/main" val="1465463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solidFill>
          <a:srgbClr val="B82718"/>
        </a:solidFill>
        <a:effectLst/>
      </p:bgPr>
    </p:bg>
    <p:spTree>
      <p:nvGrpSpPr>
        <p:cNvPr id="1" name=""/>
        <p:cNvGrpSpPr/>
        <p:nvPr/>
      </p:nvGrpSpPr>
      <p:grpSpPr>
        <a:xfrm>
          <a:off x="0" y="0"/>
          <a:ext cx="0" cy="0"/>
          <a:chOff x="0" y="0"/>
          <a:chExt cx="0" cy="0"/>
        </a:xfrm>
      </p:grpSpPr>
      <p:sp>
        <p:nvSpPr>
          <p:cNvPr id="3" name="Titre 1"/>
          <p:cNvSpPr>
            <a:spLocks noGrp="1"/>
          </p:cNvSpPr>
          <p:nvPr>
            <p:ph type="title"/>
          </p:nvPr>
        </p:nvSpPr>
        <p:spPr>
          <a:xfrm>
            <a:off x="479186" y="2456722"/>
            <a:ext cx="8229600" cy="1143000"/>
          </a:xfrm>
          <a:prstGeom prst="rect">
            <a:avLst/>
          </a:prstGeom>
        </p:spPr>
        <p:txBody>
          <a:bodyPr/>
          <a:lstStyle>
            <a:lvl1pPr algn="ctr">
              <a:defRPr sz="3200" b="1">
                <a:solidFill>
                  <a:schemeClr val="bg1"/>
                </a:solidFill>
              </a:defRPr>
            </a:lvl1pPr>
          </a:lstStyle>
          <a:p>
            <a:r>
              <a:rPr lang="fr-FR" dirty="0"/>
              <a:t>Modifiez le style du titre</a:t>
            </a:r>
            <a:endParaRPr lang="fr-CA" dirty="0"/>
          </a:p>
        </p:txBody>
      </p:sp>
      <p:sp>
        <p:nvSpPr>
          <p:cNvPr id="4" name="Espace réservé du contenu 2"/>
          <p:cNvSpPr>
            <a:spLocks noGrp="1"/>
          </p:cNvSpPr>
          <p:nvPr>
            <p:ph idx="1" hasCustomPrompt="1"/>
          </p:nvPr>
        </p:nvSpPr>
        <p:spPr>
          <a:xfrm>
            <a:off x="1327643" y="4097215"/>
            <a:ext cx="6567854" cy="1939432"/>
          </a:xfrm>
          <a:prstGeom prst="rect">
            <a:avLst/>
          </a:prstGeom>
        </p:spPr>
        <p:txBody>
          <a:bodyPr/>
          <a:lstStyle>
            <a:lvl1pPr marL="0" indent="0">
              <a:buClr>
                <a:srgbClr val="800000"/>
              </a:buClr>
              <a:buNone/>
              <a:defRPr sz="2400"/>
            </a:lvl1pPr>
            <a:lvl2pPr marL="457200" indent="0">
              <a:buNone/>
              <a:defRPr/>
            </a:lvl2pPr>
          </a:lstStyle>
          <a:p>
            <a:pPr lvl="0"/>
            <a:r>
              <a:rPr lang="fr-FR" dirty="0"/>
              <a:t>Modifiez les styles du texte du masque</a:t>
            </a:r>
          </a:p>
        </p:txBody>
      </p:sp>
      <p:sp>
        <p:nvSpPr>
          <p:cNvPr id="7" name="Date Placeholder 1">
            <a:extLst>
              <a:ext uri="{FF2B5EF4-FFF2-40B4-BE49-F238E27FC236}">
                <a16:creationId xmlns:a16="http://schemas.microsoft.com/office/drawing/2014/main" id="{8EFBED4F-DAF5-46BA-AFE9-816C5A09A13C}"/>
              </a:ext>
            </a:extLst>
          </p:cNvPr>
          <p:cNvSpPr>
            <a:spLocks noGrp="1"/>
          </p:cNvSpPr>
          <p:nvPr>
            <p:ph type="dt" sz="half" idx="12"/>
          </p:nvPr>
        </p:nvSpPr>
        <p:spPr>
          <a:xfrm>
            <a:off x="0" y="6486507"/>
            <a:ext cx="634998" cy="508002"/>
          </a:xfrm>
        </p:spPr>
        <p:txBody>
          <a:bodyPr/>
          <a:lstStyle>
            <a:lvl1pPr>
              <a:defRPr>
                <a:solidFill>
                  <a:schemeClr val="bg1">
                    <a:lumMod val="65000"/>
                  </a:schemeClr>
                </a:solidFill>
              </a:defRPr>
            </a:lvl1pPr>
          </a:lstStyle>
          <a:p>
            <a:endParaRPr lang="en-US" dirty="0"/>
          </a:p>
        </p:txBody>
      </p:sp>
      <p:sp>
        <p:nvSpPr>
          <p:cNvPr id="8" name="Footer Placeholder 4">
            <a:extLst>
              <a:ext uri="{FF2B5EF4-FFF2-40B4-BE49-F238E27FC236}">
                <a16:creationId xmlns:a16="http://schemas.microsoft.com/office/drawing/2014/main" id="{6517686E-C94D-4FD8-A768-BA3382813EB8}"/>
              </a:ext>
            </a:extLst>
          </p:cNvPr>
          <p:cNvSpPr>
            <a:spLocks noGrp="1"/>
          </p:cNvSpPr>
          <p:nvPr>
            <p:ph type="ftr" sz="quarter" idx="11"/>
          </p:nvPr>
        </p:nvSpPr>
        <p:spPr>
          <a:xfrm rot="16200000">
            <a:off x="6946897" y="4051299"/>
            <a:ext cx="4203701" cy="381002"/>
          </a:xfrm>
        </p:spPr>
        <p:txBody>
          <a:bodyPr/>
          <a:lstStyle>
            <a:lvl1pPr>
              <a:defRPr sz="1200">
                <a:solidFill>
                  <a:schemeClr val="bg1">
                    <a:lumMod val="65000"/>
                  </a:schemeClr>
                </a:solidFill>
              </a:defRPr>
            </a:lvl1pPr>
          </a:lstStyle>
          <a:p>
            <a:r>
              <a:rPr lang="en-CA" dirty="0"/>
              <a:t>@Valérie Martin, 2023</a:t>
            </a:r>
          </a:p>
        </p:txBody>
      </p:sp>
    </p:spTree>
    <p:extLst>
      <p:ext uri="{BB962C8B-B14F-4D97-AF65-F5344CB8AC3E}">
        <p14:creationId xmlns:p14="http://schemas.microsoft.com/office/powerpoint/2010/main" val="19459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33798" y="3111498"/>
            <a:ext cx="838202" cy="1028701"/>
          </a:xfrm>
        </p:spPr>
        <p:txBody>
          <a:bodyPr/>
          <a:lstStyle>
            <a:lvl1pPr>
              <a:defRPr/>
            </a:lvl1pPr>
          </a:lstStyle>
          <a:p>
            <a:r>
              <a:rPr lang="en-US" dirty="0"/>
              <a:t>         </a:t>
            </a:r>
          </a:p>
        </p:txBody>
      </p:sp>
      <p:sp>
        <p:nvSpPr>
          <p:cNvPr id="3" name="Content Placeholder 2"/>
          <p:cNvSpPr>
            <a:spLocks noGrp="1"/>
          </p:cNvSpPr>
          <p:nvPr>
            <p:ph idx="1" hasCustomPrompt="1"/>
          </p:nvPr>
        </p:nvSpPr>
        <p:spPr>
          <a:xfrm>
            <a:off x="3733798" y="3111498"/>
            <a:ext cx="838202" cy="1028701"/>
          </a:xfrm>
        </p:spPr>
        <p:txBody>
          <a:bodyPr/>
          <a:lstStyle>
            <a:lvl1pPr>
              <a:defRPr/>
            </a:lvl1pPr>
          </a:lstStyle>
          <a:p>
            <a:pPr lvl="0"/>
            <a:r>
              <a:rPr lang="en-US" dirty="0"/>
              <a:t>       </a:t>
            </a:r>
          </a:p>
        </p:txBody>
      </p:sp>
      <p:sp>
        <p:nvSpPr>
          <p:cNvPr id="4" name="Date Placeholder 3"/>
          <p:cNvSpPr>
            <a:spLocks noGrp="1"/>
          </p:cNvSpPr>
          <p:nvPr>
            <p:ph type="dt" sz="half" idx="10"/>
          </p:nvPr>
        </p:nvSpPr>
        <p:spPr>
          <a:xfrm>
            <a:off x="3733798" y="3111498"/>
            <a:ext cx="838202" cy="1028701"/>
          </a:xfrm>
        </p:spPr>
        <p:txBody>
          <a:bodyPr/>
          <a:lstStyle/>
          <a:p>
            <a:endParaRPr lang="en-CA" dirty="0"/>
          </a:p>
        </p:txBody>
      </p:sp>
      <p:sp>
        <p:nvSpPr>
          <p:cNvPr id="5" name="Footer Placeholder 4">
            <a:extLst>
              <a:ext uri="{FF2B5EF4-FFF2-40B4-BE49-F238E27FC236}">
                <a16:creationId xmlns:a16="http://schemas.microsoft.com/office/drawing/2014/main" id="{BD2F6C63-B008-A363-3A26-491A41E76B19}"/>
              </a:ext>
            </a:extLst>
          </p:cNvPr>
          <p:cNvSpPr>
            <a:spLocks noGrp="1"/>
          </p:cNvSpPr>
          <p:nvPr>
            <p:ph type="ftr" sz="quarter" idx="11"/>
          </p:nvPr>
        </p:nvSpPr>
        <p:spPr>
          <a:xfrm rot="16200000">
            <a:off x="6946897" y="4051299"/>
            <a:ext cx="4203701" cy="381002"/>
          </a:xfrm>
        </p:spPr>
        <p:txBody>
          <a:bodyPr/>
          <a:lstStyle>
            <a:lvl1pPr>
              <a:defRPr sz="1200">
                <a:solidFill>
                  <a:schemeClr val="bg1">
                    <a:lumMod val="65000"/>
                  </a:schemeClr>
                </a:solidFill>
              </a:defRPr>
            </a:lvl1pPr>
          </a:lstStyle>
          <a:p>
            <a:r>
              <a:rPr lang="en-CA" dirty="0"/>
              <a:t>@Valérie Martin, 2023</a:t>
            </a:r>
          </a:p>
        </p:txBody>
      </p:sp>
    </p:spTree>
    <p:extLst>
      <p:ext uri="{BB962C8B-B14F-4D97-AF65-F5344CB8AC3E}">
        <p14:creationId xmlns:p14="http://schemas.microsoft.com/office/powerpoint/2010/main" val="262692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450572" y="1168582"/>
            <a:ext cx="8359057" cy="2807465"/>
          </a:xfrm>
          <a:prstGeom prst="rect">
            <a:avLst/>
          </a:prstGeom>
        </p:spPr>
        <p:txBody>
          <a:bodyPr/>
          <a:lstStyle>
            <a:lvl1pPr algn="l">
              <a:lnSpc>
                <a:spcPts val="3600"/>
              </a:lnSpc>
              <a:defRPr sz="4000" b="1">
                <a:solidFill>
                  <a:schemeClr val="tx1"/>
                </a:solidFill>
              </a:defRPr>
            </a:lvl1pPr>
          </a:lstStyle>
          <a:p>
            <a:r>
              <a:rPr lang="fr-CA"/>
              <a:t>NOM DU THÈME </a:t>
            </a:r>
            <a:br>
              <a:rPr lang="fr-CA"/>
            </a:br>
            <a:endParaRPr lang="fr-CA"/>
          </a:p>
        </p:txBody>
      </p:sp>
      <p:sp>
        <p:nvSpPr>
          <p:cNvPr id="8" name="Sous-titre 2"/>
          <p:cNvSpPr>
            <a:spLocks noGrp="1"/>
          </p:cNvSpPr>
          <p:nvPr>
            <p:ph type="subTitle" idx="1" hasCustomPrompt="1"/>
          </p:nvPr>
        </p:nvSpPr>
        <p:spPr>
          <a:xfrm>
            <a:off x="824548" y="4427991"/>
            <a:ext cx="7985081" cy="2186624"/>
          </a:xfrm>
          <a:prstGeom prst="rect">
            <a:avLst/>
          </a:prstGeom>
        </p:spPr>
        <p:txBody>
          <a:bodyPr/>
          <a:lstStyle>
            <a:lvl1pPr marL="0" indent="0" algn="l">
              <a:lnSpc>
                <a:spcPts val="2400"/>
              </a:lnSpc>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r>
              <a:rPr lang="fr-CA"/>
              <a:t>Par Prénom Nom, </a:t>
            </a:r>
            <a:r>
              <a:rPr lang="fr-CA" err="1"/>
              <a:t>Ph.D</a:t>
            </a:r>
            <a:r>
              <a:rPr lang="fr-CA"/>
              <a:t>., titre</a:t>
            </a:r>
            <a:br>
              <a:rPr lang="fr-CA"/>
            </a:br>
            <a:r>
              <a:rPr lang="fr-CA"/>
              <a:t>Professeur</a:t>
            </a:r>
            <a:br>
              <a:rPr lang="fr-CA"/>
            </a:br>
            <a:r>
              <a:rPr lang="fr-CA"/>
              <a:t>ce texte n’apparaitra pas si vous n’inscrivez rien… </a:t>
            </a:r>
            <a:br>
              <a:rPr lang="fr-CA"/>
            </a:br>
            <a:r>
              <a:rPr lang="fr-CA"/>
              <a:t>vous pouvez mettre un espace pour vous en </a:t>
            </a:r>
            <a:br>
              <a:rPr lang="fr-CA"/>
            </a:br>
            <a:r>
              <a:rPr lang="fr-CA" err="1"/>
              <a:t>débarasser</a:t>
            </a:r>
            <a:r>
              <a:rPr lang="fr-CA"/>
              <a:t>)</a:t>
            </a:r>
          </a:p>
        </p:txBody>
      </p:sp>
      <p:cxnSp>
        <p:nvCxnSpPr>
          <p:cNvPr id="9" name="Connecteur droit 8"/>
          <p:cNvCxnSpPr/>
          <p:nvPr userDrawn="1"/>
        </p:nvCxnSpPr>
        <p:spPr>
          <a:xfrm>
            <a:off x="532264" y="4203533"/>
            <a:ext cx="861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riangle isocèle 5"/>
          <p:cNvSpPr/>
          <p:nvPr userDrawn="1"/>
        </p:nvSpPr>
        <p:spPr>
          <a:xfrm rot="19800000">
            <a:off x="449430" y="4421975"/>
            <a:ext cx="313899" cy="270603"/>
          </a:xfrm>
          <a:prstGeom prst="triangle">
            <a:avLst/>
          </a:prstGeom>
          <a:solidFill>
            <a:srgbClr val="B82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Footer Placeholder 4">
            <a:extLst>
              <a:ext uri="{FF2B5EF4-FFF2-40B4-BE49-F238E27FC236}">
                <a16:creationId xmlns:a16="http://schemas.microsoft.com/office/drawing/2014/main" id="{BAF817FF-74C1-C561-D56E-D2B230E6CED9}"/>
              </a:ext>
            </a:extLst>
          </p:cNvPr>
          <p:cNvSpPr>
            <a:spLocks noGrp="1"/>
          </p:cNvSpPr>
          <p:nvPr>
            <p:ph type="ftr" sz="quarter" idx="11"/>
          </p:nvPr>
        </p:nvSpPr>
        <p:spPr>
          <a:xfrm rot="16200000">
            <a:off x="6946897" y="4051299"/>
            <a:ext cx="4203701" cy="381002"/>
          </a:xfrm>
        </p:spPr>
        <p:txBody>
          <a:bodyPr/>
          <a:lstStyle>
            <a:lvl1pPr>
              <a:defRPr sz="1200">
                <a:solidFill>
                  <a:schemeClr val="bg1">
                    <a:lumMod val="65000"/>
                  </a:schemeClr>
                </a:solidFill>
              </a:defRPr>
            </a:lvl1pPr>
          </a:lstStyle>
          <a:p>
            <a:r>
              <a:rPr lang="en-CA" dirty="0"/>
              <a:t>@Valérie Martin, 2023</a:t>
            </a:r>
          </a:p>
        </p:txBody>
      </p:sp>
    </p:spTree>
    <p:extLst>
      <p:ext uri="{BB962C8B-B14F-4D97-AF65-F5344CB8AC3E}">
        <p14:creationId xmlns:p14="http://schemas.microsoft.com/office/powerpoint/2010/main" val="284707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cxnSp>
        <p:nvCxnSpPr>
          <p:cNvPr id="9" name="Connecteur droit 8"/>
          <p:cNvCxnSpPr/>
          <p:nvPr userDrawn="1"/>
        </p:nvCxnSpPr>
        <p:spPr>
          <a:xfrm>
            <a:off x="532264" y="1865211"/>
            <a:ext cx="861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ce réservé du texte 3"/>
          <p:cNvSpPr>
            <a:spLocks noGrp="1"/>
          </p:cNvSpPr>
          <p:nvPr>
            <p:ph type="body" sz="quarter" idx="10" hasCustomPrompt="1"/>
          </p:nvPr>
        </p:nvSpPr>
        <p:spPr>
          <a:xfrm>
            <a:off x="846516" y="837851"/>
            <a:ext cx="7915347" cy="1027360"/>
          </a:xfrm>
          <a:prstGeom prst="rect">
            <a:avLst/>
          </a:prstGeom>
        </p:spPr>
        <p:txBody>
          <a:bodyPr/>
          <a:lstStyle>
            <a:lvl1pPr marL="0" indent="0">
              <a:buNone/>
              <a:defRPr sz="2800" b="1" baseline="0">
                <a:solidFill>
                  <a:srgbClr val="800000"/>
                </a:solidFill>
              </a:defRPr>
            </a:lvl1pPr>
          </a:lstStyle>
          <a:p>
            <a:pPr lvl="0"/>
            <a:r>
              <a:rPr lang="fr-CA" dirty="0"/>
              <a:t>Nom du sous-thème</a:t>
            </a:r>
          </a:p>
        </p:txBody>
      </p:sp>
      <p:sp>
        <p:nvSpPr>
          <p:cNvPr id="5" name="Espace réservé du contenu 2"/>
          <p:cNvSpPr>
            <a:spLocks noGrp="1"/>
          </p:cNvSpPr>
          <p:nvPr>
            <p:ph idx="1"/>
          </p:nvPr>
        </p:nvSpPr>
        <p:spPr>
          <a:xfrm>
            <a:off x="846516" y="1961074"/>
            <a:ext cx="7915347" cy="4525433"/>
          </a:xfrm>
          <a:prstGeom prst="rect">
            <a:avLst/>
          </a:prstGeom>
        </p:spPr>
        <p:txBody>
          <a:bodyPr/>
          <a:lstStyle>
            <a:lvl1pPr>
              <a:buClr>
                <a:srgbClr val="800000"/>
              </a:buClr>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2" name="Date Placeholder 1">
            <a:extLst>
              <a:ext uri="{FF2B5EF4-FFF2-40B4-BE49-F238E27FC236}">
                <a16:creationId xmlns:a16="http://schemas.microsoft.com/office/drawing/2014/main" id="{367758D7-8260-472B-9C3E-6A12628CE3CA}"/>
              </a:ext>
            </a:extLst>
          </p:cNvPr>
          <p:cNvSpPr>
            <a:spLocks noGrp="1"/>
          </p:cNvSpPr>
          <p:nvPr>
            <p:ph type="dt" sz="half" idx="12"/>
          </p:nvPr>
        </p:nvSpPr>
        <p:spPr>
          <a:xfrm>
            <a:off x="0" y="6486507"/>
            <a:ext cx="634998" cy="508002"/>
          </a:xfrm>
        </p:spPr>
        <p:txBody>
          <a:bodyPr/>
          <a:lstStyle>
            <a:lvl1pPr>
              <a:defRPr>
                <a:solidFill>
                  <a:schemeClr val="bg1">
                    <a:lumMod val="65000"/>
                  </a:schemeClr>
                </a:solidFill>
              </a:defRPr>
            </a:lvl1pPr>
          </a:lstStyle>
          <a:p>
            <a:endParaRPr lang="en-US" dirty="0"/>
          </a:p>
        </p:txBody>
      </p:sp>
      <p:sp>
        <p:nvSpPr>
          <p:cNvPr id="13" name="Footer Placeholder 4">
            <a:extLst>
              <a:ext uri="{FF2B5EF4-FFF2-40B4-BE49-F238E27FC236}">
                <a16:creationId xmlns:a16="http://schemas.microsoft.com/office/drawing/2014/main" id="{5519FE94-4470-4D35-AC02-7BB315EE4AEF}"/>
              </a:ext>
            </a:extLst>
          </p:cNvPr>
          <p:cNvSpPr>
            <a:spLocks noGrp="1"/>
          </p:cNvSpPr>
          <p:nvPr>
            <p:ph type="ftr" sz="quarter" idx="3"/>
          </p:nvPr>
        </p:nvSpPr>
        <p:spPr>
          <a:xfrm rot="16200000">
            <a:off x="6946897" y="4051299"/>
            <a:ext cx="4203701" cy="381002"/>
          </a:xfrm>
        </p:spPr>
        <p:txBody>
          <a:bodyPr/>
          <a:lstStyle>
            <a:lvl1pPr>
              <a:defRPr>
                <a:solidFill>
                  <a:schemeClr val="bg1">
                    <a:lumMod val="65000"/>
                  </a:schemeClr>
                </a:solidFill>
              </a:defRPr>
            </a:lvl1pPr>
          </a:lstStyle>
          <a:p>
            <a:r>
              <a:rPr lang="en-CA" dirty="0"/>
              <a:t>@Valérie Martin, 2023</a:t>
            </a:r>
          </a:p>
        </p:txBody>
      </p:sp>
      <p:sp>
        <p:nvSpPr>
          <p:cNvPr id="2" name="Triangle isocèle 1">
            <a:extLst>
              <a:ext uri="{FF2B5EF4-FFF2-40B4-BE49-F238E27FC236}">
                <a16:creationId xmlns:a16="http://schemas.microsoft.com/office/drawing/2014/main" id="{143F4B21-39BD-B763-6024-A171A47C12F9}"/>
              </a:ext>
            </a:extLst>
          </p:cNvPr>
          <p:cNvSpPr/>
          <p:nvPr userDrawn="1"/>
        </p:nvSpPr>
        <p:spPr>
          <a:xfrm rot="19800000">
            <a:off x="238413" y="932319"/>
            <a:ext cx="313899" cy="270603"/>
          </a:xfrm>
          <a:prstGeom prst="triangl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1256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30100"/>
            <a:ext cx="8229600" cy="1143000"/>
          </a:xfrm>
          <a:prstGeom prst="rect">
            <a:avLst/>
          </a:prstGeom>
        </p:spPr>
        <p:txBody>
          <a:bodyPr/>
          <a:lstStyle>
            <a:lvl1pPr algn="l">
              <a:defRPr sz="3600" b="1">
                <a:solidFill>
                  <a:srgbClr val="800000"/>
                </a:solidFill>
              </a:defRPr>
            </a:lvl1pPr>
          </a:lstStyle>
          <a:p>
            <a:r>
              <a:rPr lang="fr-FR" dirty="0"/>
              <a:t>Modifiez le style du titre</a:t>
            </a:r>
            <a:endParaRPr lang="fr-CA" dirty="0"/>
          </a:p>
        </p:txBody>
      </p:sp>
      <p:sp>
        <p:nvSpPr>
          <p:cNvPr id="3" name="Espace réservé du contenu 2"/>
          <p:cNvSpPr>
            <a:spLocks noGrp="1"/>
          </p:cNvSpPr>
          <p:nvPr>
            <p:ph idx="1"/>
          </p:nvPr>
        </p:nvSpPr>
        <p:spPr>
          <a:xfrm>
            <a:off x="457200" y="2055134"/>
            <a:ext cx="8229600" cy="4525433"/>
          </a:xfrm>
          <a:prstGeom prst="rect">
            <a:avLst/>
          </a:prstGeom>
        </p:spPr>
        <p:txBody>
          <a:bodyPr/>
          <a:lstStyle>
            <a:lvl1pPr>
              <a:buClr>
                <a:srgbClr val="800000"/>
              </a:buClr>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Date Placeholder 1">
            <a:extLst>
              <a:ext uri="{FF2B5EF4-FFF2-40B4-BE49-F238E27FC236}">
                <a16:creationId xmlns:a16="http://schemas.microsoft.com/office/drawing/2014/main" id="{3573957E-E34E-47CD-B4A3-098C46203236}"/>
              </a:ext>
            </a:extLst>
          </p:cNvPr>
          <p:cNvSpPr>
            <a:spLocks noGrp="1"/>
          </p:cNvSpPr>
          <p:nvPr>
            <p:ph type="dt" sz="half" idx="12"/>
          </p:nvPr>
        </p:nvSpPr>
        <p:spPr>
          <a:xfrm>
            <a:off x="0" y="6486507"/>
            <a:ext cx="634998" cy="508002"/>
          </a:xfrm>
        </p:spPr>
        <p:txBody>
          <a:bodyPr/>
          <a:lstStyle>
            <a:lvl1pPr>
              <a:defRPr>
                <a:solidFill>
                  <a:schemeClr val="bg1">
                    <a:lumMod val="65000"/>
                  </a:schemeClr>
                </a:solidFill>
              </a:defRPr>
            </a:lvl1pPr>
          </a:lstStyle>
          <a:p>
            <a:endParaRPr lang="en-US" dirty="0"/>
          </a:p>
        </p:txBody>
      </p:sp>
      <p:sp>
        <p:nvSpPr>
          <p:cNvPr id="5" name="Footer Placeholder 4">
            <a:extLst>
              <a:ext uri="{FF2B5EF4-FFF2-40B4-BE49-F238E27FC236}">
                <a16:creationId xmlns:a16="http://schemas.microsoft.com/office/drawing/2014/main" id="{3D5E471A-05BE-45A1-993B-BE6ED5E290F6}"/>
              </a:ext>
            </a:extLst>
          </p:cNvPr>
          <p:cNvSpPr>
            <a:spLocks noGrp="1"/>
          </p:cNvSpPr>
          <p:nvPr>
            <p:ph type="ftr" sz="quarter" idx="3"/>
          </p:nvPr>
        </p:nvSpPr>
        <p:spPr>
          <a:xfrm rot="16200000">
            <a:off x="6946897" y="4051299"/>
            <a:ext cx="4203701" cy="381002"/>
          </a:xfrm>
        </p:spPr>
        <p:txBody>
          <a:bodyPr/>
          <a:lstStyle>
            <a:lvl1pPr>
              <a:defRPr sz="1200">
                <a:solidFill>
                  <a:schemeClr val="bg1">
                    <a:lumMod val="65000"/>
                  </a:schemeClr>
                </a:solidFill>
              </a:defRPr>
            </a:lvl1pPr>
          </a:lstStyle>
          <a:p>
            <a:r>
              <a:rPr lang="en-CA" dirty="0"/>
              <a:t>@Valérie Martin, 2023</a:t>
            </a:r>
          </a:p>
        </p:txBody>
      </p:sp>
    </p:spTree>
    <p:extLst>
      <p:ext uri="{BB962C8B-B14F-4D97-AF65-F5344CB8AC3E}">
        <p14:creationId xmlns:p14="http://schemas.microsoft.com/office/powerpoint/2010/main" val="91482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Titre 1"/>
          <p:cNvSpPr>
            <a:spLocks noGrp="1"/>
          </p:cNvSpPr>
          <p:nvPr>
            <p:ph type="title"/>
          </p:nvPr>
        </p:nvSpPr>
        <p:spPr>
          <a:xfrm>
            <a:off x="457200" y="821353"/>
            <a:ext cx="8229600" cy="1143000"/>
          </a:xfrm>
          <a:prstGeom prst="rect">
            <a:avLst/>
          </a:prstGeom>
        </p:spPr>
        <p:txBody>
          <a:bodyPr/>
          <a:lstStyle>
            <a:lvl1pPr algn="l">
              <a:defRPr sz="3600" b="1">
                <a:solidFill>
                  <a:srgbClr val="800000"/>
                </a:solidFill>
              </a:defRPr>
            </a:lvl1pPr>
          </a:lstStyle>
          <a:p>
            <a:r>
              <a:rPr lang="fr-FR" dirty="0"/>
              <a:t>Modifiez le style du titre</a:t>
            </a:r>
            <a:endParaRPr lang="fr-CA" dirty="0"/>
          </a:p>
        </p:txBody>
      </p:sp>
      <p:sp>
        <p:nvSpPr>
          <p:cNvPr id="4" name="Espace réservé du contenu 2"/>
          <p:cNvSpPr>
            <a:spLocks noGrp="1"/>
          </p:cNvSpPr>
          <p:nvPr>
            <p:ph idx="1"/>
          </p:nvPr>
        </p:nvSpPr>
        <p:spPr>
          <a:xfrm>
            <a:off x="457200" y="1961074"/>
            <a:ext cx="8229600" cy="4525433"/>
          </a:xfrm>
          <a:prstGeom prst="rect">
            <a:avLst/>
          </a:prstGeom>
        </p:spPr>
        <p:txBody>
          <a:bodyPr/>
          <a:lstStyle>
            <a:lvl1pPr>
              <a:buClr>
                <a:srgbClr val="800000"/>
              </a:buClr>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5" name="Date Placeholder 1">
            <a:extLst>
              <a:ext uri="{FF2B5EF4-FFF2-40B4-BE49-F238E27FC236}">
                <a16:creationId xmlns:a16="http://schemas.microsoft.com/office/drawing/2014/main" id="{154D9485-9922-4487-883E-8187959D99E9}"/>
              </a:ext>
            </a:extLst>
          </p:cNvPr>
          <p:cNvSpPr>
            <a:spLocks noGrp="1"/>
          </p:cNvSpPr>
          <p:nvPr>
            <p:ph type="dt" sz="half" idx="12"/>
          </p:nvPr>
        </p:nvSpPr>
        <p:spPr>
          <a:xfrm>
            <a:off x="0" y="6486507"/>
            <a:ext cx="634998" cy="508002"/>
          </a:xfrm>
        </p:spPr>
        <p:txBody>
          <a:bodyPr/>
          <a:lstStyle>
            <a:lvl1pPr>
              <a:defRPr>
                <a:solidFill>
                  <a:schemeClr val="bg1">
                    <a:lumMod val="65000"/>
                  </a:schemeClr>
                </a:solidFill>
              </a:defRPr>
            </a:lvl1pPr>
          </a:lstStyle>
          <a:p>
            <a:endParaRPr lang="en-US" dirty="0"/>
          </a:p>
        </p:txBody>
      </p:sp>
      <p:sp>
        <p:nvSpPr>
          <p:cNvPr id="6" name="Footer Placeholder 4">
            <a:extLst>
              <a:ext uri="{FF2B5EF4-FFF2-40B4-BE49-F238E27FC236}">
                <a16:creationId xmlns:a16="http://schemas.microsoft.com/office/drawing/2014/main" id="{F811A576-8BDE-4441-8052-E75231CF6C85}"/>
              </a:ext>
            </a:extLst>
          </p:cNvPr>
          <p:cNvSpPr>
            <a:spLocks noGrp="1"/>
          </p:cNvSpPr>
          <p:nvPr>
            <p:ph type="ftr" sz="quarter" idx="3"/>
          </p:nvPr>
        </p:nvSpPr>
        <p:spPr>
          <a:xfrm rot="16200000">
            <a:off x="6921497" y="4051299"/>
            <a:ext cx="4203701" cy="381002"/>
          </a:xfrm>
        </p:spPr>
        <p:txBody>
          <a:bodyPr/>
          <a:lstStyle>
            <a:lvl1pPr>
              <a:defRPr>
                <a:solidFill>
                  <a:schemeClr val="bg1">
                    <a:lumMod val="65000"/>
                  </a:schemeClr>
                </a:solidFill>
              </a:defRPr>
            </a:lvl1pPr>
          </a:lstStyle>
          <a:p>
            <a:r>
              <a:rPr lang="en-CA" dirty="0"/>
              <a:t>@Valérie Martin, 2023</a:t>
            </a:r>
          </a:p>
        </p:txBody>
      </p:sp>
    </p:spTree>
    <p:extLst>
      <p:ext uri="{BB962C8B-B14F-4D97-AF65-F5344CB8AC3E}">
        <p14:creationId xmlns:p14="http://schemas.microsoft.com/office/powerpoint/2010/main" val="31236231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chart" Target="../charts/chart1.xml"/><Relationship Id="rId7" Type="http://schemas.openxmlformats.org/officeDocument/2006/relationships/diagramQuickStyle" Target="../diagrams/quickStyle1.xml"/><Relationship Id="rId2" Type="http://schemas.openxmlformats.org/officeDocument/2006/relationships/theme" Target="../theme/theme4.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chart" Target="../charts/chart3.xml"/><Relationship Id="rId4" Type="http://schemas.openxmlformats.org/officeDocument/2006/relationships/chart" Target="../charts/chart2.xml"/><Relationship Id="rId9" Type="http://schemas.microsoft.com/office/2007/relationships/diagramDrawing" Target="../diagrams/drawin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471488"/>
          </a:xfrm>
          <a:prstGeom prst="rect">
            <a:avLst/>
          </a:prstGeom>
        </p:spPr>
      </p:pic>
      <p:sp>
        <p:nvSpPr>
          <p:cNvPr id="3" name="Footer Placeholder 4">
            <a:extLst>
              <a:ext uri="{FF2B5EF4-FFF2-40B4-BE49-F238E27FC236}">
                <a16:creationId xmlns:a16="http://schemas.microsoft.com/office/drawing/2014/main" id="{F840D81C-5A8D-BFF2-9E90-A919F627B7CE}"/>
              </a:ext>
            </a:extLst>
          </p:cNvPr>
          <p:cNvSpPr>
            <a:spLocks noGrp="1"/>
          </p:cNvSpPr>
          <p:nvPr>
            <p:ph type="ftr" sz="quarter" idx="3"/>
          </p:nvPr>
        </p:nvSpPr>
        <p:spPr>
          <a:xfrm rot="16200000">
            <a:off x="6946897" y="4051299"/>
            <a:ext cx="4203701" cy="381002"/>
          </a:xfrm>
        </p:spPr>
        <p:txBody>
          <a:bodyPr/>
          <a:lstStyle>
            <a:lvl1pPr>
              <a:defRPr sz="1200">
                <a:solidFill>
                  <a:schemeClr val="bg1">
                    <a:lumMod val="65000"/>
                  </a:schemeClr>
                </a:solidFill>
              </a:defRPr>
            </a:lvl1pPr>
          </a:lstStyle>
          <a:p>
            <a:r>
              <a:rPr lang="en-CA" dirty="0"/>
              <a:t>@Valérie Martin, 2023</a:t>
            </a:r>
          </a:p>
        </p:txBody>
      </p:sp>
      <p:sp>
        <p:nvSpPr>
          <p:cNvPr id="4" name="ZoneTexte 3">
            <a:extLst>
              <a:ext uri="{FF2B5EF4-FFF2-40B4-BE49-F238E27FC236}">
                <a16:creationId xmlns:a16="http://schemas.microsoft.com/office/drawing/2014/main" id="{1E03545C-1C63-C1A2-90E0-C0F0C10CB181}"/>
              </a:ext>
            </a:extLst>
          </p:cNvPr>
          <p:cNvSpPr txBox="1"/>
          <p:nvPr userDrawn="1"/>
        </p:nvSpPr>
        <p:spPr>
          <a:xfrm>
            <a:off x="8601565" y="6486738"/>
            <a:ext cx="714375" cy="369332"/>
          </a:xfrm>
          <a:prstGeom prst="rect">
            <a:avLst/>
          </a:prstGeom>
          <a:noFill/>
        </p:spPr>
        <p:txBody>
          <a:bodyPr wrap="square">
            <a:spAutoFit/>
          </a:bodyPr>
          <a:lstStyle/>
          <a:p>
            <a:fld id="{1175CE79-D763-4204-83BC-D73F0244B472}" type="slidenum">
              <a:rPr lang="en-CA" smtClean="0">
                <a:solidFill>
                  <a:srgbClr val="800000"/>
                </a:solidFill>
              </a:rPr>
              <a:pPr/>
              <a:t>‹n°›</a:t>
            </a:fld>
            <a:endParaRPr lang="en-CA" dirty="0">
              <a:solidFill>
                <a:srgbClr val="800000"/>
              </a:solidFill>
            </a:endParaRPr>
          </a:p>
        </p:txBody>
      </p:sp>
    </p:spTree>
    <p:extLst>
      <p:ext uri="{BB962C8B-B14F-4D97-AF65-F5344CB8AC3E}">
        <p14:creationId xmlns:p14="http://schemas.microsoft.com/office/powerpoint/2010/main" val="2127073595"/>
      </p:ext>
    </p:extLst>
  </p:cSld>
  <p:clrMap bg1="lt1" tx1="dk1" bg2="lt2" tx2="dk2" accent1="accent1" accent2="accent2" accent3="accent3" accent4="accent4" accent5="accent5" accent6="accent6" hlink="hlink" folHlink="folHlink"/>
  <p:sldLayoutIdLst>
    <p:sldLayoutId id="2147484820" r:id="rId1"/>
    <p:sldLayoutId id="2147484826" r:id="rId2"/>
    <p:sldLayoutId id="2147484821" r:id="rId3"/>
    <p:sldLayoutId id="2147484841" r:id="rId4"/>
    <p:sldLayoutId id="2147484840" r:id="rId5"/>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146800"/>
          </a:xfrm>
          <a:prstGeom prst="rect">
            <a:avLst/>
          </a:prstGeom>
        </p:spPr>
      </p:pic>
      <p:sp>
        <p:nvSpPr>
          <p:cNvPr id="4" name="ZoneTexte 3">
            <a:extLst>
              <a:ext uri="{FF2B5EF4-FFF2-40B4-BE49-F238E27FC236}">
                <a16:creationId xmlns:a16="http://schemas.microsoft.com/office/drawing/2014/main" id="{915E598F-9D96-4F91-8016-AEDE2A0C6B89}"/>
              </a:ext>
            </a:extLst>
          </p:cNvPr>
          <p:cNvSpPr txBox="1"/>
          <p:nvPr userDrawn="1"/>
        </p:nvSpPr>
        <p:spPr>
          <a:xfrm>
            <a:off x="8645525" y="6381234"/>
            <a:ext cx="714375" cy="369332"/>
          </a:xfrm>
          <a:prstGeom prst="rect">
            <a:avLst/>
          </a:prstGeom>
          <a:noFill/>
        </p:spPr>
        <p:txBody>
          <a:bodyPr wrap="square">
            <a:spAutoFit/>
          </a:bodyPr>
          <a:lstStyle/>
          <a:p>
            <a:fld id="{1175CE79-D763-4204-83BC-D73F0244B472}" type="slidenum">
              <a:rPr lang="en-CA" smtClean="0">
                <a:solidFill>
                  <a:srgbClr val="800000"/>
                </a:solidFill>
              </a:rPr>
              <a:pPr/>
              <a:t>‹n°›</a:t>
            </a:fld>
            <a:endParaRPr lang="en-CA" dirty="0">
              <a:solidFill>
                <a:srgbClr val="800000"/>
              </a:solidFill>
            </a:endParaRPr>
          </a:p>
        </p:txBody>
      </p:sp>
      <p:sp>
        <p:nvSpPr>
          <p:cNvPr id="6" name="Date Placeholder 1">
            <a:extLst>
              <a:ext uri="{FF2B5EF4-FFF2-40B4-BE49-F238E27FC236}">
                <a16:creationId xmlns:a16="http://schemas.microsoft.com/office/drawing/2014/main" id="{245144A4-48EB-4733-B57F-2820620EF796}"/>
              </a:ext>
            </a:extLst>
          </p:cNvPr>
          <p:cNvSpPr>
            <a:spLocks noGrp="1"/>
          </p:cNvSpPr>
          <p:nvPr>
            <p:ph type="dt" sz="half" idx="2"/>
          </p:nvPr>
        </p:nvSpPr>
        <p:spPr>
          <a:xfrm>
            <a:off x="0" y="6486507"/>
            <a:ext cx="634998" cy="508002"/>
          </a:xfrm>
        </p:spPr>
        <p:txBody>
          <a:bodyPr/>
          <a:lstStyle>
            <a:lvl1pPr>
              <a:defRPr>
                <a:solidFill>
                  <a:schemeClr val="bg1">
                    <a:lumMod val="65000"/>
                  </a:schemeClr>
                </a:solidFill>
              </a:defRPr>
            </a:lvl1pPr>
          </a:lstStyle>
          <a:p>
            <a:endParaRPr lang="en-US" dirty="0"/>
          </a:p>
        </p:txBody>
      </p:sp>
      <p:sp>
        <p:nvSpPr>
          <p:cNvPr id="7" name="Footer Placeholder 4">
            <a:extLst>
              <a:ext uri="{FF2B5EF4-FFF2-40B4-BE49-F238E27FC236}">
                <a16:creationId xmlns:a16="http://schemas.microsoft.com/office/drawing/2014/main" id="{3105E9B7-5EA8-4C25-B8A2-000BCD2799AF}"/>
              </a:ext>
            </a:extLst>
          </p:cNvPr>
          <p:cNvSpPr>
            <a:spLocks noGrp="1"/>
          </p:cNvSpPr>
          <p:nvPr>
            <p:ph type="ftr" sz="quarter" idx="3"/>
          </p:nvPr>
        </p:nvSpPr>
        <p:spPr>
          <a:xfrm rot="16200000">
            <a:off x="6946897" y="4051299"/>
            <a:ext cx="4203701" cy="381002"/>
          </a:xfrm>
        </p:spPr>
        <p:txBody>
          <a:bodyPr/>
          <a:lstStyle>
            <a:lvl1pPr>
              <a:defRPr sz="1200">
                <a:solidFill>
                  <a:schemeClr val="bg1">
                    <a:lumMod val="65000"/>
                  </a:schemeClr>
                </a:solidFill>
              </a:defRPr>
            </a:lvl1pPr>
          </a:lstStyle>
          <a:p>
            <a:r>
              <a:rPr lang="en-CA"/>
              <a:t>@Valérie Martin, 2023</a:t>
            </a:r>
            <a:endParaRPr lang="en-CA" dirty="0"/>
          </a:p>
        </p:txBody>
      </p:sp>
    </p:spTree>
    <p:extLst>
      <p:ext uri="{BB962C8B-B14F-4D97-AF65-F5344CB8AC3E}">
        <p14:creationId xmlns:p14="http://schemas.microsoft.com/office/powerpoint/2010/main" val="915710035"/>
      </p:ext>
    </p:extLst>
  </p:cSld>
  <p:clrMap bg1="lt1" tx1="dk1" bg2="lt2" tx2="dk2" accent1="accent1" accent2="accent2" accent3="accent3" accent4="accent4" accent5="accent5" accent6="accent6" hlink="hlink" folHlink="folHlink"/>
  <p:sldLayoutIdLst>
    <p:sldLayoutId id="2147484832" r:id="rId1"/>
    <p:sldLayoutId id="2147484833" r:id="rId2"/>
    <p:sldLayoutId id="2147484829" r:id="rId3"/>
    <p:sldLayoutId id="2147484837" r:id="rId4"/>
    <p:sldLayoutId id="2147484838" r:id="rId5"/>
    <p:sldLayoutId id="2147484842" r:id="rId6"/>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98775" y="3470275"/>
            <a:ext cx="3346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32748"/>
      </p:ext>
    </p:extLst>
  </p:cSld>
  <p:clrMap bg1="lt1" tx1="dk1" bg2="lt2" tx2="dk2" accent1="accent1" accent2="accent2" accent3="accent3" accent4="accent4" accent5="accent5" accent6="accent6" hlink="hlink" folHlink="folHlink"/>
  <p:sldLayoutIdLst>
    <p:sldLayoutId id="2147484823"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Graphique 6"/>
          <p:cNvGraphicFramePr/>
          <p:nvPr userDrawn="1">
            <p:extLst>
              <p:ext uri="{D42A27DB-BD31-4B8C-83A1-F6EECF244321}">
                <p14:modId xmlns:p14="http://schemas.microsoft.com/office/powerpoint/2010/main" val="3682430132"/>
              </p:ext>
            </p:extLst>
          </p:nvPr>
        </p:nvGraphicFramePr>
        <p:xfrm>
          <a:off x="466299" y="3939657"/>
          <a:ext cx="3423314" cy="27809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p:nvPr userDrawn="1">
            <p:extLst>
              <p:ext uri="{D42A27DB-BD31-4B8C-83A1-F6EECF244321}">
                <p14:modId xmlns:p14="http://schemas.microsoft.com/office/powerpoint/2010/main" val="1790579280"/>
              </p:ext>
            </p:extLst>
          </p:nvPr>
        </p:nvGraphicFramePr>
        <p:xfrm>
          <a:off x="4915469" y="4176218"/>
          <a:ext cx="3552967" cy="25444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me 8"/>
          <p:cNvGraphicFramePr/>
          <p:nvPr userDrawn="1">
            <p:extLst>
              <p:ext uri="{D42A27DB-BD31-4B8C-83A1-F6EECF244321}">
                <p14:modId xmlns:p14="http://schemas.microsoft.com/office/powerpoint/2010/main" val="2011735103"/>
              </p:ext>
            </p:extLst>
          </p:nvPr>
        </p:nvGraphicFramePr>
        <p:xfrm>
          <a:off x="800669" y="1792411"/>
          <a:ext cx="2119953" cy="16001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 name="Graphique 1"/>
          <p:cNvGraphicFramePr/>
          <p:nvPr userDrawn="1">
            <p:extLst>
              <p:ext uri="{D42A27DB-BD31-4B8C-83A1-F6EECF244321}">
                <p14:modId xmlns:p14="http://schemas.microsoft.com/office/powerpoint/2010/main" val="4026297372"/>
              </p:ext>
            </p:extLst>
          </p:nvPr>
        </p:nvGraphicFramePr>
        <p:xfrm>
          <a:off x="4915469" y="1404336"/>
          <a:ext cx="3102591" cy="2471633"/>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452499969"/>
      </p:ext>
    </p:extLst>
  </p:cSld>
  <p:clrMap bg1="lt1" tx1="dk1" bg2="lt2" tx2="dk2" accent1="accent1" accent2="accent2" accent3="accent3" accent4="accent4" accent5="accent5" accent6="accent6" hlink="hlink" folHlink="folHlink"/>
  <p:sldLayoutIdLst>
    <p:sldLayoutId id="2147484831"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150.statcan.gc.ca/n1/pub/89-654-x/89-654-x2018002-fra.htm"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150.statcan.gc.ca/n1/pub/89-654-x/89-654-x2018002-fra.htm"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150.statcan.gc.ca/n1/pub/89-654-x/89-654-x2018002-fra.htm" TargetMode="External"/><Relationship Id="rId7" Type="http://schemas.openxmlformats.org/officeDocument/2006/relationships/image" Target="../media/image12.sv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8.xml"/><Relationship Id="rId4"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notesSlide" Target="../notesSlides/notesSlide21.xml"/><Relationship Id="rId3" Type="http://schemas.openxmlformats.org/officeDocument/2006/relationships/tags" Target="../tags/tag8.xml"/><Relationship Id="rId21" Type="http://schemas.openxmlformats.org/officeDocument/2006/relationships/tags" Target="../tags/tag26.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slideLayout" Target="../slideLayouts/slideLayout10.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tags" Target="../tags/tag25.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tags" Target="../tags/tag29.xml"/><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tags" Target="../tags/tag28.xml"/><Relationship Id="rId10" Type="http://schemas.openxmlformats.org/officeDocument/2006/relationships/tags" Target="../tags/tag15.xml"/><Relationship Id="rId19" Type="http://schemas.openxmlformats.org/officeDocument/2006/relationships/tags" Target="../tags/tag24.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tags" Target="../tags/tag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30.xml"/><Relationship Id="rId4" Type="http://schemas.openxmlformats.org/officeDocument/2006/relationships/hyperlink" Target="https://www150.statcan.gc.ca/n1/pub/89-654-x/89-654-x2019001-fra.ht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28.sv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diagramColors" Target="../diagrams/colors4.xml"/><Relationship Id="rId11" Type="http://schemas.openxmlformats.org/officeDocument/2006/relationships/image" Target="../media/image33.svg"/><Relationship Id="rId5" Type="http://schemas.openxmlformats.org/officeDocument/2006/relationships/diagramQuickStyle" Target="../diagrams/quickStyle4.xml"/><Relationship Id="rId10" Type="http://schemas.openxmlformats.org/officeDocument/2006/relationships/image" Target="../media/image32.png"/><Relationship Id="rId4" Type="http://schemas.openxmlformats.org/officeDocument/2006/relationships/diagramLayout" Target="../diagrams/layout4.xml"/><Relationship Id="rId9" Type="http://schemas.openxmlformats.org/officeDocument/2006/relationships/image" Target="../media/image31.sv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3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diagramColors" Target="../diagrams/colors5.xml"/><Relationship Id="rId11" Type="http://schemas.openxmlformats.org/officeDocument/2006/relationships/image" Target="../media/image45.svg"/><Relationship Id="rId5" Type="http://schemas.openxmlformats.org/officeDocument/2006/relationships/diagramQuickStyle" Target="../diagrams/quickStyle5.xml"/><Relationship Id="rId10" Type="http://schemas.openxmlformats.org/officeDocument/2006/relationships/image" Target="../media/image44.png"/><Relationship Id="rId4" Type="http://schemas.openxmlformats.org/officeDocument/2006/relationships/diagramLayout" Target="../diagrams/layout5.xml"/><Relationship Id="rId9" Type="http://schemas.openxmlformats.org/officeDocument/2006/relationships/image" Target="../media/image43.sv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diagramColors" Target="../diagrams/colors6.xml"/><Relationship Id="rId11" Type="http://schemas.openxmlformats.org/officeDocument/2006/relationships/image" Target="../media/image33.svg"/><Relationship Id="rId5" Type="http://schemas.openxmlformats.org/officeDocument/2006/relationships/diagramQuickStyle" Target="../diagrams/quickStyle6.xml"/><Relationship Id="rId10" Type="http://schemas.openxmlformats.org/officeDocument/2006/relationships/image" Target="../media/image32.png"/><Relationship Id="rId4" Type="http://schemas.openxmlformats.org/officeDocument/2006/relationships/diagramLayout" Target="../diagrams/layout6.xml"/><Relationship Id="rId9" Type="http://schemas.openxmlformats.org/officeDocument/2006/relationships/image" Target="../media/image31.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8ZPcKmfe7lo" TargetMode="External"/><Relationship Id="rId2" Type="http://schemas.openxmlformats.org/officeDocument/2006/relationships/notesSlide" Target="../notesSlides/notesSlide49.xml"/><Relationship Id="rId1" Type="http://schemas.openxmlformats.org/officeDocument/2006/relationships/slideLayout" Target="../slideLayouts/slideLayout8.xml"/><Relationship Id="rId5" Type="http://schemas.openxmlformats.org/officeDocument/2006/relationships/image" Target="../media/image53.jpe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hyperlink" Target="https://www.ophq.gouv.qc.ca/publications/statistiques/personnes-handicapees-au-quebec-en-chiffres/apercu-statistique-des-personnes-handicapees-au-quebec.html" TargetMode="External"/><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150.statcan.gc.ca/n1/pub/89-654-x/89-654-x2018002-fra.htm"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11C4B4-5B22-CB05-67BE-9A64052919DE}"/>
              </a:ext>
            </a:extLst>
          </p:cNvPr>
          <p:cNvSpPr/>
          <p:nvPr/>
        </p:nvSpPr>
        <p:spPr>
          <a:xfrm>
            <a:off x="29506" y="3429000"/>
            <a:ext cx="9108000" cy="147732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a16="http://schemas.microsoft.com/office/drawing/2014/main" id="{AE5C76AF-63E6-D24F-ABB0-12420C6DBD79}"/>
              </a:ext>
            </a:extLst>
          </p:cNvPr>
          <p:cNvPicPr>
            <a:picLocks noChangeAspect="1"/>
          </p:cNvPicPr>
          <p:nvPr/>
        </p:nvPicPr>
        <p:blipFill>
          <a:blip r:embed="rId3"/>
          <a:stretch>
            <a:fillRect/>
          </a:stretch>
        </p:blipFill>
        <p:spPr>
          <a:xfrm>
            <a:off x="2064987" y="768142"/>
            <a:ext cx="4429941" cy="2488286"/>
          </a:xfrm>
          <a:prstGeom prst="rect">
            <a:avLst/>
          </a:prstGeom>
        </p:spPr>
      </p:pic>
      <p:sp>
        <p:nvSpPr>
          <p:cNvPr id="9" name="ZoneTexte 8">
            <a:extLst>
              <a:ext uri="{FF2B5EF4-FFF2-40B4-BE49-F238E27FC236}">
                <a16:creationId xmlns:a16="http://schemas.microsoft.com/office/drawing/2014/main" id="{EAC71D86-BAC8-9641-ACE4-DCBA5761AE99}"/>
              </a:ext>
            </a:extLst>
          </p:cNvPr>
          <p:cNvSpPr txBox="1"/>
          <p:nvPr/>
        </p:nvSpPr>
        <p:spPr>
          <a:xfrm rot="16200000">
            <a:off x="-999462" y="2177090"/>
            <a:ext cx="2818087" cy="1477328"/>
          </a:xfrm>
          <a:prstGeom prst="rect">
            <a:avLst/>
          </a:prstGeom>
          <a:noFill/>
        </p:spPr>
        <p:txBody>
          <a:bodyPr wrap="square" rtlCol="0">
            <a:spAutoFit/>
          </a:bodyPr>
          <a:lstStyle/>
          <a:p>
            <a:r>
              <a:rPr lang="fr-FR" sz="9000" dirty="0">
                <a:latin typeface="Lab Grotesque" pitchFamily="2" charset="77"/>
                <a:cs typeface="Arial" panose="020B0604020202020204" pitchFamily="34" charset="0"/>
              </a:rPr>
              <a:t>sortir</a:t>
            </a:r>
          </a:p>
        </p:txBody>
      </p:sp>
      <p:sp>
        <p:nvSpPr>
          <p:cNvPr id="10" name="ZoneTexte 9">
            <a:extLst>
              <a:ext uri="{FF2B5EF4-FFF2-40B4-BE49-F238E27FC236}">
                <a16:creationId xmlns:a16="http://schemas.microsoft.com/office/drawing/2014/main" id="{109EFD38-4891-8044-ABAE-1A51B13BDE89}"/>
              </a:ext>
            </a:extLst>
          </p:cNvPr>
          <p:cNvSpPr txBox="1"/>
          <p:nvPr/>
        </p:nvSpPr>
        <p:spPr>
          <a:xfrm>
            <a:off x="653722" y="223453"/>
            <a:ext cx="1454246" cy="1477328"/>
          </a:xfrm>
          <a:prstGeom prst="rect">
            <a:avLst/>
          </a:prstGeom>
          <a:noFill/>
        </p:spPr>
        <p:txBody>
          <a:bodyPr wrap="square" rtlCol="0">
            <a:spAutoFit/>
          </a:bodyPr>
          <a:lstStyle/>
          <a:p>
            <a:r>
              <a:rPr lang="fr-FR" sz="9000" dirty="0">
                <a:latin typeface="Lab Grotesque" pitchFamily="2" charset="77"/>
                <a:cs typeface="Arial" panose="020B0604020202020204" pitchFamily="34" charset="0"/>
              </a:rPr>
              <a:t>du</a:t>
            </a:r>
          </a:p>
        </p:txBody>
      </p:sp>
      <p:sp>
        <p:nvSpPr>
          <p:cNvPr id="11" name="ZoneTexte 10">
            <a:extLst>
              <a:ext uri="{FF2B5EF4-FFF2-40B4-BE49-F238E27FC236}">
                <a16:creationId xmlns:a16="http://schemas.microsoft.com/office/drawing/2014/main" id="{CCE905A0-6345-FC4B-99D7-C152980A9D64}"/>
              </a:ext>
            </a:extLst>
          </p:cNvPr>
          <p:cNvSpPr txBox="1"/>
          <p:nvPr/>
        </p:nvSpPr>
        <p:spPr>
          <a:xfrm>
            <a:off x="6272098" y="231070"/>
            <a:ext cx="3029558" cy="1477328"/>
          </a:xfrm>
          <a:prstGeom prst="rect">
            <a:avLst/>
          </a:prstGeom>
          <a:noFill/>
        </p:spPr>
        <p:txBody>
          <a:bodyPr wrap="square" rtlCol="0">
            <a:spAutoFit/>
          </a:bodyPr>
          <a:lstStyle/>
          <a:p>
            <a:r>
              <a:rPr lang="fr-FR" sz="9000" dirty="0">
                <a:latin typeface="Lab Grotesque" pitchFamily="2" charset="77"/>
                <a:cs typeface="Arial" panose="020B0604020202020204" pitchFamily="34" charset="0"/>
              </a:rPr>
              <a:t>cadre</a:t>
            </a:r>
          </a:p>
        </p:txBody>
      </p:sp>
      <p:sp>
        <p:nvSpPr>
          <p:cNvPr id="3" name="Titre 1">
            <a:extLst>
              <a:ext uri="{FF2B5EF4-FFF2-40B4-BE49-F238E27FC236}">
                <a16:creationId xmlns:a16="http://schemas.microsoft.com/office/drawing/2014/main" id="{2B635A39-440E-E143-EE3F-D19D8731E800}"/>
              </a:ext>
            </a:extLst>
          </p:cNvPr>
          <p:cNvSpPr>
            <a:spLocks noGrp="1"/>
          </p:cNvSpPr>
          <p:nvPr>
            <p:ph type="ctrTitle"/>
          </p:nvPr>
        </p:nvSpPr>
        <p:spPr>
          <a:xfrm>
            <a:off x="2635624" y="3584516"/>
            <a:ext cx="5673609" cy="1790700"/>
          </a:xfrm>
        </p:spPr>
        <p:txBody>
          <a:bodyPr>
            <a:noAutofit/>
          </a:bodyPr>
          <a:lstStyle/>
          <a:p>
            <a:pPr algn="l"/>
            <a:r>
              <a:rPr lang="fr-CA" sz="2400" dirty="0">
                <a:latin typeface="Nunito" pitchFamily="2" charset="0"/>
                <a:ea typeface="Calibri" panose="020F0502020204030204" pitchFamily="34" charset="0"/>
              </a:rPr>
              <a:t>Entreprises inclusives – créer des milieux de travail qui accueilleront les étudiant.es en situation de handicap</a:t>
            </a:r>
            <a:endParaRPr lang="fr-CA" sz="4500" dirty="0">
              <a:latin typeface="Nunito" pitchFamily="2" charset="0"/>
            </a:endParaRPr>
          </a:p>
        </p:txBody>
      </p:sp>
      <p:sp>
        <p:nvSpPr>
          <p:cNvPr id="4" name="Sous-titre 2">
            <a:extLst>
              <a:ext uri="{FF2B5EF4-FFF2-40B4-BE49-F238E27FC236}">
                <a16:creationId xmlns:a16="http://schemas.microsoft.com/office/drawing/2014/main" id="{72A1B00E-2476-F8AE-FBD8-6BF3062A4189}"/>
              </a:ext>
            </a:extLst>
          </p:cNvPr>
          <p:cNvSpPr>
            <a:spLocks noGrp="1"/>
          </p:cNvSpPr>
          <p:nvPr>
            <p:ph type="subTitle" idx="1"/>
          </p:nvPr>
        </p:nvSpPr>
        <p:spPr>
          <a:xfrm>
            <a:off x="2635624" y="5544105"/>
            <a:ext cx="5930467" cy="791553"/>
          </a:xfrm>
        </p:spPr>
        <p:txBody>
          <a:bodyPr>
            <a:noAutofit/>
          </a:bodyPr>
          <a:lstStyle/>
          <a:p>
            <a:pPr algn="l">
              <a:lnSpc>
                <a:spcPct val="120000"/>
              </a:lnSpc>
            </a:pPr>
            <a:r>
              <a:rPr lang="fr-CA" sz="1600" dirty="0"/>
              <a:t>Valérie Martin, </a:t>
            </a:r>
            <a:r>
              <a:rPr lang="fr-CA" sz="1600" dirty="0" err="1"/>
              <a:t>Ph.D</a:t>
            </a:r>
            <a:r>
              <a:rPr lang="fr-CA" sz="1600" dirty="0"/>
              <a:t>., Professeure, gestion de la SST, </a:t>
            </a:r>
            <a:br>
              <a:rPr lang="fr-CA" sz="1600" dirty="0"/>
            </a:br>
            <a:r>
              <a:rPr lang="fr-CA" sz="1600" dirty="0"/>
              <a:t>Département d’organisation et de ressources humaines, ESG-UQAM</a:t>
            </a:r>
          </a:p>
          <a:p>
            <a:pPr algn="l">
              <a:lnSpc>
                <a:spcPct val="120000"/>
              </a:lnSpc>
            </a:pPr>
            <a:r>
              <a:rPr lang="fr-CA" sz="1600" i="1" dirty="0"/>
              <a:t>31 mai 2023</a:t>
            </a:r>
          </a:p>
          <a:p>
            <a:pPr algn="l"/>
            <a:endParaRPr lang="fr-CA" sz="1600" dirty="0"/>
          </a:p>
          <a:p>
            <a:endParaRPr lang="fr-CA" sz="1600" dirty="0"/>
          </a:p>
          <a:p>
            <a:endParaRPr lang="fr-CA" sz="1600" dirty="0"/>
          </a:p>
          <a:p>
            <a:endParaRPr lang="fr-CA" sz="1600" dirty="0"/>
          </a:p>
        </p:txBody>
      </p:sp>
    </p:spTree>
    <p:extLst>
      <p:ext uri="{BB962C8B-B14F-4D97-AF65-F5344CB8AC3E}">
        <p14:creationId xmlns:p14="http://schemas.microsoft.com/office/powerpoint/2010/main" val="3707750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2A77DD-9E38-487B-9080-62C8AA350850}"/>
              </a:ext>
            </a:extLst>
          </p:cNvPr>
          <p:cNvSpPr>
            <a:spLocks noGrp="1"/>
          </p:cNvSpPr>
          <p:nvPr>
            <p:ph type="title"/>
          </p:nvPr>
        </p:nvSpPr>
        <p:spPr/>
        <p:txBody>
          <a:bodyPr/>
          <a:lstStyle/>
          <a:p>
            <a:r>
              <a:rPr lang="fr-CA" b="1" dirty="0" err="1"/>
              <a:t>Canadien</a:t>
            </a:r>
            <a:r>
              <a:rPr lang="fr-CA" dirty="0" err="1"/>
              <a:t>·</a:t>
            </a:r>
            <a:r>
              <a:rPr lang="fr-CA" b="1" dirty="0" err="1"/>
              <a:t>nes</a:t>
            </a:r>
            <a:r>
              <a:rPr lang="fr-CA" b="1" dirty="0"/>
              <a:t> en situation de handicap</a:t>
            </a:r>
            <a:endParaRPr lang="en-CA" dirty="0"/>
          </a:p>
        </p:txBody>
      </p:sp>
      <p:sp>
        <p:nvSpPr>
          <p:cNvPr id="3" name="Espace réservé du contenu 2">
            <a:extLst>
              <a:ext uri="{FF2B5EF4-FFF2-40B4-BE49-F238E27FC236}">
                <a16:creationId xmlns:a16="http://schemas.microsoft.com/office/drawing/2014/main" id="{311916BE-776D-4B00-82B4-2EF80422E4B8}"/>
              </a:ext>
            </a:extLst>
          </p:cNvPr>
          <p:cNvSpPr>
            <a:spLocks noGrp="1"/>
          </p:cNvSpPr>
          <p:nvPr>
            <p:ph idx="1"/>
          </p:nvPr>
        </p:nvSpPr>
        <p:spPr/>
        <p:txBody>
          <a:bodyPr/>
          <a:lstStyle/>
          <a:p>
            <a:pPr marL="0" indent="0">
              <a:buNone/>
            </a:pPr>
            <a:r>
              <a:rPr lang="fr-FR" sz="2800" b="0" i="1" dirty="0">
                <a:solidFill>
                  <a:srgbClr val="800000"/>
                </a:solidFill>
                <a:effectLst/>
                <a:latin typeface="+mj-lt"/>
              </a:rPr>
              <a:t>Adultes en âge de travailler</a:t>
            </a:r>
          </a:p>
          <a:p>
            <a:pPr algn="l">
              <a:buFont typeface="Arial" panose="020B0604020202020204" pitchFamily="34" charset="0"/>
              <a:buChar char="•"/>
            </a:pPr>
            <a:r>
              <a:rPr lang="fr-FR" sz="2800" b="0" i="0" dirty="0">
                <a:effectLst/>
                <a:latin typeface="+mj-lt"/>
              </a:rPr>
              <a:t>Prévalence de l’incapacité augmente avec l’âge</a:t>
            </a:r>
          </a:p>
          <a:p>
            <a:pPr lvl="1">
              <a:buFont typeface="Arial" panose="020B0604020202020204" pitchFamily="34" charset="0"/>
              <a:buChar char="•"/>
            </a:pPr>
            <a:r>
              <a:rPr lang="fr-FR" sz="2000" b="0" i="0" dirty="0">
                <a:effectLst/>
                <a:latin typeface="+mj-lt"/>
              </a:rPr>
              <a:t>13 % chez les personnes de 15 à 24 ans </a:t>
            </a:r>
          </a:p>
          <a:p>
            <a:pPr lvl="1">
              <a:buFont typeface="Arial" panose="020B0604020202020204" pitchFamily="34" charset="0"/>
              <a:buChar char="•"/>
            </a:pPr>
            <a:r>
              <a:rPr lang="fr-FR" sz="2000" b="0" i="0" dirty="0">
                <a:effectLst/>
                <a:latin typeface="+mj-lt"/>
              </a:rPr>
              <a:t>47 % chez les personnes de 75 ans et plus</a:t>
            </a:r>
          </a:p>
          <a:p>
            <a:endParaRPr lang="fr-FR" sz="2800" b="0" i="0" dirty="0">
              <a:effectLst/>
              <a:latin typeface="+mj-lt"/>
            </a:endParaRPr>
          </a:p>
          <a:p>
            <a:r>
              <a:rPr lang="fr-FR" sz="2800" b="0" i="0" dirty="0">
                <a:effectLst/>
                <a:latin typeface="+mj-lt"/>
              </a:rPr>
              <a:t>15 à 24 ans incapacités liées à la santé mentale le plus fréquent (8 %)</a:t>
            </a:r>
          </a:p>
        </p:txBody>
      </p:sp>
      <p:sp>
        <p:nvSpPr>
          <p:cNvPr id="5" name="ZoneTexte 4">
            <a:extLst>
              <a:ext uri="{FF2B5EF4-FFF2-40B4-BE49-F238E27FC236}">
                <a16:creationId xmlns:a16="http://schemas.microsoft.com/office/drawing/2014/main" id="{1C394440-A090-4E8A-9F19-39FD5D11C863}"/>
              </a:ext>
            </a:extLst>
          </p:cNvPr>
          <p:cNvSpPr txBox="1"/>
          <p:nvPr/>
        </p:nvSpPr>
        <p:spPr>
          <a:xfrm>
            <a:off x="1325880" y="6442056"/>
            <a:ext cx="8107680" cy="261610"/>
          </a:xfrm>
          <a:prstGeom prst="rect">
            <a:avLst/>
          </a:prstGeom>
          <a:noFill/>
        </p:spPr>
        <p:txBody>
          <a:bodyPr wrap="square">
            <a:spAutoFit/>
          </a:bodyPr>
          <a:lstStyle/>
          <a:p>
            <a:r>
              <a:rPr lang="fr-FR" sz="1100" dirty="0">
                <a:hlinkClick r:id="rId3"/>
              </a:rPr>
              <a:t>Un profil de la démographie, de l’emploi et du revenu des Canadiens ayant une incapacité âgés de 15 ans et plus, 2017 (statcan.gc.ca)</a:t>
            </a:r>
            <a:endParaRPr lang="en-CA" sz="1100" dirty="0"/>
          </a:p>
        </p:txBody>
      </p:sp>
      <p:sp>
        <p:nvSpPr>
          <p:cNvPr id="6" name="Espace réservé du pied de page 5">
            <a:extLst>
              <a:ext uri="{FF2B5EF4-FFF2-40B4-BE49-F238E27FC236}">
                <a16:creationId xmlns:a16="http://schemas.microsoft.com/office/drawing/2014/main" id="{EB0B7632-B1C0-497B-BC5C-105776721CC5}"/>
              </a:ext>
            </a:extLst>
          </p:cNvPr>
          <p:cNvSpPr>
            <a:spLocks noGrp="1"/>
          </p:cNvSpPr>
          <p:nvPr>
            <p:ph type="ftr" sz="quarter" idx="3"/>
          </p:nvPr>
        </p:nvSpPr>
        <p:spPr/>
        <p:txBody>
          <a:bodyPr/>
          <a:lstStyle/>
          <a:p>
            <a:r>
              <a:rPr lang="en-CA"/>
              <a:t>@Valérie Martin, 2023</a:t>
            </a:r>
            <a:endParaRPr lang="en-CA" dirty="0"/>
          </a:p>
        </p:txBody>
      </p:sp>
    </p:spTree>
    <p:extLst>
      <p:ext uri="{BB962C8B-B14F-4D97-AF65-F5344CB8AC3E}">
        <p14:creationId xmlns:p14="http://schemas.microsoft.com/office/powerpoint/2010/main" val="397213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C5FBD0-C4F0-5916-DD12-17858FDD5AE9}"/>
              </a:ext>
            </a:extLst>
          </p:cNvPr>
          <p:cNvSpPr>
            <a:spLocks noGrp="1"/>
          </p:cNvSpPr>
          <p:nvPr>
            <p:ph type="title"/>
          </p:nvPr>
        </p:nvSpPr>
        <p:spPr/>
        <p:txBody>
          <a:bodyPr>
            <a:normAutofit/>
          </a:bodyPr>
          <a:lstStyle/>
          <a:p>
            <a:r>
              <a:rPr lang="fr-CA" b="1" dirty="0"/>
              <a:t>Types d’incapacités</a:t>
            </a:r>
            <a:endParaRPr lang="fr-CA" b="1" dirty="0">
              <a:latin typeface="Arial Narrow"/>
            </a:endParaRPr>
          </a:p>
        </p:txBody>
      </p:sp>
      <p:sp>
        <p:nvSpPr>
          <p:cNvPr id="7" name="Espace réservé du contenu 6">
            <a:extLst>
              <a:ext uri="{FF2B5EF4-FFF2-40B4-BE49-F238E27FC236}">
                <a16:creationId xmlns:a16="http://schemas.microsoft.com/office/drawing/2014/main" id="{445A2EDF-654E-0262-F098-4F1494415866}"/>
              </a:ext>
            </a:extLst>
          </p:cNvPr>
          <p:cNvSpPr>
            <a:spLocks noGrp="1"/>
          </p:cNvSpPr>
          <p:nvPr>
            <p:ph idx="1"/>
          </p:nvPr>
        </p:nvSpPr>
        <p:spPr>
          <a:xfrm>
            <a:off x="457200" y="2055134"/>
            <a:ext cx="6004654" cy="4525433"/>
          </a:xfrm>
        </p:spPr>
        <p:txBody>
          <a:bodyPr/>
          <a:lstStyle/>
          <a:p>
            <a:r>
              <a:rPr lang="fr-CA" dirty="0"/>
              <a:t>Sensorielle : vision, audition</a:t>
            </a:r>
          </a:p>
          <a:p>
            <a:r>
              <a:rPr lang="fr-CA" dirty="0"/>
              <a:t>Physique : flexibilité, dextérité, mobilité</a:t>
            </a:r>
          </a:p>
          <a:p>
            <a:endParaRPr lang="fr-CA" dirty="0"/>
          </a:p>
          <a:p>
            <a:r>
              <a:rPr lang="fr-CA" dirty="0"/>
              <a:t>Douleur</a:t>
            </a:r>
          </a:p>
          <a:p>
            <a:r>
              <a:rPr lang="fr-CA" dirty="0"/>
              <a:t>Santé mentale</a:t>
            </a:r>
          </a:p>
          <a:p>
            <a:r>
              <a:rPr lang="fr-CA" dirty="0"/>
              <a:t>Cognitive : apprentissage, mémoire, développement </a:t>
            </a:r>
          </a:p>
          <a:p>
            <a:endParaRPr lang="fr-CA" dirty="0"/>
          </a:p>
        </p:txBody>
      </p:sp>
      <p:sp>
        <p:nvSpPr>
          <p:cNvPr id="10" name="Espace réservé du numéro de diapositive 9">
            <a:extLst>
              <a:ext uri="{FF2B5EF4-FFF2-40B4-BE49-F238E27FC236}">
                <a16:creationId xmlns:a16="http://schemas.microsoft.com/office/drawing/2014/main" id="{6B41862E-F2DE-0C24-B9BB-C148505CF1CE}"/>
              </a:ext>
            </a:extLst>
          </p:cNvPr>
          <p:cNvSpPr>
            <a:spLocks noGrp="1"/>
          </p:cNvSpPr>
          <p:nvPr>
            <p:ph type="sldNum" sz="quarter" idx="12"/>
          </p:nvPr>
        </p:nvSpPr>
        <p:spPr/>
        <p:txBody>
          <a:bodyPr/>
          <a:lstStyle/>
          <a:p>
            <a:fld id="{A0F0BBE2-08FC-4AE7-A468-1C404DD1E0E9}" type="slidenum">
              <a:rPr lang="fr-CA" smtClean="0"/>
              <a:pPr/>
              <a:t>11</a:t>
            </a:fld>
            <a:endParaRPr lang="fr-CA"/>
          </a:p>
        </p:txBody>
      </p:sp>
      <p:sp>
        <p:nvSpPr>
          <p:cNvPr id="4" name="ZoneTexte 3">
            <a:extLst>
              <a:ext uri="{FF2B5EF4-FFF2-40B4-BE49-F238E27FC236}">
                <a16:creationId xmlns:a16="http://schemas.microsoft.com/office/drawing/2014/main" id="{EC430EE4-781D-5DA6-81B2-3887D4CF1FA4}"/>
              </a:ext>
            </a:extLst>
          </p:cNvPr>
          <p:cNvSpPr txBox="1"/>
          <p:nvPr/>
        </p:nvSpPr>
        <p:spPr>
          <a:xfrm>
            <a:off x="7846778" y="1083474"/>
            <a:ext cx="1327608" cy="213585"/>
          </a:xfrm>
          <a:prstGeom prst="rect">
            <a:avLst/>
          </a:prstGeom>
          <a:noFill/>
        </p:spPr>
        <p:txBody>
          <a:bodyPr wrap="none" rtlCol="0">
            <a:spAutoFit/>
          </a:bodyPr>
          <a:lstStyle/>
          <a:p>
            <a:r>
              <a:rPr lang="fr-CA" sz="788" dirty="0"/>
              <a:t>@microsoft inclusive design</a:t>
            </a:r>
          </a:p>
        </p:txBody>
      </p:sp>
      <p:pic>
        <p:nvPicPr>
          <p:cNvPr id="3" name="Image 2">
            <a:extLst>
              <a:ext uri="{FF2B5EF4-FFF2-40B4-BE49-F238E27FC236}">
                <a16:creationId xmlns:a16="http://schemas.microsoft.com/office/drawing/2014/main" id="{87C47671-D1FD-F69D-4EDF-D8B232E552A0}"/>
              </a:ext>
            </a:extLst>
          </p:cNvPr>
          <p:cNvPicPr>
            <a:picLocks noChangeAspect="1"/>
          </p:cNvPicPr>
          <p:nvPr/>
        </p:nvPicPr>
        <p:blipFill rotWithShape="1">
          <a:blip r:embed="rId3"/>
          <a:srcRect l="14933"/>
          <a:stretch/>
        </p:blipFill>
        <p:spPr>
          <a:xfrm>
            <a:off x="6492240" y="0"/>
            <a:ext cx="2651760" cy="6858000"/>
          </a:xfrm>
          <a:prstGeom prst="rect">
            <a:avLst/>
          </a:prstGeom>
        </p:spPr>
      </p:pic>
    </p:spTree>
    <p:extLst>
      <p:ext uri="{BB962C8B-B14F-4D97-AF65-F5344CB8AC3E}">
        <p14:creationId xmlns:p14="http://schemas.microsoft.com/office/powerpoint/2010/main" val="121788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C5FBD0-C4F0-5916-DD12-17858FDD5AE9}"/>
              </a:ext>
            </a:extLst>
          </p:cNvPr>
          <p:cNvSpPr>
            <a:spLocks noGrp="1"/>
          </p:cNvSpPr>
          <p:nvPr>
            <p:ph type="title"/>
          </p:nvPr>
        </p:nvSpPr>
        <p:spPr/>
        <p:txBody>
          <a:bodyPr>
            <a:normAutofit/>
          </a:bodyPr>
          <a:lstStyle/>
          <a:p>
            <a:r>
              <a:rPr lang="fr-CA" b="1" dirty="0"/>
              <a:t>Types d’incapacités</a:t>
            </a:r>
          </a:p>
        </p:txBody>
      </p:sp>
      <p:sp>
        <p:nvSpPr>
          <p:cNvPr id="7" name="Espace réservé du contenu 6">
            <a:extLst>
              <a:ext uri="{FF2B5EF4-FFF2-40B4-BE49-F238E27FC236}">
                <a16:creationId xmlns:a16="http://schemas.microsoft.com/office/drawing/2014/main" id="{445A2EDF-654E-0262-F098-4F1494415866}"/>
              </a:ext>
            </a:extLst>
          </p:cNvPr>
          <p:cNvSpPr>
            <a:spLocks noGrp="1"/>
          </p:cNvSpPr>
          <p:nvPr>
            <p:ph idx="1"/>
          </p:nvPr>
        </p:nvSpPr>
        <p:spPr>
          <a:xfrm>
            <a:off x="457200" y="2001346"/>
            <a:ext cx="8229600" cy="4525433"/>
          </a:xfrm>
        </p:spPr>
        <p:txBody>
          <a:bodyPr/>
          <a:lstStyle/>
          <a:p>
            <a:pPr marL="0" indent="0" algn="ctr">
              <a:buNone/>
            </a:pPr>
            <a:r>
              <a:rPr lang="fr-CA" sz="3200" b="1" dirty="0">
                <a:solidFill>
                  <a:srgbClr val="C00000"/>
                </a:solidFill>
                <a:latin typeface="Nunito" pitchFamily="2" charset="0"/>
              </a:rPr>
              <a:t>Visible </a:t>
            </a:r>
            <a:r>
              <a:rPr lang="fr-CA" sz="3200" b="1" dirty="0">
                <a:solidFill>
                  <a:srgbClr val="C00000"/>
                </a:solidFill>
                <a:latin typeface="Nunito" pitchFamily="2" charset="0"/>
                <a:sym typeface="Symbol" panose="05050102010706020507" pitchFamily="18" charset="2"/>
              </a:rPr>
              <a:t> I</a:t>
            </a:r>
            <a:r>
              <a:rPr lang="fr-CA" sz="3200" b="1" dirty="0">
                <a:solidFill>
                  <a:srgbClr val="C00000"/>
                </a:solidFill>
                <a:latin typeface="Nunito" pitchFamily="2" charset="0"/>
              </a:rPr>
              <a:t>nvisible</a:t>
            </a:r>
          </a:p>
          <a:p>
            <a:endParaRPr lang="fr-CA" sz="3200" dirty="0">
              <a:latin typeface="+mj-lt"/>
            </a:endParaRPr>
          </a:p>
          <a:p>
            <a:r>
              <a:rPr lang="fr-CA" sz="3200" dirty="0">
                <a:latin typeface="+mj-lt"/>
              </a:rPr>
              <a:t>Premier coup d’œil</a:t>
            </a:r>
          </a:p>
          <a:p>
            <a:r>
              <a:rPr lang="fr-CA" dirty="0">
                <a:latin typeface="+mj-lt"/>
              </a:rPr>
              <a:t>Dans l’interaction </a:t>
            </a:r>
          </a:p>
          <a:p>
            <a:r>
              <a:rPr lang="fr-CA" sz="3200" dirty="0">
                <a:latin typeface="+mj-lt"/>
              </a:rPr>
              <a:t>Caché – mais </a:t>
            </a:r>
            <a:r>
              <a:rPr lang="fr-CA" dirty="0">
                <a:latin typeface="+mj-lt"/>
              </a:rPr>
              <a:t>les conséquences sont visibles</a:t>
            </a:r>
          </a:p>
          <a:p>
            <a:pPr lvl="1"/>
            <a:r>
              <a:rPr lang="fr-CA" dirty="0">
                <a:latin typeface="+mj-lt"/>
              </a:rPr>
              <a:t>Motivation, incompétence, personnalité </a:t>
            </a:r>
          </a:p>
          <a:p>
            <a:r>
              <a:rPr lang="fr-CA" sz="3200" dirty="0">
                <a:latin typeface="+mj-lt"/>
              </a:rPr>
              <a:t>Caché – à un co</a:t>
            </a:r>
            <a:r>
              <a:rPr lang="fr-CA" dirty="0">
                <a:latin typeface="+mj-lt"/>
              </a:rPr>
              <a:t>ût important pour l’individu</a:t>
            </a:r>
          </a:p>
          <a:p>
            <a:pPr lvl="1"/>
            <a:r>
              <a:rPr lang="fr-CA" dirty="0">
                <a:latin typeface="+mj-lt"/>
              </a:rPr>
              <a:t>MASQUAGE   --­&gt; burnout</a:t>
            </a:r>
          </a:p>
          <a:p>
            <a:endParaRPr lang="fr-CA" dirty="0"/>
          </a:p>
        </p:txBody>
      </p:sp>
      <p:sp>
        <p:nvSpPr>
          <p:cNvPr id="10" name="Espace réservé du numéro de diapositive 9">
            <a:extLst>
              <a:ext uri="{FF2B5EF4-FFF2-40B4-BE49-F238E27FC236}">
                <a16:creationId xmlns:a16="http://schemas.microsoft.com/office/drawing/2014/main" id="{6B41862E-F2DE-0C24-B9BB-C148505CF1CE}"/>
              </a:ext>
            </a:extLst>
          </p:cNvPr>
          <p:cNvSpPr>
            <a:spLocks noGrp="1"/>
          </p:cNvSpPr>
          <p:nvPr>
            <p:ph type="sldNum" sz="quarter" idx="4294967295"/>
          </p:nvPr>
        </p:nvSpPr>
        <p:spPr>
          <a:xfrm>
            <a:off x="0" y="6486525"/>
            <a:ext cx="635000" cy="508000"/>
          </a:xfrm>
        </p:spPr>
        <p:txBody>
          <a:bodyPr/>
          <a:lstStyle/>
          <a:p>
            <a:fld id="{A0F0BBE2-08FC-4AE7-A468-1C404DD1E0E9}" type="slidenum">
              <a:rPr lang="fr-CA" smtClean="0"/>
              <a:pPr/>
              <a:t>12</a:t>
            </a:fld>
            <a:endParaRPr lang="fr-CA"/>
          </a:p>
        </p:txBody>
      </p:sp>
      <p:pic>
        <p:nvPicPr>
          <p:cNvPr id="13" name="Image 12">
            <a:extLst>
              <a:ext uri="{FF2B5EF4-FFF2-40B4-BE49-F238E27FC236}">
                <a16:creationId xmlns:a16="http://schemas.microsoft.com/office/drawing/2014/main" id="{794109FC-A843-D3BC-7745-50C7A3B3583A}"/>
              </a:ext>
            </a:extLst>
          </p:cNvPr>
          <p:cNvPicPr>
            <a:picLocks noChangeAspect="1"/>
          </p:cNvPicPr>
          <p:nvPr/>
        </p:nvPicPr>
        <p:blipFill>
          <a:blip r:embed="rId3"/>
          <a:stretch>
            <a:fillRect/>
          </a:stretch>
        </p:blipFill>
        <p:spPr>
          <a:xfrm>
            <a:off x="5205846" y="2151"/>
            <a:ext cx="3944087" cy="1072179"/>
          </a:xfrm>
          <a:prstGeom prst="rect">
            <a:avLst/>
          </a:prstGeom>
        </p:spPr>
      </p:pic>
      <p:sp>
        <p:nvSpPr>
          <p:cNvPr id="4" name="ZoneTexte 3">
            <a:extLst>
              <a:ext uri="{FF2B5EF4-FFF2-40B4-BE49-F238E27FC236}">
                <a16:creationId xmlns:a16="http://schemas.microsoft.com/office/drawing/2014/main" id="{EC430EE4-781D-5DA6-81B2-3887D4CF1FA4}"/>
              </a:ext>
            </a:extLst>
          </p:cNvPr>
          <p:cNvSpPr txBox="1"/>
          <p:nvPr/>
        </p:nvSpPr>
        <p:spPr>
          <a:xfrm>
            <a:off x="7846778" y="1083474"/>
            <a:ext cx="1327608" cy="213585"/>
          </a:xfrm>
          <a:prstGeom prst="rect">
            <a:avLst/>
          </a:prstGeom>
          <a:noFill/>
        </p:spPr>
        <p:txBody>
          <a:bodyPr wrap="none" rtlCol="0">
            <a:spAutoFit/>
          </a:bodyPr>
          <a:lstStyle/>
          <a:p>
            <a:r>
              <a:rPr lang="fr-CA" sz="788" dirty="0"/>
              <a:t>@microsoft inclusive design</a:t>
            </a:r>
          </a:p>
        </p:txBody>
      </p:sp>
    </p:spTree>
    <p:extLst>
      <p:ext uri="{BB962C8B-B14F-4D97-AF65-F5344CB8AC3E}">
        <p14:creationId xmlns:p14="http://schemas.microsoft.com/office/powerpoint/2010/main" val="1600804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A153C0-C96D-44B6-B4AE-7469F0E84F37}"/>
              </a:ext>
            </a:extLst>
          </p:cNvPr>
          <p:cNvSpPr>
            <a:spLocks noGrp="1"/>
          </p:cNvSpPr>
          <p:nvPr>
            <p:ph type="title"/>
          </p:nvPr>
        </p:nvSpPr>
        <p:spPr>
          <a:xfrm>
            <a:off x="457200" y="730800"/>
            <a:ext cx="8229600" cy="1143000"/>
          </a:xfrm>
        </p:spPr>
        <p:txBody>
          <a:bodyPr>
            <a:normAutofit/>
          </a:bodyPr>
          <a:lstStyle/>
          <a:p>
            <a:r>
              <a:rPr lang="fr-CA" b="1" dirty="0"/>
              <a:t>Types d’incapacités</a:t>
            </a:r>
            <a:endParaRPr lang="en-CA" dirty="0"/>
          </a:p>
        </p:txBody>
      </p:sp>
      <p:sp>
        <p:nvSpPr>
          <p:cNvPr id="5" name="Espace réservé du pied de page 4">
            <a:extLst>
              <a:ext uri="{FF2B5EF4-FFF2-40B4-BE49-F238E27FC236}">
                <a16:creationId xmlns:a16="http://schemas.microsoft.com/office/drawing/2014/main" id="{BB85F19E-DADD-4C54-90C1-27E59DA50365}"/>
              </a:ext>
            </a:extLst>
          </p:cNvPr>
          <p:cNvSpPr>
            <a:spLocks noGrp="1"/>
          </p:cNvSpPr>
          <p:nvPr>
            <p:ph type="ftr" sz="quarter" idx="3"/>
          </p:nvPr>
        </p:nvSpPr>
        <p:spPr>
          <a:xfrm rot="16200000">
            <a:off x="6921497" y="4051299"/>
            <a:ext cx="4203701" cy="381002"/>
          </a:xfrm>
        </p:spPr>
        <p:txBody>
          <a:bodyPr>
            <a:normAutofit/>
          </a:bodyPr>
          <a:lstStyle/>
          <a:p>
            <a:pPr>
              <a:spcAft>
                <a:spcPts val="600"/>
              </a:spcAft>
            </a:pPr>
            <a:r>
              <a:rPr lang="en-CA"/>
              <a:t>@Valérie Martin, 2023</a:t>
            </a:r>
          </a:p>
        </p:txBody>
      </p:sp>
      <p:graphicFrame>
        <p:nvGraphicFramePr>
          <p:cNvPr id="9" name="Espace réservé du contenu 2">
            <a:extLst>
              <a:ext uri="{FF2B5EF4-FFF2-40B4-BE49-F238E27FC236}">
                <a16:creationId xmlns:a16="http://schemas.microsoft.com/office/drawing/2014/main" id="{A06B5191-AC2D-AA2B-387E-7230039B1E3F}"/>
              </a:ext>
            </a:extLst>
          </p:cNvPr>
          <p:cNvGraphicFramePr>
            <a:graphicFrameLocks noGrp="1"/>
          </p:cNvGraphicFramePr>
          <p:nvPr>
            <p:ph idx="1"/>
            <p:extLst>
              <p:ext uri="{D42A27DB-BD31-4B8C-83A1-F6EECF244321}">
                <p14:modId xmlns:p14="http://schemas.microsoft.com/office/powerpoint/2010/main" val="999098864"/>
              </p:ext>
            </p:extLst>
          </p:nvPr>
        </p:nvGraphicFramePr>
        <p:xfrm>
          <a:off x="165100" y="1625600"/>
          <a:ext cx="8788400" cy="5165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9">
            <a:extLst>
              <a:ext uri="{FF2B5EF4-FFF2-40B4-BE49-F238E27FC236}">
                <a16:creationId xmlns:a16="http://schemas.microsoft.com/office/drawing/2014/main" id="{FFFDE46A-CE16-4E81-D9FF-36C44A81550A}"/>
              </a:ext>
            </a:extLst>
          </p:cNvPr>
          <p:cNvSpPr txBox="1"/>
          <p:nvPr/>
        </p:nvSpPr>
        <p:spPr>
          <a:xfrm>
            <a:off x="6864309" y="2399268"/>
            <a:ext cx="1879637" cy="646331"/>
          </a:xfrm>
          <a:prstGeom prst="rect">
            <a:avLst/>
          </a:prstGeom>
          <a:noFill/>
        </p:spPr>
        <p:txBody>
          <a:bodyPr wrap="square" rtlCol="0">
            <a:spAutoFit/>
          </a:bodyPr>
          <a:lstStyle/>
          <a:p>
            <a:r>
              <a:rPr lang="fr-FR" i="1" dirty="0">
                <a:solidFill>
                  <a:srgbClr val="B82718"/>
                </a:solidFill>
              </a:rPr>
              <a:t>Dégénérescence maculaire</a:t>
            </a:r>
            <a:endParaRPr lang="fr-CA" i="1" dirty="0">
              <a:solidFill>
                <a:srgbClr val="B82718"/>
              </a:solidFill>
            </a:endParaRPr>
          </a:p>
        </p:txBody>
      </p:sp>
      <p:sp>
        <p:nvSpPr>
          <p:cNvPr id="12" name="ZoneTexte 11">
            <a:extLst>
              <a:ext uri="{FF2B5EF4-FFF2-40B4-BE49-F238E27FC236}">
                <a16:creationId xmlns:a16="http://schemas.microsoft.com/office/drawing/2014/main" id="{6B59502B-22BD-69CE-8180-B57C6B64EF14}"/>
              </a:ext>
            </a:extLst>
          </p:cNvPr>
          <p:cNvSpPr txBox="1"/>
          <p:nvPr/>
        </p:nvSpPr>
        <p:spPr>
          <a:xfrm>
            <a:off x="310641" y="4956721"/>
            <a:ext cx="2008883" cy="369332"/>
          </a:xfrm>
          <a:prstGeom prst="rect">
            <a:avLst/>
          </a:prstGeom>
          <a:noFill/>
        </p:spPr>
        <p:txBody>
          <a:bodyPr wrap="none" rtlCol="0">
            <a:spAutoFit/>
          </a:bodyPr>
          <a:lstStyle/>
          <a:p>
            <a:r>
              <a:rPr lang="fr-CA" i="1" dirty="0">
                <a:solidFill>
                  <a:srgbClr val="B82718"/>
                </a:solidFill>
              </a:rPr>
              <a:t>Sclérose en plaques</a:t>
            </a:r>
          </a:p>
        </p:txBody>
      </p:sp>
      <p:sp>
        <p:nvSpPr>
          <p:cNvPr id="13" name="ZoneTexte 12">
            <a:extLst>
              <a:ext uri="{FF2B5EF4-FFF2-40B4-BE49-F238E27FC236}">
                <a16:creationId xmlns:a16="http://schemas.microsoft.com/office/drawing/2014/main" id="{D685B080-0D3C-69B0-22C1-AC9BA8C16038}"/>
              </a:ext>
            </a:extLst>
          </p:cNvPr>
          <p:cNvSpPr txBox="1"/>
          <p:nvPr/>
        </p:nvSpPr>
        <p:spPr>
          <a:xfrm>
            <a:off x="6864309" y="4956721"/>
            <a:ext cx="1879637" cy="646331"/>
          </a:xfrm>
          <a:prstGeom prst="rect">
            <a:avLst/>
          </a:prstGeom>
          <a:noFill/>
        </p:spPr>
        <p:txBody>
          <a:bodyPr wrap="square" rtlCol="0">
            <a:spAutoFit/>
          </a:bodyPr>
          <a:lstStyle/>
          <a:p>
            <a:r>
              <a:rPr lang="fr-CA" i="1" dirty="0">
                <a:solidFill>
                  <a:srgbClr val="B82718"/>
                </a:solidFill>
              </a:rPr>
              <a:t>Migraines, trouble bipolaire </a:t>
            </a:r>
          </a:p>
        </p:txBody>
      </p:sp>
      <p:sp>
        <p:nvSpPr>
          <p:cNvPr id="14" name="ZoneTexte 13">
            <a:extLst>
              <a:ext uri="{FF2B5EF4-FFF2-40B4-BE49-F238E27FC236}">
                <a16:creationId xmlns:a16="http://schemas.microsoft.com/office/drawing/2014/main" id="{5CB8F714-A51B-4DB7-1A29-0D2ADC5BCF43}"/>
              </a:ext>
            </a:extLst>
          </p:cNvPr>
          <p:cNvSpPr txBox="1"/>
          <p:nvPr/>
        </p:nvSpPr>
        <p:spPr>
          <a:xfrm>
            <a:off x="1022309" y="2399268"/>
            <a:ext cx="1297215" cy="369332"/>
          </a:xfrm>
          <a:prstGeom prst="rect">
            <a:avLst/>
          </a:prstGeom>
          <a:noFill/>
        </p:spPr>
        <p:txBody>
          <a:bodyPr wrap="none" rtlCol="0">
            <a:spAutoFit/>
          </a:bodyPr>
          <a:lstStyle/>
          <a:p>
            <a:r>
              <a:rPr lang="fr-CA" i="1" dirty="0">
                <a:solidFill>
                  <a:srgbClr val="B82718"/>
                </a:solidFill>
              </a:rPr>
              <a:t>Amputation</a:t>
            </a:r>
          </a:p>
        </p:txBody>
      </p:sp>
      <p:sp>
        <p:nvSpPr>
          <p:cNvPr id="16" name="ZoneTexte 15">
            <a:extLst>
              <a:ext uri="{FF2B5EF4-FFF2-40B4-BE49-F238E27FC236}">
                <a16:creationId xmlns:a16="http://schemas.microsoft.com/office/drawing/2014/main" id="{3031876A-2647-A1D9-7DFB-2830B107D95E}"/>
              </a:ext>
            </a:extLst>
          </p:cNvPr>
          <p:cNvSpPr txBox="1"/>
          <p:nvPr/>
        </p:nvSpPr>
        <p:spPr>
          <a:xfrm>
            <a:off x="4509600" y="1473613"/>
            <a:ext cx="4679950" cy="584775"/>
          </a:xfrm>
          <a:prstGeom prst="rect">
            <a:avLst/>
          </a:prstGeom>
          <a:noFill/>
        </p:spPr>
        <p:txBody>
          <a:bodyPr wrap="square">
            <a:spAutoFit/>
          </a:bodyPr>
          <a:lstStyle/>
          <a:p>
            <a:pPr marL="0" indent="0" algn="ctr">
              <a:buNone/>
            </a:pPr>
            <a:r>
              <a:rPr lang="fr-CA" sz="3200" b="1" dirty="0">
                <a:solidFill>
                  <a:srgbClr val="C00000"/>
                </a:solidFill>
                <a:latin typeface="Nunito" pitchFamily="2" charset="0"/>
              </a:rPr>
              <a:t>Durée</a:t>
            </a:r>
          </a:p>
        </p:txBody>
      </p:sp>
    </p:spTree>
    <p:extLst>
      <p:ext uri="{BB962C8B-B14F-4D97-AF65-F5344CB8AC3E}">
        <p14:creationId xmlns:p14="http://schemas.microsoft.com/office/powerpoint/2010/main" val="2237244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2A77DD-9E38-487B-9080-62C8AA350850}"/>
              </a:ext>
            </a:extLst>
          </p:cNvPr>
          <p:cNvSpPr>
            <a:spLocks noGrp="1"/>
          </p:cNvSpPr>
          <p:nvPr>
            <p:ph type="title"/>
          </p:nvPr>
        </p:nvSpPr>
        <p:spPr/>
        <p:txBody>
          <a:bodyPr/>
          <a:lstStyle/>
          <a:p>
            <a:r>
              <a:rPr lang="fr-CA" dirty="0"/>
              <a:t>Incapacité et travail – Statistiques</a:t>
            </a:r>
            <a:br>
              <a:rPr lang="fr-CA" dirty="0"/>
            </a:br>
            <a:r>
              <a:rPr lang="fr-CA" sz="2800" dirty="0"/>
              <a:t>25 à 64 ans</a:t>
            </a:r>
            <a:endParaRPr lang="en-CA" dirty="0"/>
          </a:p>
        </p:txBody>
      </p:sp>
      <p:sp>
        <p:nvSpPr>
          <p:cNvPr id="5" name="ZoneTexte 4">
            <a:extLst>
              <a:ext uri="{FF2B5EF4-FFF2-40B4-BE49-F238E27FC236}">
                <a16:creationId xmlns:a16="http://schemas.microsoft.com/office/drawing/2014/main" id="{DBBB6E2E-01E6-471A-BF39-95855148F049}"/>
              </a:ext>
            </a:extLst>
          </p:cNvPr>
          <p:cNvSpPr txBox="1"/>
          <p:nvPr/>
        </p:nvSpPr>
        <p:spPr>
          <a:xfrm>
            <a:off x="225287" y="6512200"/>
            <a:ext cx="8461513" cy="276999"/>
          </a:xfrm>
          <a:prstGeom prst="rect">
            <a:avLst/>
          </a:prstGeom>
          <a:noFill/>
        </p:spPr>
        <p:txBody>
          <a:bodyPr wrap="square">
            <a:spAutoFit/>
          </a:bodyPr>
          <a:lstStyle/>
          <a:p>
            <a:r>
              <a:rPr lang="fr-FR" sz="1200" dirty="0">
                <a:hlinkClick r:id="rId3"/>
              </a:rPr>
              <a:t>Un profil de la démographie, de l’emploi et du revenu des Canadiens ayant une incapacité âgés de 15 ans et plus, 2017 (statcan.gc.ca)</a:t>
            </a:r>
            <a:endParaRPr lang="en-CA" sz="1200" dirty="0"/>
          </a:p>
        </p:txBody>
      </p:sp>
      <p:sp>
        <p:nvSpPr>
          <p:cNvPr id="6" name="Espace réservé du pied de page 5">
            <a:extLst>
              <a:ext uri="{FF2B5EF4-FFF2-40B4-BE49-F238E27FC236}">
                <a16:creationId xmlns:a16="http://schemas.microsoft.com/office/drawing/2014/main" id="{48E771D0-422C-4BB4-96AA-066AAA658BB1}"/>
              </a:ext>
            </a:extLst>
          </p:cNvPr>
          <p:cNvSpPr>
            <a:spLocks noGrp="1"/>
          </p:cNvSpPr>
          <p:nvPr>
            <p:ph type="ftr" sz="quarter" idx="3"/>
          </p:nvPr>
        </p:nvSpPr>
        <p:spPr/>
        <p:txBody>
          <a:bodyPr/>
          <a:lstStyle/>
          <a:p>
            <a:r>
              <a:rPr lang="en-CA" dirty="0"/>
              <a:t>@Valérie Martin, 2023</a:t>
            </a:r>
          </a:p>
        </p:txBody>
      </p:sp>
      <p:sp>
        <p:nvSpPr>
          <p:cNvPr id="7" name="ZoneTexte 6">
            <a:extLst>
              <a:ext uri="{FF2B5EF4-FFF2-40B4-BE49-F238E27FC236}">
                <a16:creationId xmlns:a16="http://schemas.microsoft.com/office/drawing/2014/main" id="{C3E39C15-299A-07E4-2B71-7A97BA4391F2}"/>
              </a:ext>
            </a:extLst>
          </p:cNvPr>
          <p:cNvSpPr txBox="1"/>
          <p:nvPr/>
        </p:nvSpPr>
        <p:spPr>
          <a:xfrm>
            <a:off x="3562797" y="1873249"/>
            <a:ext cx="2064989" cy="553998"/>
          </a:xfrm>
          <a:prstGeom prst="rect">
            <a:avLst/>
          </a:prstGeom>
          <a:noFill/>
        </p:spPr>
        <p:txBody>
          <a:bodyPr wrap="none" rtlCol="0">
            <a:spAutoFit/>
          </a:bodyPr>
          <a:lstStyle/>
          <a:p>
            <a:r>
              <a:rPr lang="fr-CA" sz="3000" b="1" dirty="0">
                <a:solidFill>
                  <a:srgbClr val="C00000"/>
                </a:solidFill>
                <a:latin typeface="Nunito" pitchFamily="2" charset="0"/>
              </a:rPr>
              <a:t>En emploi </a:t>
            </a:r>
          </a:p>
        </p:txBody>
      </p:sp>
      <p:sp>
        <p:nvSpPr>
          <p:cNvPr id="8" name="Rectangle : coins arrondis 7">
            <a:extLst>
              <a:ext uri="{FF2B5EF4-FFF2-40B4-BE49-F238E27FC236}">
                <a16:creationId xmlns:a16="http://schemas.microsoft.com/office/drawing/2014/main" id="{75E0D600-E076-310B-16C6-21D3D5EABB9D}"/>
              </a:ext>
            </a:extLst>
          </p:cNvPr>
          <p:cNvSpPr/>
          <p:nvPr/>
        </p:nvSpPr>
        <p:spPr>
          <a:xfrm>
            <a:off x="4651061" y="2668364"/>
            <a:ext cx="3240000" cy="1584000"/>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latin typeface="+mj-lt"/>
              </a:rPr>
              <a:t>59%</a:t>
            </a:r>
            <a:r>
              <a:rPr lang="fr-FR" sz="2800" dirty="0">
                <a:latin typeface="+mj-lt"/>
              </a:rPr>
              <a:t> </a:t>
            </a:r>
            <a:br>
              <a:rPr lang="fr-FR" sz="2800" dirty="0">
                <a:latin typeface="+mj-lt"/>
              </a:rPr>
            </a:br>
            <a:r>
              <a:rPr lang="fr-FR" sz="2800" dirty="0">
                <a:latin typeface="+mj-lt"/>
              </a:rPr>
              <a:t>des p</a:t>
            </a:r>
            <a:r>
              <a:rPr lang="fr-FR" sz="2800" b="0" i="0" dirty="0">
                <a:effectLst/>
                <a:latin typeface="+mj-lt"/>
              </a:rPr>
              <a:t>ersonnes qui ont une incapacité</a:t>
            </a:r>
            <a:endParaRPr lang="fr-CA" sz="2800" dirty="0"/>
          </a:p>
        </p:txBody>
      </p:sp>
      <p:sp>
        <p:nvSpPr>
          <p:cNvPr id="9" name="Rectangle : coins arrondis 8">
            <a:extLst>
              <a:ext uri="{FF2B5EF4-FFF2-40B4-BE49-F238E27FC236}">
                <a16:creationId xmlns:a16="http://schemas.microsoft.com/office/drawing/2014/main" id="{A78C25B4-B736-EBA6-8520-79DB23BAFE1D}"/>
              </a:ext>
            </a:extLst>
          </p:cNvPr>
          <p:cNvSpPr/>
          <p:nvPr/>
        </p:nvSpPr>
        <p:spPr>
          <a:xfrm>
            <a:off x="322797" y="2668364"/>
            <a:ext cx="3240000" cy="1584000"/>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fr-FR" sz="2800" b="0" i="0" dirty="0">
                <a:effectLst/>
                <a:latin typeface="+mj-lt"/>
              </a:rPr>
              <a:t>80% </a:t>
            </a:r>
            <a:br>
              <a:rPr lang="fr-FR" sz="2800" b="0" i="0" dirty="0">
                <a:effectLst/>
                <a:latin typeface="+mj-lt"/>
              </a:rPr>
            </a:br>
            <a:r>
              <a:rPr lang="fr-FR" sz="2800" b="0" i="0" dirty="0">
                <a:effectLst/>
                <a:latin typeface="+mj-lt"/>
              </a:rPr>
              <a:t>des personnes sans d’incapacité</a:t>
            </a:r>
          </a:p>
        </p:txBody>
      </p:sp>
      <p:sp>
        <p:nvSpPr>
          <p:cNvPr id="10" name="Rectangle : coins arrondis 9">
            <a:extLst>
              <a:ext uri="{FF2B5EF4-FFF2-40B4-BE49-F238E27FC236}">
                <a16:creationId xmlns:a16="http://schemas.microsoft.com/office/drawing/2014/main" id="{1620A450-F42C-0E87-DEBF-ADE947A8E489}"/>
              </a:ext>
            </a:extLst>
          </p:cNvPr>
          <p:cNvSpPr/>
          <p:nvPr/>
        </p:nvSpPr>
        <p:spPr>
          <a:xfrm>
            <a:off x="3505736" y="4556793"/>
            <a:ext cx="2664000" cy="1584000"/>
          </a:xfrm>
          <a:prstGeom prst="round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fr-FR" sz="2200" b="0" i="0" dirty="0">
                <a:effectLst/>
                <a:latin typeface="+mj-lt"/>
              </a:rPr>
              <a:t>76 % </a:t>
            </a:r>
            <a:br>
              <a:rPr lang="fr-FR" sz="2200" b="0" i="0" dirty="0">
                <a:effectLst/>
                <a:latin typeface="+mj-lt"/>
              </a:rPr>
            </a:br>
            <a:r>
              <a:rPr lang="fr-FR" sz="2200" b="0" i="0" dirty="0">
                <a:effectLst/>
                <a:latin typeface="+mj-lt"/>
              </a:rPr>
              <a:t>des personnes ayant une incapacité légère </a:t>
            </a:r>
          </a:p>
        </p:txBody>
      </p:sp>
      <p:sp>
        <p:nvSpPr>
          <p:cNvPr id="11" name="Rectangle : coins arrondis 10">
            <a:extLst>
              <a:ext uri="{FF2B5EF4-FFF2-40B4-BE49-F238E27FC236}">
                <a16:creationId xmlns:a16="http://schemas.microsoft.com/office/drawing/2014/main" id="{7B00EB7B-DA98-1954-1103-405E01947AFA}"/>
              </a:ext>
            </a:extLst>
          </p:cNvPr>
          <p:cNvSpPr/>
          <p:nvPr/>
        </p:nvSpPr>
        <p:spPr>
          <a:xfrm>
            <a:off x="6379661" y="4556793"/>
            <a:ext cx="2664000" cy="1584000"/>
          </a:xfrm>
          <a:prstGeom prst="round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fr-FR" sz="2200" dirty="0">
                <a:latin typeface="+mj-lt"/>
              </a:rPr>
              <a:t>31</a:t>
            </a:r>
            <a:r>
              <a:rPr lang="fr-FR" sz="2200" b="0" i="0" dirty="0">
                <a:effectLst/>
                <a:latin typeface="+mj-lt"/>
              </a:rPr>
              <a:t> % </a:t>
            </a:r>
            <a:br>
              <a:rPr lang="fr-FR" sz="2200" b="0" i="0" dirty="0">
                <a:effectLst/>
                <a:latin typeface="+mj-lt"/>
              </a:rPr>
            </a:br>
            <a:r>
              <a:rPr lang="fr-FR" sz="2200" b="0" i="0" dirty="0">
                <a:effectLst/>
                <a:latin typeface="+mj-lt"/>
              </a:rPr>
              <a:t>des personnes ayant une incapacité très sévère </a:t>
            </a:r>
          </a:p>
        </p:txBody>
      </p:sp>
    </p:spTree>
    <p:extLst>
      <p:ext uri="{BB962C8B-B14F-4D97-AF65-F5344CB8AC3E}">
        <p14:creationId xmlns:p14="http://schemas.microsoft.com/office/powerpoint/2010/main" val="76625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2A77DD-9E38-487B-9080-62C8AA350850}"/>
              </a:ext>
            </a:extLst>
          </p:cNvPr>
          <p:cNvSpPr>
            <a:spLocks noGrp="1"/>
          </p:cNvSpPr>
          <p:nvPr>
            <p:ph type="title"/>
          </p:nvPr>
        </p:nvSpPr>
        <p:spPr/>
        <p:txBody>
          <a:bodyPr/>
          <a:lstStyle/>
          <a:p>
            <a:r>
              <a:rPr lang="fr-CA" dirty="0"/>
              <a:t>Incapacité et travail – Statistiques</a:t>
            </a:r>
            <a:br>
              <a:rPr lang="fr-CA" dirty="0"/>
            </a:br>
            <a:r>
              <a:rPr lang="fr-CA" sz="2800" dirty="0"/>
              <a:t>25 à 64 ans</a:t>
            </a:r>
            <a:endParaRPr lang="en-CA" dirty="0"/>
          </a:p>
        </p:txBody>
      </p:sp>
      <p:sp>
        <p:nvSpPr>
          <p:cNvPr id="3" name="Espace réservé du contenu 2">
            <a:extLst>
              <a:ext uri="{FF2B5EF4-FFF2-40B4-BE49-F238E27FC236}">
                <a16:creationId xmlns:a16="http://schemas.microsoft.com/office/drawing/2014/main" id="{311916BE-776D-4B00-82B4-2EF80422E4B8}"/>
              </a:ext>
            </a:extLst>
          </p:cNvPr>
          <p:cNvSpPr>
            <a:spLocks noGrp="1"/>
          </p:cNvSpPr>
          <p:nvPr>
            <p:ph idx="1"/>
          </p:nvPr>
        </p:nvSpPr>
        <p:spPr>
          <a:xfrm>
            <a:off x="457200" y="2055134"/>
            <a:ext cx="8229600" cy="4677833"/>
          </a:xfrm>
        </p:spPr>
        <p:txBody>
          <a:bodyPr/>
          <a:lstStyle/>
          <a:p>
            <a:pPr marL="0" indent="0" algn="ctr">
              <a:buNone/>
            </a:pPr>
            <a:r>
              <a:rPr lang="fr-FR" sz="2800" dirty="0">
                <a:solidFill>
                  <a:srgbClr val="C00000"/>
                </a:solidFill>
                <a:latin typeface="+mj-lt"/>
              </a:rPr>
              <a:t>Personnes</a:t>
            </a:r>
            <a:r>
              <a:rPr lang="fr-FR" sz="2800" b="0" i="0" dirty="0">
                <a:solidFill>
                  <a:srgbClr val="C00000"/>
                </a:solidFill>
                <a:effectLst/>
                <a:latin typeface="+mj-lt"/>
              </a:rPr>
              <a:t> sans d’emploi et qui n’allaient pas à l’école</a:t>
            </a:r>
          </a:p>
          <a:p>
            <a:pPr marL="0" lvl="1" indent="0" algn="ctr">
              <a:buNone/>
            </a:pPr>
            <a:r>
              <a:rPr lang="fr-FR" sz="2400" b="0" i="0" dirty="0">
                <a:effectLst/>
                <a:latin typeface="+mj-lt"/>
              </a:rPr>
              <a:t>39 % étaient des travailleurs potentiels </a:t>
            </a:r>
            <a:br>
              <a:rPr lang="fr-FR" sz="2400" dirty="0">
                <a:latin typeface="+mj-lt"/>
              </a:rPr>
            </a:br>
            <a:r>
              <a:rPr lang="fr-FR" sz="2000" b="0" i="0" dirty="0">
                <a:effectLst/>
                <a:latin typeface="+mj-lt"/>
              </a:rPr>
              <a:t>(645 000 </a:t>
            </a:r>
            <a:r>
              <a:rPr lang="fr-FR" sz="2000" b="0" i="0" dirty="0" err="1">
                <a:effectLst/>
                <a:latin typeface="+mj-lt"/>
              </a:rPr>
              <a:t>canadien.nes</a:t>
            </a:r>
            <a:r>
              <a:rPr lang="fr-FR" sz="2000" b="0" i="0" dirty="0">
                <a:effectLst/>
                <a:latin typeface="+mj-lt"/>
              </a:rPr>
              <a:t>)</a:t>
            </a:r>
          </a:p>
          <a:p>
            <a:pPr lvl="1">
              <a:buFont typeface="Arial" panose="020B0604020202020204" pitchFamily="34" charset="0"/>
              <a:buChar char="•"/>
            </a:pPr>
            <a:endParaRPr lang="fr-FR" sz="2000" b="0" i="0" dirty="0">
              <a:effectLst/>
              <a:latin typeface="+mj-lt"/>
            </a:endParaRPr>
          </a:p>
          <a:p>
            <a:pPr marL="0" lvl="2" indent="0" algn="ctr">
              <a:buNone/>
            </a:pPr>
            <a:r>
              <a:rPr lang="fr-FR" b="1" i="0" dirty="0">
                <a:solidFill>
                  <a:srgbClr val="C00000"/>
                </a:solidFill>
                <a:effectLst/>
                <a:latin typeface="+mj-lt"/>
              </a:rPr>
              <a:t>18-24 ans</a:t>
            </a:r>
            <a:br>
              <a:rPr lang="fr-FR" sz="2200" b="0" i="0" dirty="0">
                <a:effectLst/>
                <a:latin typeface="+mj-lt"/>
              </a:rPr>
            </a:br>
            <a:r>
              <a:rPr lang="fr-FR" sz="2200" b="0" i="0" dirty="0">
                <a:effectLst/>
                <a:latin typeface="+mj-lt"/>
              </a:rPr>
              <a:t>83 440 étaient des travailleurs potentiels </a:t>
            </a:r>
          </a:p>
          <a:p>
            <a:pPr marL="2286000" lvl="5" indent="0">
              <a:buNone/>
            </a:pPr>
            <a:endParaRPr lang="fr-FR" b="0" i="0" dirty="0">
              <a:effectLst/>
              <a:latin typeface="+mj-lt"/>
            </a:endParaRPr>
          </a:p>
          <a:p>
            <a:pPr marL="2286000" lvl="5" indent="0">
              <a:buNone/>
            </a:pPr>
            <a:endParaRPr lang="fr-FR" dirty="0">
              <a:latin typeface="+mj-lt"/>
            </a:endParaRPr>
          </a:p>
          <a:p>
            <a:pPr marL="2286000" lvl="5" indent="0">
              <a:buNone/>
            </a:pPr>
            <a:endParaRPr lang="fr-FR" b="0" i="0" dirty="0">
              <a:effectLst/>
              <a:latin typeface="+mj-lt"/>
            </a:endParaRPr>
          </a:p>
          <a:p>
            <a:pPr marL="2286000" lvl="5" indent="0">
              <a:buNone/>
            </a:pPr>
            <a:endParaRPr lang="fr-FR" sz="1200" dirty="0">
              <a:latin typeface="+mj-lt"/>
            </a:endParaRPr>
          </a:p>
          <a:p>
            <a:pPr marL="0" lvl="5" indent="0" algn="ctr">
              <a:buNone/>
            </a:pPr>
            <a:r>
              <a:rPr lang="fr-FR" b="0" i="0" dirty="0">
                <a:effectLst/>
                <a:latin typeface="+mj-lt"/>
              </a:rPr>
              <a:t>84 % : santé mentale, apprentissage ou les 2 </a:t>
            </a:r>
          </a:p>
        </p:txBody>
      </p:sp>
      <p:sp>
        <p:nvSpPr>
          <p:cNvPr id="5" name="ZoneTexte 4">
            <a:extLst>
              <a:ext uri="{FF2B5EF4-FFF2-40B4-BE49-F238E27FC236}">
                <a16:creationId xmlns:a16="http://schemas.microsoft.com/office/drawing/2014/main" id="{DBBB6E2E-01E6-471A-BF39-95855148F049}"/>
              </a:ext>
            </a:extLst>
          </p:cNvPr>
          <p:cNvSpPr txBox="1"/>
          <p:nvPr/>
        </p:nvSpPr>
        <p:spPr>
          <a:xfrm>
            <a:off x="225287" y="6512200"/>
            <a:ext cx="8461513" cy="276999"/>
          </a:xfrm>
          <a:prstGeom prst="rect">
            <a:avLst/>
          </a:prstGeom>
          <a:noFill/>
        </p:spPr>
        <p:txBody>
          <a:bodyPr wrap="square">
            <a:spAutoFit/>
          </a:bodyPr>
          <a:lstStyle/>
          <a:p>
            <a:r>
              <a:rPr lang="fr-FR" sz="1200" dirty="0">
                <a:hlinkClick r:id="rId3"/>
              </a:rPr>
              <a:t>Un profil de la démographie, de l’emploi et du revenu des Canadiens ayant une incapacité âgés de 15 ans et plus, 2017 (statcan.gc.ca)</a:t>
            </a:r>
            <a:endParaRPr lang="en-CA" sz="1200" dirty="0"/>
          </a:p>
        </p:txBody>
      </p:sp>
      <p:sp>
        <p:nvSpPr>
          <p:cNvPr id="6" name="Espace réservé du pied de page 5">
            <a:extLst>
              <a:ext uri="{FF2B5EF4-FFF2-40B4-BE49-F238E27FC236}">
                <a16:creationId xmlns:a16="http://schemas.microsoft.com/office/drawing/2014/main" id="{48E771D0-422C-4BB4-96AA-066AAA658BB1}"/>
              </a:ext>
            </a:extLst>
          </p:cNvPr>
          <p:cNvSpPr>
            <a:spLocks noGrp="1"/>
          </p:cNvSpPr>
          <p:nvPr>
            <p:ph type="ftr" sz="quarter" idx="3"/>
          </p:nvPr>
        </p:nvSpPr>
        <p:spPr/>
        <p:txBody>
          <a:bodyPr/>
          <a:lstStyle/>
          <a:p>
            <a:r>
              <a:rPr lang="en-CA" dirty="0"/>
              <a:t>@Valérie Martin, 2023</a:t>
            </a:r>
          </a:p>
        </p:txBody>
      </p:sp>
      <p:pic>
        <p:nvPicPr>
          <p:cNvPr id="12" name="Graphique 11" descr="Woman contour">
            <a:extLst>
              <a:ext uri="{FF2B5EF4-FFF2-40B4-BE49-F238E27FC236}">
                <a16:creationId xmlns:a16="http://schemas.microsoft.com/office/drawing/2014/main" id="{696F2BE8-92FB-57DB-44AD-8365BBCE4A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1754" y="4528670"/>
            <a:ext cx="828000" cy="828000"/>
          </a:xfrm>
          <a:prstGeom prst="rect">
            <a:avLst/>
          </a:prstGeom>
        </p:spPr>
      </p:pic>
      <p:pic>
        <p:nvPicPr>
          <p:cNvPr id="14" name="Graphique 13" descr="Man contour">
            <a:extLst>
              <a:ext uri="{FF2B5EF4-FFF2-40B4-BE49-F238E27FC236}">
                <a16:creationId xmlns:a16="http://schemas.microsoft.com/office/drawing/2014/main" id="{EF96DE1A-6446-FF92-1C36-6BC2BDD8B4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54407" y="4528670"/>
            <a:ext cx="828000" cy="828000"/>
          </a:xfrm>
          <a:prstGeom prst="rect">
            <a:avLst/>
          </a:prstGeom>
        </p:spPr>
      </p:pic>
      <p:sp>
        <p:nvSpPr>
          <p:cNvPr id="19" name="ZoneTexte 18">
            <a:extLst>
              <a:ext uri="{FF2B5EF4-FFF2-40B4-BE49-F238E27FC236}">
                <a16:creationId xmlns:a16="http://schemas.microsoft.com/office/drawing/2014/main" id="{05579999-1B29-2EB3-DB78-66B74AFE62C2}"/>
              </a:ext>
            </a:extLst>
          </p:cNvPr>
          <p:cNvSpPr txBox="1"/>
          <p:nvPr/>
        </p:nvSpPr>
        <p:spPr>
          <a:xfrm>
            <a:off x="2866631" y="4727227"/>
            <a:ext cx="954179" cy="430887"/>
          </a:xfrm>
          <a:prstGeom prst="rect">
            <a:avLst/>
          </a:prstGeom>
          <a:noFill/>
        </p:spPr>
        <p:txBody>
          <a:bodyPr wrap="square">
            <a:spAutoFit/>
          </a:bodyPr>
          <a:lstStyle/>
          <a:p>
            <a:r>
              <a:rPr lang="fr-FR" sz="2200" b="0" i="0" dirty="0">
                <a:effectLst/>
                <a:latin typeface="+mj-lt"/>
              </a:rPr>
              <a:t>45 650</a:t>
            </a:r>
            <a:endParaRPr lang="fr-CA" sz="2200" dirty="0"/>
          </a:p>
        </p:txBody>
      </p:sp>
      <p:sp>
        <p:nvSpPr>
          <p:cNvPr id="20" name="ZoneTexte 19">
            <a:extLst>
              <a:ext uri="{FF2B5EF4-FFF2-40B4-BE49-F238E27FC236}">
                <a16:creationId xmlns:a16="http://schemas.microsoft.com/office/drawing/2014/main" id="{163FE433-7E0A-6019-5775-35DB5BFEAABA}"/>
              </a:ext>
            </a:extLst>
          </p:cNvPr>
          <p:cNvSpPr txBox="1"/>
          <p:nvPr/>
        </p:nvSpPr>
        <p:spPr>
          <a:xfrm>
            <a:off x="5368143" y="4727227"/>
            <a:ext cx="954179" cy="430887"/>
          </a:xfrm>
          <a:prstGeom prst="rect">
            <a:avLst/>
          </a:prstGeom>
          <a:noFill/>
        </p:spPr>
        <p:txBody>
          <a:bodyPr wrap="square">
            <a:spAutoFit/>
          </a:bodyPr>
          <a:lstStyle/>
          <a:p>
            <a:r>
              <a:rPr lang="fr-FR" sz="2200" b="0" i="0" dirty="0">
                <a:effectLst/>
                <a:latin typeface="+mj-lt"/>
              </a:rPr>
              <a:t>37 790</a:t>
            </a:r>
            <a:endParaRPr lang="fr-CA" sz="2200" dirty="0"/>
          </a:p>
        </p:txBody>
      </p:sp>
    </p:spTree>
    <p:extLst>
      <p:ext uri="{BB962C8B-B14F-4D97-AF65-F5344CB8AC3E}">
        <p14:creationId xmlns:p14="http://schemas.microsoft.com/office/powerpoint/2010/main" val="422009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AE78F5-17A4-4E51-88BA-8B12157D531C}"/>
              </a:ext>
            </a:extLst>
          </p:cNvPr>
          <p:cNvSpPr>
            <a:spLocks noGrp="1"/>
          </p:cNvSpPr>
          <p:nvPr>
            <p:ph type="title"/>
          </p:nvPr>
        </p:nvSpPr>
        <p:spPr/>
        <p:txBody>
          <a:bodyPr/>
          <a:lstStyle/>
          <a:p>
            <a:r>
              <a:rPr lang="fr-CA" dirty="0"/>
              <a:t>Types d’incapacité et travail </a:t>
            </a:r>
            <a:endParaRPr lang="en-CA" dirty="0"/>
          </a:p>
        </p:txBody>
      </p:sp>
      <p:pic>
        <p:nvPicPr>
          <p:cNvPr id="5" name="Image 4">
            <a:extLst>
              <a:ext uri="{FF2B5EF4-FFF2-40B4-BE49-F238E27FC236}">
                <a16:creationId xmlns:a16="http://schemas.microsoft.com/office/drawing/2014/main" id="{0413736B-88C7-49DF-A35E-64E67A29EAA7}"/>
              </a:ext>
            </a:extLst>
          </p:cNvPr>
          <p:cNvPicPr>
            <a:picLocks noChangeAspect="1"/>
          </p:cNvPicPr>
          <p:nvPr/>
        </p:nvPicPr>
        <p:blipFill>
          <a:blip r:embed="rId3"/>
          <a:stretch>
            <a:fillRect/>
          </a:stretch>
        </p:blipFill>
        <p:spPr>
          <a:xfrm>
            <a:off x="752651" y="1514901"/>
            <a:ext cx="7627545" cy="4860797"/>
          </a:xfrm>
          <a:prstGeom prst="rect">
            <a:avLst/>
          </a:prstGeom>
        </p:spPr>
      </p:pic>
      <p:sp>
        <p:nvSpPr>
          <p:cNvPr id="6" name="Espace réservé du pied de page 5">
            <a:extLst>
              <a:ext uri="{FF2B5EF4-FFF2-40B4-BE49-F238E27FC236}">
                <a16:creationId xmlns:a16="http://schemas.microsoft.com/office/drawing/2014/main" id="{B06769D7-6A46-42E5-8DD9-91B2BF5B9B31}"/>
              </a:ext>
            </a:extLst>
          </p:cNvPr>
          <p:cNvSpPr>
            <a:spLocks noGrp="1"/>
          </p:cNvSpPr>
          <p:nvPr>
            <p:ph type="ftr" sz="quarter" idx="3"/>
          </p:nvPr>
        </p:nvSpPr>
        <p:spPr/>
        <p:txBody>
          <a:bodyPr/>
          <a:lstStyle/>
          <a:p>
            <a:r>
              <a:rPr lang="en-CA"/>
              <a:t>@Valérie Martin, 2023</a:t>
            </a:r>
            <a:endParaRPr lang="en-CA" dirty="0"/>
          </a:p>
        </p:txBody>
      </p:sp>
    </p:spTree>
    <p:extLst>
      <p:ext uri="{BB962C8B-B14F-4D97-AF65-F5344CB8AC3E}">
        <p14:creationId xmlns:p14="http://schemas.microsoft.com/office/powerpoint/2010/main" val="2761154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229B2A-92CB-41B2-AFAC-0A83967FC142}"/>
              </a:ext>
            </a:extLst>
          </p:cNvPr>
          <p:cNvSpPr>
            <a:spLocks noGrp="1"/>
          </p:cNvSpPr>
          <p:nvPr>
            <p:ph type="body" sz="quarter" idx="10"/>
          </p:nvPr>
        </p:nvSpPr>
        <p:spPr/>
        <p:txBody>
          <a:bodyPr/>
          <a:lstStyle/>
          <a:p>
            <a:r>
              <a:rPr lang="fr-CA" dirty="0"/>
              <a:t>Processus handicapant</a:t>
            </a:r>
            <a:endParaRPr lang="en-CA" dirty="0"/>
          </a:p>
        </p:txBody>
      </p:sp>
      <p:sp>
        <p:nvSpPr>
          <p:cNvPr id="4" name="Espace réservé du contenu 3">
            <a:extLst>
              <a:ext uri="{FF2B5EF4-FFF2-40B4-BE49-F238E27FC236}">
                <a16:creationId xmlns:a16="http://schemas.microsoft.com/office/drawing/2014/main" id="{4CEBFBEB-84CE-440E-99FB-9C2EC87FB9BB}"/>
              </a:ext>
            </a:extLst>
          </p:cNvPr>
          <p:cNvSpPr>
            <a:spLocks noGrp="1"/>
          </p:cNvSpPr>
          <p:nvPr>
            <p:ph idx="1"/>
          </p:nvPr>
        </p:nvSpPr>
        <p:spPr/>
        <p:txBody>
          <a:bodyPr/>
          <a:lstStyle/>
          <a:p>
            <a:r>
              <a:rPr lang="fr-CA" sz="2800" b="1" i="1" dirty="0"/>
              <a:t>Pourquoi 2 personnes qui ont une même pathologie ont des vies différentes? </a:t>
            </a:r>
          </a:p>
          <a:p>
            <a:endParaRPr lang="fr-CA" sz="2800" i="1" dirty="0"/>
          </a:p>
          <a:p>
            <a:endParaRPr lang="fr-CA" sz="2800" dirty="0"/>
          </a:p>
          <a:p>
            <a:r>
              <a:rPr lang="fr-CA" sz="2800" dirty="0"/>
              <a:t>Conception médicale ou sociale du handicap</a:t>
            </a:r>
          </a:p>
          <a:p>
            <a:endParaRPr lang="en-CA" dirty="0"/>
          </a:p>
        </p:txBody>
      </p:sp>
      <p:sp>
        <p:nvSpPr>
          <p:cNvPr id="2" name="Espace réservé du pied de page 1">
            <a:extLst>
              <a:ext uri="{FF2B5EF4-FFF2-40B4-BE49-F238E27FC236}">
                <a16:creationId xmlns:a16="http://schemas.microsoft.com/office/drawing/2014/main" id="{A025A30E-AF8E-481D-9148-EF79D20304E7}"/>
              </a:ext>
            </a:extLst>
          </p:cNvPr>
          <p:cNvSpPr>
            <a:spLocks noGrp="1"/>
          </p:cNvSpPr>
          <p:nvPr>
            <p:ph type="ftr" sz="quarter" idx="11"/>
          </p:nvPr>
        </p:nvSpPr>
        <p:spPr/>
        <p:txBody>
          <a:bodyPr/>
          <a:lstStyle/>
          <a:p>
            <a:r>
              <a:rPr lang="en-CA"/>
              <a:t>@Valérie Martin, 2023</a:t>
            </a:r>
            <a:endParaRPr lang="en-CA" dirty="0"/>
          </a:p>
        </p:txBody>
      </p:sp>
    </p:spTree>
    <p:extLst>
      <p:ext uri="{BB962C8B-B14F-4D97-AF65-F5344CB8AC3E}">
        <p14:creationId xmlns:p14="http://schemas.microsoft.com/office/powerpoint/2010/main" val="311787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fr-CA" dirty="0"/>
              <a:t>Modèle individuel ou social</a:t>
            </a:r>
          </a:p>
        </p:txBody>
      </p:sp>
      <p:sp>
        <p:nvSpPr>
          <p:cNvPr id="2" name="Content Placeholder 1"/>
          <p:cNvSpPr>
            <a:spLocks noGrp="1"/>
          </p:cNvSpPr>
          <p:nvPr>
            <p:ph idx="1"/>
            <p:custDataLst>
              <p:tags r:id="rId2"/>
            </p:custDataLst>
          </p:nvPr>
        </p:nvSpPr>
        <p:spPr/>
        <p:txBody>
          <a:bodyPr>
            <a:normAutofit/>
          </a:bodyPr>
          <a:lstStyle/>
          <a:p>
            <a:endParaRPr lang="fr-CA" dirty="0"/>
          </a:p>
          <a:p>
            <a:endParaRPr lang="fr-CA" dirty="0"/>
          </a:p>
          <a:p>
            <a:endParaRPr lang="fr-CA" dirty="0"/>
          </a:p>
          <a:p>
            <a:endParaRPr lang="fr-CA" dirty="0"/>
          </a:p>
        </p:txBody>
      </p:sp>
      <p:sp>
        <p:nvSpPr>
          <p:cNvPr id="5" name="TextBox 4"/>
          <p:cNvSpPr txBox="1"/>
          <p:nvPr>
            <p:custDataLst>
              <p:tags r:id="rId3"/>
            </p:custDataLst>
          </p:nvPr>
        </p:nvSpPr>
        <p:spPr>
          <a:xfrm>
            <a:off x="7403546" y="6455313"/>
            <a:ext cx="1151277" cy="307777"/>
          </a:xfrm>
          <a:prstGeom prst="rect">
            <a:avLst/>
          </a:prstGeom>
          <a:noFill/>
        </p:spPr>
        <p:txBody>
          <a:bodyPr wrap="none" rtlCol="0">
            <a:spAutoFit/>
          </a:bodyPr>
          <a:lstStyle/>
          <a:p>
            <a:r>
              <a:rPr lang="fr-CA" sz="1400" dirty="0">
                <a:latin typeface="Calibri" pitchFamily="34" charset="0"/>
              </a:rPr>
              <a:t>(Rioux, 1997)</a:t>
            </a:r>
          </a:p>
        </p:txBody>
      </p:sp>
      <p:sp>
        <p:nvSpPr>
          <p:cNvPr id="4" name="Espace réservé du pied de page 3">
            <a:extLst>
              <a:ext uri="{FF2B5EF4-FFF2-40B4-BE49-F238E27FC236}">
                <a16:creationId xmlns:a16="http://schemas.microsoft.com/office/drawing/2014/main" id="{B378EADB-2DFB-4124-A4EF-13829C7AE58D}"/>
              </a:ext>
            </a:extLst>
          </p:cNvPr>
          <p:cNvSpPr>
            <a:spLocks noGrp="1"/>
          </p:cNvSpPr>
          <p:nvPr>
            <p:ph type="ftr" sz="quarter" idx="3"/>
          </p:nvPr>
        </p:nvSpPr>
        <p:spPr/>
        <p:txBody>
          <a:bodyPr/>
          <a:lstStyle/>
          <a:p>
            <a:r>
              <a:rPr lang="en-CA"/>
              <a:t>@Valérie Martin, 2023</a:t>
            </a:r>
            <a:endParaRPr lang="en-CA" dirty="0"/>
          </a:p>
        </p:txBody>
      </p:sp>
      <p:graphicFrame>
        <p:nvGraphicFramePr>
          <p:cNvPr id="7" name="Tableau 7">
            <a:extLst>
              <a:ext uri="{FF2B5EF4-FFF2-40B4-BE49-F238E27FC236}">
                <a16:creationId xmlns:a16="http://schemas.microsoft.com/office/drawing/2014/main" id="{D0EC1C8A-E397-E4AF-A168-BE2F40BBC047}"/>
              </a:ext>
            </a:extLst>
          </p:cNvPr>
          <p:cNvGraphicFramePr>
            <a:graphicFrameLocks noGrp="1"/>
          </p:cNvGraphicFramePr>
          <p:nvPr>
            <p:extLst>
              <p:ext uri="{D42A27DB-BD31-4B8C-83A1-F6EECF244321}">
                <p14:modId xmlns:p14="http://schemas.microsoft.com/office/powerpoint/2010/main" val="4155616341"/>
              </p:ext>
            </p:extLst>
          </p:nvPr>
        </p:nvGraphicFramePr>
        <p:xfrm>
          <a:off x="611560" y="2182149"/>
          <a:ext cx="7847906" cy="1676400"/>
        </p:xfrm>
        <a:graphic>
          <a:graphicData uri="http://schemas.openxmlformats.org/drawingml/2006/table">
            <a:tbl>
              <a:tblPr firstRow="1" bandRow="1">
                <a:tableStyleId>{72833802-FEF1-4C79-8D5D-14CF1EAF98D9}</a:tableStyleId>
              </a:tblPr>
              <a:tblGrid>
                <a:gridCol w="3923953">
                  <a:extLst>
                    <a:ext uri="{9D8B030D-6E8A-4147-A177-3AD203B41FA5}">
                      <a16:colId xmlns:a16="http://schemas.microsoft.com/office/drawing/2014/main" val="1911495010"/>
                    </a:ext>
                  </a:extLst>
                </a:gridCol>
                <a:gridCol w="3923953">
                  <a:extLst>
                    <a:ext uri="{9D8B030D-6E8A-4147-A177-3AD203B41FA5}">
                      <a16:colId xmlns:a16="http://schemas.microsoft.com/office/drawing/2014/main" val="1247563525"/>
                    </a:ext>
                  </a:extLst>
                </a:gridCol>
              </a:tblGrid>
              <a:tr h="370840">
                <a:tc>
                  <a:txBody>
                    <a:bodyPr/>
                    <a:lstStyle/>
                    <a:p>
                      <a:pPr algn="ctr"/>
                      <a:r>
                        <a:rPr lang="fr-CA" sz="2000" dirty="0"/>
                        <a:t>MODÈLE INDIVIDUEL</a:t>
                      </a:r>
                    </a:p>
                  </a:txBody>
                  <a:tcPr>
                    <a:lnR w="12700" cap="flat" cmpd="sng" algn="ctr">
                      <a:solidFill>
                        <a:srgbClr val="800000"/>
                      </a:solidFill>
                      <a:prstDash val="solid"/>
                      <a:round/>
                      <a:headEnd type="none" w="med" len="med"/>
                      <a:tailEnd type="none" w="med" len="med"/>
                    </a:lnR>
                  </a:tcPr>
                </a:tc>
                <a:tc>
                  <a:txBody>
                    <a:bodyPr/>
                    <a:lstStyle/>
                    <a:p>
                      <a:pPr algn="ctr"/>
                      <a:r>
                        <a:rPr lang="fr-CA" sz="2000" dirty="0"/>
                        <a:t>MODÈLE SOCIAL</a:t>
                      </a:r>
                    </a:p>
                  </a:txBody>
                  <a:tcPr>
                    <a:lnL w="12700" cap="flat" cmpd="sng" algn="ctr">
                      <a:solidFill>
                        <a:srgbClr val="800000"/>
                      </a:solidFill>
                      <a:prstDash val="solid"/>
                      <a:round/>
                      <a:headEnd type="none" w="med" len="med"/>
                      <a:tailEnd type="none" w="med" len="med"/>
                    </a:lnL>
                  </a:tcPr>
                </a:tc>
                <a:extLst>
                  <a:ext uri="{0D108BD9-81ED-4DB2-BD59-A6C34878D82A}">
                    <a16:rowId xmlns:a16="http://schemas.microsoft.com/office/drawing/2014/main" val="2598626869"/>
                  </a:ext>
                </a:extLst>
              </a:tr>
              <a:tr h="491127">
                <a:tc>
                  <a:txBody>
                    <a:bodyPr/>
                    <a:lstStyle/>
                    <a:p>
                      <a:pPr algn="ctr"/>
                      <a:r>
                        <a:rPr lang="fr-CA" sz="1800" dirty="0"/>
                        <a:t>Approche biomédicale</a:t>
                      </a:r>
                      <a:br>
                        <a:rPr lang="fr-CA" sz="1800" dirty="0"/>
                      </a:br>
                      <a:r>
                        <a:rPr lang="fr-CA" sz="1800" dirty="0"/>
                        <a:t>curative</a:t>
                      </a:r>
                    </a:p>
                  </a:txBody>
                  <a:tcPr>
                    <a:lnR w="12700" cap="flat" cmpd="sng" algn="ctr">
                      <a:solidFill>
                        <a:srgbClr val="800000"/>
                      </a:solidFill>
                      <a:prstDash val="solid"/>
                      <a:round/>
                      <a:headEnd type="none" w="med" len="med"/>
                      <a:tailEnd type="none" w="med" len="med"/>
                    </a:lnR>
                  </a:tcPr>
                </a:tc>
                <a:tc>
                  <a:txBody>
                    <a:bodyPr/>
                    <a:lstStyle/>
                    <a:p>
                      <a:pPr algn="ctr"/>
                      <a:r>
                        <a:rPr lang="fr-CA" sz="1800" dirty="0"/>
                        <a:t>Approche environnementale</a:t>
                      </a:r>
                      <a:br>
                        <a:rPr lang="fr-CA" sz="1800" dirty="0"/>
                      </a:br>
                      <a:r>
                        <a:rPr lang="fr-CA" sz="1800" dirty="0"/>
                        <a:t>accessibilisation</a:t>
                      </a:r>
                    </a:p>
                  </a:txBody>
                  <a:tcPr>
                    <a:lnL w="12700" cap="flat" cmpd="sng" algn="ctr">
                      <a:solidFill>
                        <a:srgbClr val="800000"/>
                      </a:solidFill>
                      <a:prstDash val="solid"/>
                      <a:round/>
                      <a:headEnd type="none" w="med" len="med"/>
                      <a:tailEnd type="none" w="med" len="med"/>
                    </a:lnL>
                  </a:tcPr>
                </a:tc>
                <a:extLst>
                  <a:ext uri="{0D108BD9-81ED-4DB2-BD59-A6C34878D82A}">
                    <a16:rowId xmlns:a16="http://schemas.microsoft.com/office/drawing/2014/main" val="3890477859"/>
                  </a:ext>
                </a:extLst>
              </a:tr>
              <a:tr h="370840">
                <a:tc>
                  <a:txBody>
                    <a:bodyPr/>
                    <a:lstStyle/>
                    <a:p>
                      <a:pPr algn="ctr"/>
                      <a:r>
                        <a:rPr lang="fr-CA" sz="1800" dirty="0"/>
                        <a:t>Approche </a:t>
                      </a:r>
                      <a:r>
                        <a:rPr lang="fr-CA" sz="1800" dirty="0" err="1"/>
                        <a:t>réadaptative</a:t>
                      </a:r>
                      <a:br>
                        <a:rPr lang="fr-CA" sz="1800" dirty="0"/>
                      </a:br>
                      <a:r>
                        <a:rPr lang="fr-CA" sz="1800" dirty="0"/>
                        <a:t>fonctionnelle</a:t>
                      </a:r>
                    </a:p>
                  </a:txBody>
                  <a:tcPr>
                    <a:lnR w="12700" cap="flat" cmpd="sng" algn="ctr">
                      <a:solidFill>
                        <a:srgbClr val="800000"/>
                      </a:solidFill>
                      <a:prstDash val="solid"/>
                      <a:round/>
                      <a:headEnd type="none" w="med" len="med"/>
                      <a:tailEnd type="none" w="med" len="med"/>
                    </a:lnR>
                  </a:tcPr>
                </a:tc>
                <a:tc>
                  <a:txBody>
                    <a:bodyPr/>
                    <a:lstStyle/>
                    <a:p>
                      <a:pPr algn="ctr"/>
                      <a:r>
                        <a:rPr lang="fr-CA" sz="1800" dirty="0"/>
                        <a:t>Approche politique</a:t>
                      </a:r>
                      <a:br>
                        <a:rPr lang="fr-CA" sz="1800" dirty="0"/>
                      </a:br>
                      <a:r>
                        <a:rPr lang="fr-CA" sz="1800" dirty="0"/>
                        <a:t>droits de l’homme</a:t>
                      </a:r>
                    </a:p>
                  </a:txBody>
                  <a:tcPr>
                    <a:lnL w="12700" cap="flat" cmpd="sng" algn="ctr">
                      <a:solidFill>
                        <a:srgbClr val="800000"/>
                      </a:solidFill>
                      <a:prstDash val="solid"/>
                      <a:round/>
                      <a:headEnd type="none" w="med" len="med"/>
                      <a:tailEnd type="none" w="med" len="med"/>
                    </a:lnL>
                  </a:tcPr>
                </a:tc>
                <a:extLst>
                  <a:ext uri="{0D108BD9-81ED-4DB2-BD59-A6C34878D82A}">
                    <a16:rowId xmlns:a16="http://schemas.microsoft.com/office/drawing/2014/main" val="187091076"/>
                  </a:ext>
                </a:extLst>
              </a:tr>
            </a:tbl>
          </a:graphicData>
        </a:graphic>
      </p:graphicFrame>
      <p:sp>
        <p:nvSpPr>
          <p:cNvPr id="8" name="ZoneTexte 7">
            <a:extLst>
              <a:ext uri="{FF2B5EF4-FFF2-40B4-BE49-F238E27FC236}">
                <a16:creationId xmlns:a16="http://schemas.microsoft.com/office/drawing/2014/main" id="{D510C0AB-F6C4-FB1D-D1FB-7B427D5D8F54}"/>
              </a:ext>
            </a:extLst>
          </p:cNvPr>
          <p:cNvSpPr txBox="1"/>
          <p:nvPr/>
        </p:nvSpPr>
        <p:spPr>
          <a:xfrm>
            <a:off x="3805519" y="5204570"/>
            <a:ext cx="3913094" cy="923330"/>
          </a:xfrm>
          <a:prstGeom prst="rect">
            <a:avLst/>
          </a:prstGeom>
          <a:noFill/>
        </p:spPr>
        <p:txBody>
          <a:bodyPr wrap="square" rtlCol="0">
            <a:spAutoFit/>
          </a:bodyPr>
          <a:lstStyle/>
          <a:p>
            <a:r>
              <a:rPr lang="fr-CA" b="1" i="1" dirty="0">
                <a:solidFill>
                  <a:schemeClr val="tx2"/>
                </a:solidFill>
              </a:rPr>
              <a:t>Dans quelle case se situent les services aux étudiant.es en situation de handicap dans nos universités?</a:t>
            </a:r>
          </a:p>
        </p:txBody>
      </p:sp>
    </p:spTree>
    <p:extLst>
      <p:ext uri="{BB962C8B-B14F-4D97-AF65-F5344CB8AC3E}">
        <p14:creationId xmlns:p14="http://schemas.microsoft.com/office/powerpoint/2010/main" val="68113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fr-CA" dirty="0"/>
              <a:t>Modèle individuel ou social</a:t>
            </a:r>
          </a:p>
        </p:txBody>
      </p:sp>
      <p:sp>
        <p:nvSpPr>
          <p:cNvPr id="2" name="Content Placeholder 1"/>
          <p:cNvSpPr>
            <a:spLocks noGrp="1"/>
          </p:cNvSpPr>
          <p:nvPr>
            <p:ph idx="1"/>
            <p:custDataLst>
              <p:tags r:id="rId2"/>
            </p:custDataLst>
          </p:nvPr>
        </p:nvSpPr>
        <p:spPr>
          <a:xfrm>
            <a:off x="457200" y="1644501"/>
            <a:ext cx="8229600" cy="1143001"/>
          </a:xfrm>
        </p:spPr>
        <p:txBody>
          <a:bodyPr>
            <a:normAutofit/>
          </a:bodyPr>
          <a:lstStyle/>
          <a:p>
            <a:pPr marL="0" indent="0" algn="ctr">
              <a:buNone/>
            </a:pPr>
            <a:r>
              <a:rPr lang="fr-CA" sz="2400" i="1" dirty="0">
                <a:solidFill>
                  <a:srgbClr val="800000"/>
                </a:solidFill>
              </a:rPr>
              <a:t>Une personne en fauteuil roulant </a:t>
            </a:r>
            <a:br>
              <a:rPr lang="fr-CA" sz="2400" i="1" dirty="0">
                <a:solidFill>
                  <a:srgbClr val="800000"/>
                </a:solidFill>
              </a:rPr>
            </a:br>
            <a:r>
              <a:rPr lang="fr-CA" sz="2400" i="1" dirty="0">
                <a:solidFill>
                  <a:srgbClr val="800000"/>
                </a:solidFill>
              </a:rPr>
              <a:t>ne pouvant entrer dans un édifice</a:t>
            </a:r>
          </a:p>
          <a:p>
            <a:endParaRPr lang="fr-CA" dirty="0"/>
          </a:p>
        </p:txBody>
      </p:sp>
      <p:sp>
        <p:nvSpPr>
          <p:cNvPr id="4" name="Espace réservé du pied de page 3">
            <a:extLst>
              <a:ext uri="{FF2B5EF4-FFF2-40B4-BE49-F238E27FC236}">
                <a16:creationId xmlns:a16="http://schemas.microsoft.com/office/drawing/2014/main" id="{7051EC19-BF97-4E55-85CE-EB67F1360E32}"/>
              </a:ext>
            </a:extLst>
          </p:cNvPr>
          <p:cNvSpPr>
            <a:spLocks noGrp="1"/>
          </p:cNvSpPr>
          <p:nvPr>
            <p:ph type="ftr" sz="quarter" idx="3"/>
          </p:nvPr>
        </p:nvSpPr>
        <p:spPr/>
        <p:txBody>
          <a:bodyPr/>
          <a:lstStyle/>
          <a:p>
            <a:r>
              <a:rPr lang="en-CA"/>
              <a:t>@Valérie Martin, 2023</a:t>
            </a:r>
            <a:endParaRPr lang="en-CA" dirty="0"/>
          </a:p>
        </p:txBody>
      </p:sp>
      <p:graphicFrame>
        <p:nvGraphicFramePr>
          <p:cNvPr id="5" name="Tableau 7">
            <a:extLst>
              <a:ext uri="{FF2B5EF4-FFF2-40B4-BE49-F238E27FC236}">
                <a16:creationId xmlns:a16="http://schemas.microsoft.com/office/drawing/2014/main" id="{B8C5E55F-5350-228C-4BCA-3A24842A2109}"/>
              </a:ext>
            </a:extLst>
          </p:cNvPr>
          <p:cNvGraphicFramePr>
            <a:graphicFrameLocks noGrp="1"/>
          </p:cNvGraphicFramePr>
          <p:nvPr/>
        </p:nvGraphicFramePr>
        <p:xfrm>
          <a:off x="625745" y="2692717"/>
          <a:ext cx="7847906" cy="3505200"/>
        </p:xfrm>
        <a:graphic>
          <a:graphicData uri="http://schemas.openxmlformats.org/drawingml/2006/table">
            <a:tbl>
              <a:tblPr firstRow="1" bandRow="1">
                <a:tableStyleId>{72833802-FEF1-4C79-8D5D-14CF1EAF98D9}</a:tableStyleId>
              </a:tblPr>
              <a:tblGrid>
                <a:gridCol w="3923953">
                  <a:extLst>
                    <a:ext uri="{9D8B030D-6E8A-4147-A177-3AD203B41FA5}">
                      <a16:colId xmlns:a16="http://schemas.microsoft.com/office/drawing/2014/main" val="1911495010"/>
                    </a:ext>
                  </a:extLst>
                </a:gridCol>
                <a:gridCol w="3923953">
                  <a:extLst>
                    <a:ext uri="{9D8B030D-6E8A-4147-A177-3AD203B41FA5}">
                      <a16:colId xmlns:a16="http://schemas.microsoft.com/office/drawing/2014/main" val="1247563525"/>
                    </a:ext>
                  </a:extLst>
                </a:gridCol>
              </a:tblGrid>
              <a:tr h="370840">
                <a:tc>
                  <a:txBody>
                    <a:bodyPr/>
                    <a:lstStyle/>
                    <a:p>
                      <a:pPr algn="ctr"/>
                      <a:r>
                        <a:rPr lang="fr-CA" sz="2000" dirty="0"/>
                        <a:t>MODÈLE INDIVIDUEL</a:t>
                      </a:r>
                    </a:p>
                  </a:txBody>
                  <a:tcPr>
                    <a:lnR w="12700" cap="flat" cmpd="sng" algn="ctr">
                      <a:solidFill>
                        <a:srgbClr val="800000"/>
                      </a:solidFill>
                      <a:prstDash val="solid"/>
                      <a:round/>
                      <a:headEnd type="none" w="med" len="med"/>
                      <a:tailEnd type="none" w="med" len="med"/>
                    </a:lnR>
                  </a:tcPr>
                </a:tc>
                <a:tc>
                  <a:txBody>
                    <a:bodyPr/>
                    <a:lstStyle/>
                    <a:p>
                      <a:pPr algn="ctr"/>
                      <a:r>
                        <a:rPr lang="fr-CA" sz="2000" dirty="0"/>
                        <a:t>MODÈLE SOCIAL</a:t>
                      </a:r>
                    </a:p>
                  </a:txBody>
                  <a:tcPr>
                    <a:lnL w="12700" cap="flat" cmpd="sng" algn="ctr">
                      <a:solidFill>
                        <a:srgbClr val="800000"/>
                      </a:solidFill>
                      <a:prstDash val="solid"/>
                      <a:round/>
                      <a:headEnd type="none" w="med" len="med"/>
                      <a:tailEnd type="none" w="med" len="med"/>
                    </a:lnL>
                  </a:tcPr>
                </a:tc>
                <a:extLst>
                  <a:ext uri="{0D108BD9-81ED-4DB2-BD59-A6C34878D82A}">
                    <a16:rowId xmlns:a16="http://schemas.microsoft.com/office/drawing/2014/main" val="2598626869"/>
                  </a:ext>
                </a:extLst>
              </a:tr>
              <a:tr h="491127">
                <a:tc>
                  <a:txBody>
                    <a:bodyPr/>
                    <a:lstStyle/>
                    <a:p>
                      <a:pPr marL="285750" indent="-285750">
                        <a:buFontTx/>
                        <a:buChar char="-"/>
                      </a:pPr>
                      <a:r>
                        <a:rPr lang="fr-CA" sz="2400" dirty="0"/>
                        <a:t>Approche biomédicale </a:t>
                      </a:r>
                    </a:p>
                    <a:p>
                      <a:pPr marL="0" indent="0">
                        <a:buFontTx/>
                        <a:buNone/>
                      </a:pPr>
                      <a:r>
                        <a:rPr lang="fr-CA" sz="2400" i="1" dirty="0">
                          <a:solidFill>
                            <a:srgbClr val="800000"/>
                          </a:solidFill>
                        </a:rPr>
                        <a:t>la personne est paralysée </a:t>
                      </a:r>
                    </a:p>
                  </a:txBody>
                  <a:tcPr>
                    <a:lnR w="12700" cap="flat" cmpd="sng" algn="ctr">
                      <a:solidFill>
                        <a:srgbClr val="800000"/>
                      </a:solidFill>
                      <a:prstDash val="solid"/>
                      <a:round/>
                      <a:headEnd type="none" w="med" len="med"/>
                      <a:tailEnd type="none" w="med" len="med"/>
                    </a:lnR>
                  </a:tcPr>
                </a:tc>
                <a:tc>
                  <a:txBody>
                    <a:bodyPr/>
                    <a:lstStyle/>
                    <a:p>
                      <a:pPr marL="285750" indent="-285750">
                        <a:buFontTx/>
                        <a:buChar char="-"/>
                      </a:pPr>
                      <a:r>
                        <a:rPr lang="fr-CA" sz="2400" dirty="0"/>
                        <a:t>Approche environnementale :</a:t>
                      </a:r>
                    </a:p>
                    <a:p>
                      <a:pPr marL="0" indent="0">
                        <a:buFontTx/>
                        <a:buNone/>
                      </a:pPr>
                      <a:r>
                        <a:rPr lang="fr-CA" sz="2400" dirty="0">
                          <a:solidFill>
                            <a:srgbClr val="800000"/>
                          </a:solidFill>
                        </a:rPr>
                        <a:t>l’immeuble est inaccessible </a:t>
                      </a:r>
                    </a:p>
                  </a:txBody>
                  <a:tcPr>
                    <a:lnL w="12700" cap="flat" cmpd="sng" algn="ctr">
                      <a:solidFill>
                        <a:srgbClr val="800000"/>
                      </a:solidFill>
                      <a:prstDash val="solid"/>
                      <a:round/>
                      <a:headEnd type="none" w="med" len="med"/>
                      <a:tailEnd type="none" w="med" len="med"/>
                    </a:lnL>
                  </a:tcPr>
                </a:tc>
                <a:extLst>
                  <a:ext uri="{0D108BD9-81ED-4DB2-BD59-A6C34878D82A}">
                    <a16:rowId xmlns:a16="http://schemas.microsoft.com/office/drawing/2014/main" val="3890477859"/>
                  </a:ext>
                </a:extLst>
              </a:tr>
              <a:tr h="370840">
                <a:tc>
                  <a:txBody>
                    <a:bodyPr/>
                    <a:lstStyle/>
                    <a:p>
                      <a:pPr marL="285750" indent="-285750">
                        <a:buFontTx/>
                        <a:buChar char="-"/>
                      </a:pPr>
                      <a:r>
                        <a:rPr lang="fr-CA" sz="2400" dirty="0"/>
                        <a:t>Approche </a:t>
                      </a:r>
                      <a:r>
                        <a:rPr lang="fr-CA" sz="2400" dirty="0" err="1"/>
                        <a:t>réadaptative</a:t>
                      </a:r>
                      <a:r>
                        <a:rPr lang="fr-CA" sz="2400" dirty="0"/>
                        <a:t> </a:t>
                      </a:r>
                    </a:p>
                    <a:p>
                      <a:pPr marL="0" indent="0">
                        <a:buFontTx/>
                        <a:buNone/>
                      </a:pPr>
                      <a:r>
                        <a:rPr lang="fr-CA" sz="2400" i="1" dirty="0">
                          <a:solidFill>
                            <a:srgbClr val="800000"/>
                          </a:solidFill>
                        </a:rPr>
                        <a:t>la personne ne peut pas marcher, utiliser les escaliers</a:t>
                      </a:r>
                    </a:p>
                  </a:txBody>
                  <a:tcPr>
                    <a:lnR w="12700" cap="flat" cmpd="sng" algn="ctr">
                      <a:solidFill>
                        <a:srgbClr val="800000"/>
                      </a:solidFill>
                      <a:prstDash val="solid"/>
                      <a:round/>
                      <a:headEnd type="none" w="med" len="med"/>
                      <a:tailEnd type="none" w="med" len="med"/>
                    </a:lnR>
                  </a:tcPr>
                </a:tc>
                <a:tc>
                  <a:txBody>
                    <a:bodyPr/>
                    <a:lstStyle/>
                    <a:p>
                      <a:pPr marL="285750" indent="-285750">
                        <a:buFontTx/>
                        <a:buChar char="-"/>
                      </a:pPr>
                      <a:r>
                        <a:rPr lang="fr-CA" sz="2400" dirty="0"/>
                        <a:t>Approche politique : droits de l’homme</a:t>
                      </a:r>
                    </a:p>
                    <a:p>
                      <a:pPr marL="0" indent="0">
                        <a:buFontTx/>
                        <a:buNone/>
                      </a:pPr>
                      <a:r>
                        <a:rPr lang="fr-CA" sz="2400" i="1" dirty="0">
                          <a:solidFill>
                            <a:srgbClr val="800000"/>
                          </a:solidFill>
                        </a:rPr>
                        <a:t>la société est discriminative et ségrégative envers cette personne</a:t>
                      </a:r>
                    </a:p>
                  </a:txBody>
                  <a:tcPr>
                    <a:lnL w="12700" cap="flat" cmpd="sng" algn="ctr">
                      <a:solidFill>
                        <a:srgbClr val="800000"/>
                      </a:solidFill>
                      <a:prstDash val="solid"/>
                      <a:round/>
                      <a:headEnd type="none" w="med" len="med"/>
                      <a:tailEnd type="none" w="med" len="med"/>
                    </a:lnL>
                  </a:tcPr>
                </a:tc>
                <a:extLst>
                  <a:ext uri="{0D108BD9-81ED-4DB2-BD59-A6C34878D82A}">
                    <a16:rowId xmlns:a16="http://schemas.microsoft.com/office/drawing/2014/main" val="187091076"/>
                  </a:ext>
                </a:extLst>
              </a:tr>
            </a:tbl>
          </a:graphicData>
        </a:graphic>
      </p:graphicFrame>
      <p:sp>
        <p:nvSpPr>
          <p:cNvPr id="6" name="Rectangle 5">
            <a:extLst>
              <a:ext uri="{FF2B5EF4-FFF2-40B4-BE49-F238E27FC236}">
                <a16:creationId xmlns:a16="http://schemas.microsoft.com/office/drawing/2014/main" id="{AFD0A8C1-D154-397C-09D6-2CA4A0DA13AB}"/>
              </a:ext>
            </a:extLst>
          </p:cNvPr>
          <p:cNvSpPr/>
          <p:nvPr/>
        </p:nvSpPr>
        <p:spPr>
          <a:xfrm>
            <a:off x="4559299" y="3099116"/>
            <a:ext cx="3924000" cy="1206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5B2EC5C9-9AB9-EFD5-BB88-41FFBF7FED25}"/>
              </a:ext>
            </a:extLst>
          </p:cNvPr>
          <p:cNvSpPr/>
          <p:nvPr/>
        </p:nvSpPr>
        <p:spPr>
          <a:xfrm>
            <a:off x="4571999" y="4305616"/>
            <a:ext cx="3924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B998B063-DA6F-7ABF-C190-286F3EA6DE4E}"/>
              </a:ext>
            </a:extLst>
          </p:cNvPr>
          <p:cNvSpPr/>
          <p:nvPr/>
        </p:nvSpPr>
        <p:spPr>
          <a:xfrm>
            <a:off x="609599" y="4292916"/>
            <a:ext cx="3960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DCE3AC2B-D81C-93B1-1A48-0F8305D55208}"/>
              </a:ext>
            </a:extLst>
          </p:cNvPr>
          <p:cNvSpPr/>
          <p:nvPr/>
        </p:nvSpPr>
        <p:spPr>
          <a:xfrm>
            <a:off x="584199" y="3099116"/>
            <a:ext cx="3996000" cy="14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683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D745279-D08D-4440-BBAE-7761345019AD}"/>
              </a:ext>
            </a:extLst>
          </p:cNvPr>
          <p:cNvSpPr>
            <a:spLocks noGrp="1"/>
          </p:cNvSpPr>
          <p:nvPr>
            <p:ph type="body" sz="quarter" idx="10"/>
          </p:nvPr>
        </p:nvSpPr>
        <p:spPr/>
        <p:txBody>
          <a:bodyPr/>
          <a:lstStyle/>
          <a:p>
            <a:r>
              <a:rPr lang="fr-FR" dirty="0"/>
              <a:t>Qui suis-je? </a:t>
            </a:r>
          </a:p>
        </p:txBody>
      </p:sp>
      <p:sp>
        <p:nvSpPr>
          <p:cNvPr id="3" name="Espace réservé du contenu 2">
            <a:extLst>
              <a:ext uri="{FF2B5EF4-FFF2-40B4-BE49-F238E27FC236}">
                <a16:creationId xmlns:a16="http://schemas.microsoft.com/office/drawing/2014/main" id="{3C16A868-933C-2C46-8B63-82A2E2F47184}"/>
              </a:ext>
            </a:extLst>
          </p:cNvPr>
          <p:cNvSpPr>
            <a:spLocks noGrp="1"/>
          </p:cNvSpPr>
          <p:nvPr>
            <p:ph idx="1"/>
          </p:nvPr>
        </p:nvSpPr>
        <p:spPr>
          <a:xfrm>
            <a:off x="485776" y="2019590"/>
            <a:ext cx="8276087" cy="4464337"/>
          </a:xfrm>
          <a:noFill/>
        </p:spPr>
        <p:txBody>
          <a:bodyPr lIns="91440" tIns="45720" rIns="91440" bIns="45720" anchor="t"/>
          <a:lstStyle/>
          <a:p>
            <a:pPr>
              <a:lnSpc>
                <a:spcPct val="150000"/>
              </a:lnSpc>
            </a:pPr>
            <a:r>
              <a:rPr lang="fr-CA" sz="2400" dirty="0"/>
              <a:t>Professeure en SST</a:t>
            </a:r>
          </a:p>
          <a:p>
            <a:r>
              <a:rPr lang="fr-CA" sz="2400" dirty="0">
                <a:cs typeface="Calibri"/>
              </a:rPr>
              <a:t>Psychoéducation, technologies de la santé et santé publique, gestion des opérations et de la production, sciences politiques</a:t>
            </a:r>
          </a:p>
          <a:p>
            <a:endParaRPr lang="fr-CA" sz="2400" dirty="0">
              <a:cs typeface="Calibri"/>
            </a:endParaRPr>
          </a:p>
          <a:p>
            <a:r>
              <a:rPr lang="fr-CA" sz="2400" dirty="0">
                <a:cs typeface="Calibri"/>
              </a:rPr>
              <a:t>Processus d’intégration des personnes autistes en milieu de travail : </a:t>
            </a:r>
          </a:p>
          <a:p>
            <a:pPr lvl="1"/>
            <a:r>
              <a:rPr lang="fr-CA" sz="2000" dirty="0">
                <a:cs typeface="Calibri"/>
              </a:rPr>
              <a:t>Services de soutien</a:t>
            </a:r>
          </a:p>
          <a:p>
            <a:pPr lvl="1"/>
            <a:r>
              <a:rPr lang="fr-CA" sz="2000" dirty="0">
                <a:cs typeface="Calibri"/>
              </a:rPr>
              <a:t>Conditions organisationnelles </a:t>
            </a:r>
          </a:p>
          <a:p>
            <a:pPr marL="457200" lvl="1" indent="0">
              <a:buNone/>
            </a:pPr>
            <a:endParaRPr lang="fr-CA" sz="2000" dirty="0">
              <a:cs typeface="Calibri"/>
            </a:endParaRPr>
          </a:p>
          <a:p>
            <a:r>
              <a:rPr lang="fr-CA" sz="2400" dirty="0"/>
              <a:t>Emploi et handicap, neurodiversité, SST en santé et services sociaux</a:t>
            </a:r>
            <a:endParaRPr lang="fr-CA" sz="1800" dirty="0">
              <a:cs typeface="Calibri"/>
            </a:endParaRPr>
          </a:p>
          <a:p>
            <a:pPr marL="0" indent="0">
              <a:buNone/>
            </a:pPr>
            <a:endParaRPr lang="fr-CA" sz="2400" b="1" dirty="0"/>
          </a:p>
        </p:txBody>
      </p:sp>
      <p:sp>
        <p:nvSpPr>
          <p:cNvPr id="4" name="Espace réservé du pied de page 3">
            <a:extLst>
              <a:ext uri="{FF2B5EF4-FFF2-40B4-BE49-F238E27FC236}">
                <a16:creationId xmlns:a16="http://schemas.microsoft.com/office/drawing/2014/main" id="{F3424924-D68B-4F2C-A566-2C830B60549D}"/>
              </a:ext>
            </a:extLst>
          </p:cNvPr>
          <p:cNvSpPr>
            <a:spLocks noGrp="1"/>
          </p:cNvSpPr>
          <p:nvPr>
            <p:ph type="ftr" sz="quarter" idx="11"/>
          </p:nvPr>
        </p:nvSpPr>
        <p:spPr/>
        <p:txBody>
          <a:bodyPr/>
          <a:lstStyle/>
          <a:p>
            <a:r>
              <a:rPr lang="en-CA"/>
              <a:t>@Valérie Martin, 2023</a:t>
            </a:r>
            <a:endParaRPr lang="en-CA" dirty="0"/>
          </a:p>
        </p:txBody>
      </p:sp>
    </p:spTree>
    <p:extLst>
      <p:ext uri="{BB962C8B-B14F-4D97-AF65-F5344CB8AC3E}">
        <p14:creationId xmlns:p14="http://schemas.microsoft.com/office/powerpoint/2010/main" val="2863119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807E065-8131-4365-A46D-461F7CEE6053}"/>
              </a:ext>
            </a:extLst>
          </p:cNvPr>
          <p:cNvSpPr>
            <a:spLocks noGrp="1"/>
          </p:cNvSpPr>
          <p:nvPr>
            <p:ph type="ftr" sz="quarter" idx="11"/>
          </p:nvPr>
        </p:nvSpPr>
        <p:spPr/>
        <p:txBody>
          <a:bodyPr/>
          <a:lstStyle>
            <a:defPPr>
              <a:defRPr lang="fr-FR"/>
            </a:defPPr>
            <a:lvl1pPr marL="0" algn="l" defTabSz="457200" rtl="0" eaLnBrk="1" latinLnBrk="0" hangingPunct="1">
              <a:defRPr sz="1200" kern="1200">
                <a:solidFill>
                  <a:schemeClr val="bg1">
                    <a:lumMod val="6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a:t>@Valérie Martin, 2023</a:t>
            </a:r>
            <a:endParaRPr lang="en-CA" dirty="0"/>
          </a:p>
        </p:txBody>
      </p:sp>
      <p:sp>
        <p:nvSpPr>
          <p:cNvPr id="3" name="Espace réservé du contenu 2">
            <a:extLst>
              <a:ext uri="{FF2B5EF4-FFF2-40B4-BE49-F238E27FC236}">
                <a16:creationId xmlns:a16="http://schemas.microsoft.com/office/drawing/2014/main" id="{B9765EAE-1E8F-E44D-AA49-A3CCBEA2476C}"/>
              </a:ext>
            </a:extLst>
          </p:cNvPr>
          <p:cNvSpPr>
            <a:spLocks noGrp="1"/>
          </p:cNvSpPr>
          <p:nvPr>
            <p:ph idx="4294967295"/>
          </p:nvPr>
        </p:nvSpPr>
        <p:spPr>
          <a:xfrm>
            <a:off x="1228725" y="1960563"/>
            <a:ext cx="6924675" cy="4525962"/>
          </a:xfrm>
          <a:prstGeom prst="rect">
            <a:avLst/>
          </a:prstGeom>
        </p:spPr>
        <p:txBody>
          <a:bodyPr/>
          <a:lstStyle/>
          <a:p>
            <a:pPr marL="0" indent="0">
              <a:buNone/>
            </a:pPr>
            <a:r>
              <a:rPr lang="fr-CA" sz="2400" b="1" i="1" dirty="0">
                <a:solidFill>
                  <a:schemeClr val="tx2"/>
                </a:solidFill>
              </a:rPr>
              <a:t>Les services aux étudiant.es en situation de handicap </a:t>
            </a:r>
            <a:br>
              <a:rPr lang="fr-CA" sz="2400" b="1" i="1" dirty="0">
                <a:solidFill>
                  <a:schemeClr val="tx2"/>
                </a:solidFill>
              </a:rPr>
            </a:br>
            <a:r>
              <a:rPr lang="fr-CA" sz="2400" b="1" i="1" dirty="0">
                <a:solidFill>
                  <a:schemeClr val="tx2"/>
                </a:solidFill>
              </a:rPr>
              <a:t>dans nos universités sont basés sur lequel de ces modèles? </a:t>
            </a:r>
          </a:p>
        </p:txBody>
      </p:sp>
      <p:sp>
        <p:nvSpPr>
          <p:cNvPr id="6" name="Espace réservé du texte 5">
            <a:extLst>
              <a:ext uri="{FF2B5EF4-FFF2-40B4-BE49-F238E27FC236}">
                <a16:creationId xmlns:a16="http://schemas.microsoft.com/office/drawing/2014/main" id="{53D37A4D-A61C-DFA7-2D71-68164AAF09B1}"/>
              </a:ext>
            </a:extLst>
          </p:cNvPr>
          <p:cNvSpPr>
            <a:spLocks noGrp="1"/>
          </p:cNvSpPr>
          <p:nvPr>
            <p:ph type="body" sz="quarter" idx="4294967295"/>
          </p:nvPr>
        </p:nvSpPr>
        <p:spPr>
          <a:xfrm>
            <a:off x="1228725" y="784225"/>
            <a:ext cx="7915275" cy="1027113"/>
          </a:xfrm>
          <a:prstGeom prst="rect">
            <a:avLst/>
          </a:prstGeom>
        </p:spPr>
        <p:txBody>
          <a:bodyPr/>
          <a:lstStyle/>
          <a:p>
            <a:pPr marL="0" indent="0">
              <a:buNone/>
            </a:pPr>
            <a:r>
              <a:rPr lang="fr-FR" sz="3600" b="1" i="1" dirty="0">
                <a:solidFill>
                  <a:schemeClr val="tx2"/>
                </a:solidFill>
              </a:rPr>
              <a:t>D’après vous </a:t>
            </a:r>
          </a:p>
        </p:txBody>
      </p:sp>
    </p:spTree>
    <p:extLst>
      <p:ext uri="{BB962C8B-B14F-4D97-AF65-F5344CB8AC3E}">
        <p14:creationId xmlns:p14="http://schemas.microsoft.com/office/powerpoint/2010/main" val="1148896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4788024" y="1124744"/>
            <a:ext cx="3960000" cy="226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A" sz="1600" b="1" dirty="0">
                <a:solidFill>
                  <a:schemeClr val="tx1"/>
                </a:solidFill>
                <a:latin typeface="Calibri" pitchFamily="34" charset="0"/>
              </a:rPr>
              <a:t>Facteurs environnementaux</a:t>
            </a:r>
          </a:p>
          <a:p>
            <a:pPr algn="ctr"/>
            <a:br>
              <a:rPr lang="fr-CA" sz="1000" dirty="0">
                <a:solidFill>
                  <a:schemeClr val="tx1"/>
                </a:solidFill>
                <a:latin typeface="Calibri" pitchFamily="34" charset="0"/>
              </a:rPr>
            </a:br>
            <a:endParaRPr lang="fr-CA" sz="1000" dirty="0">
              <a:solidFill>
                <a:schemeClr val="tx1"/>
              </a:solidFill>
              <a:latin typeface="Calibri" pitchFamily="34" charset="0"/>
            </a:endParaRPr>
          </a:p>
          <a:p>
            <a:pPr algn="ctr"/>
            <a:endParaRPr lang="fr-CA" sz="1000" dirty="0">
              <a:solidFill>
                <a:schemeClr val="tx1"/>
              </a:solidFill>
              <a:latin typeface="Calibri" pitchFamily="34" charset="0"/>
            </a:endParaRPr>
          </a:p>
        </p:txBody>
      </p:sp>
      <p:sp>
        <p:nvSpPr>
          <p:cNvPr id="7" name="Rectangle 6"/>
          <p:cNvSpPr/>
          <p:nvPr>
            <p:custDataLst>
              <p:tags r:id="rId2"/>
            </p:custDataLst>
          </p:nvPr>
        </p:nvSpPr>
        <p:spPr>
          <a:xfrm>
            <a:off x="2286546" y="4449812"/>
            <a:ext cx="4572000" cy="1620000"/>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A" sz="1600" b="1" dirty="0">
                <a:solidFill>
                  <a:schemeClr val="tx1"/>
                </a:solidFill>
                <a:latin typeface="Calibri" pitchFamily="34" charset="0"/>
              </a:rPr>
              <a:t>Habitudes de vie </a:t>
            </a:r>
          </a:p>
          <a:p>
            <a:pPr algn="ctr"/>
            <a:br>
              <a:rPr lang="fr-CA" sz="1000" dirty="0">
                <a:solidFill>
                  <a:schemeClr val="tx1"/>
                </a:solidFill>
                <a:latin typeface="Calibri" pitchFamily="34" charset="0"/>
              </a:rPr>
            </a:br>
            <a:endParaRPr lang="fr-CA" sz="1000" dirty="0">
              <a:solidFill>
                <a:schemeClr val="tx1"/>
              </a:solidFill>
              <a:latin typeface="Calibri" pitchFamily="34" charset="0"/>
            </a:endParaRPr>
          </a:p>
        </p:txBody>
      </p:sp>
      <p:sp>
        <p:nvSpPr>
          <p:cNvPr id="8" name="Oval 7"/>
          <p:cNvSpPr/>
          <p:nvPr>
            <p:custDataLst>
              <p:tags r:id="rId3"/>
            </p:custDataLst>
          </p:nvPr>
        </p:nvSpPr>
        <p:spPr>
          <a:xfrm>
            <a:off x="3635896" y="3573016"/>
            <a:ext cx="1872208" cy="504056"/>
          </a:xfrm>
          <a:prstGeom prst="ellipse">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dirty="0">
                <a:solidFill>
                  <a:schemeClr val="bg1"/>
                </a:solidFill>
                <a:latin typeface="Calibri" pitchFamily="34" charset="0"/>
              </a:rPr>
              <a:t>Interaction</a:t>
            </a:r>
          </a:p>
          <a:p>
            <a:pPr algn="ctr"/>
            <a:r>
              <a:rPr lang="fr-CA" sz="1400" b="1" dirty="0">
                <a:solidFill>
                  <a:schemeClr val="bg1"/>
                </a:solidFill>
                <a:latin typeface="Calibri" pitchFamily="34" charset="0"/>
              </a:rPr>
              <a:t>Flux temporel</a:t>
            </a:r>
          </a:p>
        </p:txBody>
      </p:sp>
      <p:cxnSp>
        <p:nvCxnSpPr>
          <p:cNvPr id="11" name="Shape 10"/>
          <p:cNvCxnSpPr>
            <a:stCxn id="6" idx="2"/>
            <a:endCxn id="8" idx="6"/>
          </p:cNvCxnSpPr>
          <p:nvPr>
            <p:custDataLst>
              <p:tags r:id="rId4"/>
            </p:custDataLst>
          </p:nvPr>
        </p:nvCxnSpPr>
        <p:spPr>
          <a:xfrm rot="5400000">
            <a:off x="5921914" y="2978934"/>
            <a:ext cx="432300" cy="1259920"/>
          </a:xfrm>
          <a:prstGeom prst="bentConnector2">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hape 11"/>
          <p:cNvCxnSpPr>
            <a:stCxn id="5" idx="2"/>
            <a:endCxn id="8" idx="2"/>
          </p:cNvCxnSpPr>
          <p:nvPr>
            <p:custDataLst>
              <p:tags r:id="rId5"/>
            </p:custDataLst>
          </p:nvPr>
        </p:nvCxnSpPr>
        <p:spPr>
          <a:xfrm rot="16200000" flipH="1">
            <a:off x="2815915" y="3005063"/>
            <a:ext cx="414370" cy="1225591"/>
          </a:xfrm>
          <a:prstGeom prst="bentConnector2">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8" idx="4"/>
            <a:endCxn id="7" idx="0"/>
          </p:cNvCxnSpPr>
          <p:nvPr>
            <p:custDataLst>
              <p:tags r:id="rId6"/>
            </p:custDataLst>
          </p:nvPr>
        </p:nvCxnSpPr>
        <p:spPr>
          <a:xfrm rot="16200000" flipH="1">
            <a:off x="4385903" y="4263169"/>
            <a:ext cx="372740" cy="546"/>
          </a:xfrm>
          <a:prstGeom prst="bentConnector3">
            <a:avLst>
              <a:gd name="adj1" fmla="val 50000"/>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custDataLst>
              <p:tags r:id="rId7"/>
            </p:custDataLst>
          </p:nvPr>
        </p:nvSpPr>
        <p:spPr>
          <a:xfrm>
            <a:off x="4932192" y="2420888"/>
            <a:ext cx="1764000" cy="828000"/>
          </a:xfrm>
          <a:prstGeom prst="rect">
            <a:avLst/>
          </a:prstGeom>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82563" indent="-182563" algn="ctr"/>
            <a:r>
              <a:rPr lang="fr-CA" sz="1200" b="1" dirty="0">
                <a:solidFill>
                  <a:schemeClr val="tx1"/>
                </a:solidFill>
                <a:latin typeface="Calibri" pitchFamily="34" charset="0"/>
              </a:rPr>
              <a:t>Micro (personnel)</a:t>
            </a:r>
          </a:p>
          <a:p>
            <a:pPr marL="182563" indent="-182563" algn="ctr"/>
            <a:endParaRPr lang="fr-CA" sz="1200" dirty="0">
              <a:solidFill>
                <a:schemeClr val="tx1"/>
              </a:solidFill>
              <a:latin typeface="Calibri" pitchFamily="34" charset="0"/>
            </a:endParaRPr>
          </a:p>
          <a:p>
            <a:pPr marL="182563" indent="-182563" algn="ctr"/>
            <a:r>
              <a:rPr lang="fr-CA" sz="1200" dirty="0">
                <a:solidFill>
                  <a:schemeClr val="tx1"/>
                </a:solidFill>
                <a:latin typeface="Calibri" pitchFamily="34" charset="0"/>
              </a:rPr>
              <a:t>Facilitateur</a:t>
            </a:r>
            <a:r>
              <a:rPr lang="fr-CA" sz="1200" dirty="0">
                <a:solidFill>
                  <a:schemeClr val="tx1"/>
                </a:solidFill>
                <a:latin typeface="Calibri" pitchFamily="34" charset="0"/>
                <a:sym typeface="Wingdings"/>
              </a:rPr>
              <a:t></a:t>
            </a:r>
            <a:r>
              <a:rPr lang="fr-CA" sz="1200" dirty="0">
                <a:solidFill>
                  <a:schemeClr val="tx1"/>
                </a:solidFill>
                <a:latin typeface="Calibri" pitchFamily="34" charset="0"/>
              </a:rPr>
              <a:t> Obstacle</a:t>
            </a:r>
          </a:p>
        </p:txBody>
      </p:sp>
      <p:sp>
        <p:nvSpPr>
          <p:cNvPr id="16" name="Rectangle 15"/>
          <p:cNvSpPr/>
          <p:nvPr>
            <p:custDataLst>
              <p:tags r:id="rId8"/>
            </p:custDataLst>
          </p:nvPr>
        </p:nvSpPr>
        <p:spPr>
          <a:xfrm>
            <a:off x="6839490" y="2420888"/>
            <a:ext cx="1764000" cy="828000"/>
          </a:xfrm>
          <a:prstGeom prst="rect">
            <a:avLst/>
          </a:prstGeom>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82563" indent="-182563" algn="ctr"/>
            <a:r>
              <a:rPr lang="fr-CA" sz="1200" b="1" dirty="0">
                <a:solidFill>
                  <a:schemeClr val="tx1"/>
                </a:solidFill>
                <a:latin typeface="Calibri" pitchFamily="34" charset="0"/>
              </a:rPr>
              <a:t>Méso (communautaire)</a:t>
            </a:r>
          </a:p>
          <a:p>
            <a:pPr marL="182563" indent="-182563" algn="ctr"/>
            <a:endParaRPr lang="fr-CA" sz="1200" dirty="0">
              <a:solidFill>
                <a:schemeClr val="tx1"/>
              </a:solidFill>
              <a:latin typeface="Calibri" pitchFamily="34" charset="0"/>
            </a:endParaRPr>
          </a:p>
          <a:p>
            <a:pPr marL="182563" indent="-182563" algn="ctr"/>
            <a:r>
              <a:rPr lang="fr-CA" sz="1200" dirty="0">
                <a:solidFill>
                  <a:schemeClr val="tx1"/>
                </a:solidFill>
                <a:latin typeface="Calibri" pitchFamily="34" charset="0"/>
              </a:rPr>
              <a:t>Facilitateur</a:t>
            </a:r>
            <a:r>
              <a:rPr lang="fr-CA" sz="1200" dirty="0">
                <a:solidFill>
                  <a:schemeClr val="tx1"/>
                </a:solidFill>
                <a:latin typeface="Calibri" pitchFamily="34" charset="0"/>
                <a:sym typeface="Wingdings"/>
              </a:rPr>
              <a:t></a:t>
            </a:r>
            <a:r>
              <a:rPr lang="fr-CA" sz="1200" dirty="0">
                <a:solidFill>
                  <a:schemeClr val="tx1"/>
                </a:solidFill>
                <a:latin typeface="Calibri" pitchFamily="34" charset="0"/>
              </a:rPr>
              <a:t> Obstacle</a:t>
            </a:r>
          </a:p>
        </p:txBody>
      </p:sp>
      <p:sp>
        <p:nvSpPr>
          <p:cNvPr id="17" name="Rectangle 16"/>
          <p:cNvSpPr/>
          <p:nvPr>
            <p:custDataLst>
              <p:tags r:id="rId9"/>
            </p:custDataLst>
          </p:nvPr>
        </p:nvSpPr>
        <p:spPr>
          <a:xfrm>
            <a:off x="5903425" y="1484784"/>
            <a:ext cx="1764000" cy="756000"/>
          </a:xfrm>
          <a:prstGeom prst="rect">
            <a:avLst/>
          </a:prstGeom>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82563" indent="-182563" algn="ctr"/>
            <a:r>
              <a:rPr lang="fr-CA" sz="1200" b="1" dirty="0">
                <a:solidFill>
                  <a:schemeClr val="tx1"/>
                </a:solidFill>
                <a:latin typeface="Calibri" pitchFamily="34" charset="0"/>
              </a:rPr>
              <a:t>Macro (sociétal)</a:t>
            </a:r>
          </a:p>
          <a:p>
            <a:pPr marL="182563" indent="-182563" algn="ctr"/>
            <a:endParaRPr lang="fr-CA" sz="1200" dirty="0">
              <a:solidFill>
                <a:schemeClr val="tx1"/>
              </a:solidFill>
              <a:latin typeface="Calibri" pitchFamily="34" charset="0"/>
            </a:endParaRPr>
          </a:p>
          <a:p>
            <a:pPr marL="182563" indent="-182563" algn="ctr"/>
            <a:r>
              <a:rPr lang="fr-CA" sz="1200" dirty="0">
                <a:solidFill>
                  <a:schemeClr val="tx1"/>
                </a:solidFill>
                <a:latin typeface="Calibri" pitchFamily="34" charset="0"/>
              </a:rPr>
              <a:t>Facilitateur </a:t>
            </a:r>
            <a:r>
              <a:rPr lang="fr-CA" sz="1200" dirty="0">
                <a:solidFill>
                  <a:schemeClr val="tx1"/>
                </a:solidFill>
                <a:latin typeface="Calibri" pitchFamily="34" charset="0"/>
                <a:sym typeface="Wingdings"/>
              </a:rPr>
              <a:t></a:t>
            </a:r>
            <a:r>
              <a:rPr lang="fr-CA" sz="1200" dirty="0">
                <a:solidFill>
                  <a:schemeClr val="tx1"/>
                </a:solidFill>
                <a:latin typeface="Calibri" pitchFamily="34" charset="0"/>
              </a:rPr>
              <a:t> Obstacle</a:t>
            </a:r>
          </a:p>
        </p:txBody>
      </p:sp>
      <p:sp>
        <p:nvSpPr>
          <p:cNvPr id="18" name="Rectangle 17"/>
          <p:cNvSpPr/>
          <p:nvPr>
            <p:custDataLst>
              <p:tags r:id="rId10"/>
            </p:custDataLst>
          </p:nvPr>
        </p:nvSpPr>
        <p:spPr>
          <a:xfrm>
            <a:off x="2410304" y="4869160"/>
            <a:ext cx="2161480" cy="936000"/>
          </a:xfrm>
          <a:prstGeom prst="rect">
            <a:avLst/>
          </a:prstGeom>
          <a:solidFill>
            <a:srgbClr val="FFFFFF"/>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82563" indent="-182563" algn="ctr"/>
            <a:r>
              <a:rPr lang="fr-CA" sz="1200" b="1" dirty="0">
                <a:solidFill>
                  <a:schemeClr val="tx1"/>
                </a:solidFill>
                <a:latin typeface="Calibri" pitchFamily="34" charset="0"/>
              </a:rPr>
              <a:t>Activités courantes</a:t>
            </a:r>
          </a:p>
          <a:p>
            <a:pPr marL="182563" indent="-182563" algn="ctr"/>
            <a:br>
              <a:rPr lang="fr-CA" sz="1200" dirty="0">
                <a:solidFill>
                  <a:schemeClr val="tx1"/>
                </a:solidFill>
                <a:latin typeface="Calibri" pitchFamily="34" charset="0"/>
              </a:rPr>
            </a:br>
            <a:endParaRPr lang="fr-CA" sz="1200" b="1" dirty="0">
              <a:solidFill>
                <a:schemeClr val="tx1"/>
              </a:solidFill>
              <a:latin typeface="Calibri" pitchFamily="34" charset="0"/>
            </a:endParaRPr>
          </a:p>
        </p:txBody>
      </p:sp>
      <p:sp>
        <p:nvSpPr>
          <p:cNvPr id="19" name="Rectangle 18"/>
          <p:cNvSpPr/>
          <p:nvPr>
            <p:custDataLst>
              <p:tags r:id="rId11"/>
            </p:custDataLst>
          </p:nvPr>
        </p:nvSpPr>
        <p:spPr>
          <a:xfrm>
            <a:off x="4644008" y="4869160"/>
            <a:ext cx="2160000" cy="936000"/>
          </a:xfrm>
          <a:prstGeom prst="rect">
            <a:avLst/>
          </a:prstGeom>
          <a:solidFill>
            <a:srgbClr val="FFFFFF"/>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82563" indent="-182563" algn="ctr"/>
            <a:r>
              <a:rPr lang="fr-CA" sz="1200" b="1" dirty="0">
                <a:solidFill>
                  <a:schemeClr val="tx1"/>
                </a:solidFill>
                <a:latin typeface="Calibri" pitchFamily="34" charset="0"/>
              </a:rPr>
              <a:t>Rôles sociaux</a:t>
            </a:r>
            <a:br>
              <a:rPr lang="fr-CA" sz="1200" b="1" dirty="0">
                <a:solidFill>
                  <a:schemeClr val="tx1"/>
                </a:solidFill>
                <a:latin typeface="Calibri" pitchFamily="34" charset="0"/>
              </a:rPr>
            </a:br>
            <a:br>
              <a:rPr lang="fr-CA" sz="1200" dirty="0">
                <a:solidFill>
                  <a:schemeClr val="tx1"/>
                </a:solidFill>
                <a:latin typeface="Calibri" pitchFamily="34" charset="0"/>
              </a:rPr>
            </a:br>
            <a:endParaRPr lang="fr-CA" sz="1200" dirty="0">
              <a:solidFill>
                <a:schemeClr val="tx1"/>
              </a:solidFill>
              <a:latin typeface="Calibri" pitchFamily="34" charset="0"/>
            </a:endParaRPr>
          </a:p>
        </p:txBody>
      </p:sp>
      <p:grpSp>
        <p:nvGrpSpPr>
          <p:cNvPr id="20" name="Group 40"/>
          <p:cNvGrpSpPr/>
          <p:nvPr>
            <p:custDataLst>
              <p:tags r:id="rId12"/>
            </p:custDataLst>
          </p:nvPr>
        </p:nvGrpSpPr>
        <p:grpSpPr>
          <a:xfrm>
            <a:off x="2457450" y="5184008"/>
            <a:ext cx="2186847" cy="504056"/>
            <a:chOff x="225202" y="5256016"/>
            <a:chExt cx="2186847" cy="504056"/>
          </a:xfrm>
        </p:grpSpPr>
        <p:sp>
          <p:nvSpPr>
            <p:cNvPr id="40" name="Rectangle 39"/>
            <p:cNvSpPr/>
            <p:nvPr/>
          </p:nvSpPr>
          <p:spPr>
            <a:xfrm>
              <a:off x="225202" y="5256016"/>
              <a:ext cx="9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fr-CA" sz="1200" dirty="0">
                  <a:solidFill>
                    <a:schemeClr val="tx1"/>
                  </a:solidFill>
                  <a:latin typeface="Calibri" pitchFamily="34" charset="0"/>
                </a:rPr>
                <a:t>Situation de participation sociale  </a:t>
              </a:r>
              <a:endParaRPr lang="fr-CA" sz="1200" dirty="0">
                <a:latin typeface="Calibri" pitchFamily="34" charset="0"/>
              </a:endParaRPr>
            </a:p>
          </p:txBody>
        </p:sp>
        <p:sp>
          <p:nvSpPr>
            <p:cNvPr id="41" name="Rectangle 40"/>
            <p:cNvSpPr/>
            <p:nvPr/>
          </p:nvSpPr>
          <p:spPr>
            <a:xfrm>
              <a:off x="1403937" y="5256016"/>
              <a:ext cx="100811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200" dirty="0">
                  <a:solidFill>
                    <a:srgbClr val="800000"/>
                  </a:solidFill>
                  <a:latin typeface="Calibri" pitchFamily="34" charset="0"/>
                </a:rPr>
                <a:t>Situation de </a:t>
              </a:r>
              <a:br>
                <a:rPr lang="fr-CA" sz="1200" dirty="0">
                  <a:solidFill>
                    <a:srgbClr val="800000"/>
                  </a:solidFill>
                  <a:latin typeface="Calibri" pitchFamily="34" charset="0"/>
                </a:rPr>
              </a:br>
              <a:r>
                <a:rPr lang="fr-CA" sz="1200" dirty="0">
                  <a:solidFill>
                    <a:srgbClr val="800000"/>
                  </a:solidFill>
                  <a:latin typeface="Calibri" pitchFamily="34" charset="0"/>
                </a:rPr>
                <a:t>handicap</a:t>
              </a:r>
            </a:p>
          </p:txBody>
        </p:sp>
        <p:sp>
          <p:nvSpPr>
            <p:cNvPr id="42" name="Rectangle 41"/>
            <p:cNvSpPr/>
            <p:nvPr/>
          </p:nvSpPr>
          <p:spPr>
            <a:xfrm>
              <a:off x="987162" y="5256095"/>
              <a:ext cx="605615"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r-CA" sz="1200" dirty="0">
                  <a:solidFill>
                    <a:schemeClr val="tx1"/>
                  </a:solidFill>
                  <a:latin typeface="Calibri" pitchFamily="34" charset="0"/>
                </a:rPr>
                <a:t> </a:t>
              </a:r>
              <a:br>
                <a:rPr lang="fr-CA" sz="1200" dirty="0">
                  <a:solidFill>
                    <a:schemeClr val="tx1"/>
                  </a:solidFill>
                  <a:latin typeface="Calibri" pitchFamily="34" charset="0"/>
                </a:rPr>
              </a:br>
              <a:r>
                <a:rPr lang="fr-CA" sz="1200" dirty="0">
                  <a:solidFill>
                    <a:schemeClr val="tx1"/>
                  </a:solidFill>
                  <a:latin typeface="Calibri" pitchFamily="34" charset="0"/>
                  <a:sym typeface="Wingdings"/>
                </a:rPr>
                <a:t>  </a:t>
              </a:r>
              <a:endParaRPr lang="fr-CA" sz="1200" dirty="0">
                <a:latin typeface="Calibri" pitchFamily="34" charset="0"/>
              </a:endParaRPr>
            </a:p>
          </p:txBody>
        </p:sp>
      </p:grpSp>
      <p:grpSp>
        <p:nvGrpSpPr>
          <p:cNvPr id="21" name="Group 41"/>
          <p:cNvGrpSpPr/>
          <p:nvPr>
            <p:custDataLst>
              <p:tags r:id="rId13"/>
            </p:custDataLst>
          </p:nvPr>
        </p:nvGrpSpPr>
        <p:grpSpPr>
          <a:xfrm>
            <a:off x="4635043" y="5184008"/>
            <a:ext cx="2240637" cy="504056"/>
            <a:chOff x="386571" y="5256016"/>
            <a:chExt cx="2240637" cy="504056"/>
          </a:xfrm>
        </p:grpSpPr>
        <p:sp>
          <p:nvSpPr>
            <p:cNvPr id="37" name="Rectangle 36"/>
            <p:cNvSpPr/>
            <p:nvPr/>
          </p:nvSpPr>
          <p:spPr>
            <a:xfrm>
              <a:off x="386571" y="5256016"/>
              <a:ext cx="9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fr-CA" sz="1200" dirty="0">
                  <a:solidFill>
                    <a:schemeClr val="tx1"/>
                  </a:solidFill>
                  <a:latin typeface="Calibri" pitchFamily="34" charset="0"/>
                </a:rPr>
                <a:t>Situation de participation sociale  </a:t>
              </a:r>
              <a:endParaRPr lang="fr-CA" sz="1200" dirty="0">
                <a:latin typeface="Calibri" pitchFamily="34" charset="0"/>
              </a:endParaRPr>
            </a:p>
          </p:txBody>
        </p:sp>
        <p:sp>
          <p:nvSpPr>
            <p:cNvPr id="38" name="Rectangle 37"/>
            <p:cNvSpPr/>
            <p:nvPr/>
          </p:nvSpPr>
          <p:spPr>
            <a:xfrm>
              <a:off x="1619096" y="5256016"/>
              <a:ext cx="100811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200" dirty="0">
                  <a:solidFill>
                    <a:srgbClr val="800000"/>
                  </a:solidFill>
                  <a:latin typeface="Calibri" pitchFamily="34" charset="0"/>
                </a:rPr>
                <a:t>Situation de </a:t>
              </a:r>
              <a:br>
                <a:rPr lang="fr-CA" sz="1200" dirty="0">
                  <a:solidFill>
                    <a:srgbClr val="800000"/>
                  </a:solidFill>
                  <a:latin typeface="Calibri" pitchFamily="34" charset="0"/>
                </a:rPr>
              </a:br>
              <a:r>
                <a:rPr lang="fr-CA" sz="1200" dirty="0">
                  <a:solidFill>
                    <a:srgbClr val="800000"/>
                  </a:solidFill>
                  <a:latin typeface="Calibri" pitchFamily="34" charset="0"/>
                </a:rPr>
                <a:t>handicap</a:t>
              </a:r>
            </a:p>
          </p:txBody>
        </p:sp>
        <p:sp>
          <p:nvSpPr>
            <p:cNvPr id="39" name="Rectangle 38"/>
            <p:cNvSpPr/>
            <p:nvPr/>
          </p:nvSpPr>
          <p:spPr>
            <a:xfrm>
              <a:off x="1187336" y="5256095"/>
              <a:ext cx="5762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r-CA" sz="1200" dirty="0">
                  <a:solidFill>
                    <a:schemeClr val="tx1"/>
                  </a:solidFill>
                  <a:latin typeface="Calibri" pitchFamily="34" charset="0"/>
                </a:rPr>
                <a:t> </a:t>
              </a:r>
              <a:br>
                <a:rPr lang="fr-CA" sz="1200" dirty="0">
                  <a:solidFill>
                    <a:schemeClr val="tx1"/>
                  </a:solidFill>
                  <a:latin typeface="Calibri" pitchFamily="34" charset="0"/>
                </a:rPr>
              </a:br>
              <a:r>
                <a:rPr lang="fr-CA" sz="1200" dirty="0">
                  <a:solidFill>
                    <a:schemeClr val="tx1"/>
                  </a:solidFill>
                  <a:latin typeface="Calibri" pitchFamily="34" charset="0"/>
                  <a:sym typeface="Wingdings"/>
                </a:rPr>
                <a:t>  </a:t>
              </a:r>
              <a:endParaRPr lang="fr-CA" sz="1200" dirty="0">
                <a:latin typeface="Calibri" pitchFamily="34" charset="0"/>
              </a:endParaRPr>
            </a:p>
          </p:txBody>
        </p:sp>
      </p:grpSp>
      <p:sp>
        <p:nvSpPr>
          <p:cNvPr id="25" name="Rectangle 24"/>
          <p:cNvSpPr/>
          <p:nvPr>
            <p:custDataLst>
              <p:tags r:id="rId14"/>
            </p:custDataLst>
          </p:nvPr>
        </p:nvSpPr>
        <p:spPr>
          <a:xfrm>
            <a:off x="5543532" y="2699666"/>
            <a:ext cx="50405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900" dirty="0">
                <a:solidFill>
                  <a:schemeClr val="tx1"/>
                </a:solidFill>
                <a:latin typeface="Calibri" pitchFamily="34" charset="0"/>
              </a:rPr>
              <a:t>FP-FR</a:t>
            </a:r>
          </a:p>
        </p:txBody>
      </p:sp>
      <p:sp>
        <p:nvSpPr>
          <p:cNvPr id="26" name="Rectangle 25"/>
          <p:cNvSpPr/>
          <p:nvPr>
            <p:custDataLst>
              <p:tags r:id="rId15"/>
            </p:custDataLst>
          </p:nvPr>
        </p:nvSpPr>
        <p:spPr>
          <a:xfrm>
            <a:off x="7495403" y="2672772"/>
            <a:ext cx="50405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900" dirty="0">
                <a:solidFill>
                  <a:schemeClr val="tx1"/>
                </a:solidFill>
                <a:latin typeface="Calibri" pitchFamily="34" charset="0"/>
              </a:rPr>
              <a:t>FP-FR</a:t>
            </a:r>
          </a:p>
        </p:txBody>
      </p:sp>
      <p:sp>
        <p:nvSpPr>
          <p:cNvPr id="27" name="Rectangle 26"/>
          <p:cNvSpPr/>
          <p:nvPr>
            <p:custDataLst>
              <p:tags r:id="rId16"/>
            </p:custDataLst>
          </p:nvPr>
        </p:nvSpPr>
        <p:spPr>
          <a:xfrm>
            <a:off x="6487864" y="1700808"/>
            <a:ext cx="50405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900" dirty="0">
                <a:solidFill>
                  <a:schemeClr val="tx1"/>
                </a:solidFill>
                <a:latin typeface="Calibri" pitchFamily="34" charset="0"/>
              </a:rPr>
              <a:t>FP-FR</a:t>
            </a:r>
          </a:p>
        </p:txBody>
      </p:sp>
      <p:sp>
        <p:nvSpPr>
          <p:cNvPr id="28" name="Rectangle 27"/>
          <p:cNvSpPr/>
          <p:nvPr>
            <p:custDataLst>
              <p:tags r:id="rId17"/>
            </p:custDataLst>
          </p:nvPr>
        </p:nvSpPr>
        <p:spPr>
          <a:xfrm>
            <a:off x="5364088" y="5013176"/>
            <a:ext cx="50405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900" dirty="0">
                <a:solidFill>
                  <a:schemeClr val="tx1"/>
                </a:solidFill>
                <a:latin typeface="Calibri" pitchFamily="34" charset="0"/>
              </a:rPr>
              <a:t>FP-FR</a:t>
            </a:r>
          </a:p>
        </p:txBody>
      </p:sp>
      <p:sp>
        <p:nvSpPr>
          <p:cNvPr id="29" name="Rectangle 28"/>
          <p:cNvSpPr/>
          <p:nvPr>
            <p:custDataLst>
              <p:tags r:id="rId18"/>
            </p:custDataLst>
          </p:nvPr>
        </p:nvSpPr>
        <p:spPr>
          <a:xfrm>
            <a:off x="3347864" y="5013176"/>
            <a:ext cx="50405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900" dirty="0">
                <a:solidFill>
                  <a:schemeClr val="tx1"/>
                </a:solidFill>
                <a:latin typeface="Calibri" pitchFamily="34" charset="0"/>
              </a:rPr>
              <a:t>FP-FR</a:t>
            </a:r>
          </a:p>
        </p:txBody>
      </p:sp>
      <p:cxnSp>
        <p:nvCxnSpPr>
          <p:cNvPr id="31" name="Straight Arrow Connector 30"/>
          <p:cNvCxnSpPr/>
          <p:nvPr>
            <p:custDataLst>
              <p:tags r:id="rId19"/>
            </p:custDataLst>
          </p:nvPr>
        </p:nvCxnSpPr>
        <p:spPr>
          <a:xfrm flipH="1">
            <a:off x="6084168" y="2204864"/>
            <a:ext cx="144016" cy="21602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custDataLst>
              <p:tags r:id="rId20"/>
            </p:custDataLst>
          </p:nvPr>
        </p:nvCxnSpPr>
        <p:spPr>
          <a:xfrm>
            <a:off x="6876256" y="2204864"/>
            <a:ext cx="144016" cy="21602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7" name="Group 46"/>
          <p:cNvGrpSpPr/>
          <p:nvPr>
            <p:custDataLst>
              <p:tags r:id="rId21"/>
            </p:custDataLst>
          </p:nvPr>
        </p:nvGrpSpPr>
        <p:grpSpPr>
          <a:xfrm>
            <a:off x="430305" y="1142674"/>
            <a:ext cx="3960000" cy="2268000"/>
            <a:chOff x="1115616" y="1124744"/>
            <a:chExt cx="3240360" cy="2160240"/>
          </a:xfrm>
        </p:grpSpPr>
        <p:sp>
          <p:nvSpPr>
            <p:cNvPr id="5" name="Rectangle 4"/>
            <p:cNvSpPr/>
            <p:nvPr/>
          </p:nvSpPr>
          <p:spPr>
            <a:xfrm>
              <a:off x="1115616" y="1124744"/>
              <a:ext cx="3240360" cy="2160240"/>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A" sz="1600" b="1" dirty="0">
                  <a:solidFill>
                    <a:schemeClr val="tx1"/>
                  </a:solidFill>
                  <a:latin typeface="Calibri" pitchFamily="34" charset="0"/>
                </a:rPr>
                <a:t>Facteurs personnels</a:t>
              </a:r>
            </a:p>
          </p:txBody>
        </p:sp>
        <p:sp>
          <p:nvSpPr>
            <p:cNvPr id="9" name="Rectangle 8"/>
            <p:cNvSpPr/>
            <p:nvPr/>
          </p:nvSpPr>
          <p:spPr>
            <a:xfrm>
              <a:off x="1241457" y="2395271"/>
              <a:ext cx="1443433" cy="822949"/>
            </a:xfrm>
            <a:prstGeom prst="rect">
              <a:avLst/>
            </a:prstGeom>
            <a:solidFill>
              <a:srgbClr val="FFFFFF"/>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82563" indent="-182563" algn="ctr"/>
              <a:r>
                <a:rPr lang="fr-CA" sz="1200" b="1" dirty="0">
                  <a:solidFill>
                    <a:schemeClr val="tx1"/>
                  </a:solidFill>
                  <a:latin typeface="Calibri" pitchFamily="34" charset="0"/>
                </a:rPr>
                <a:t>Systèmes organiques</a:t>
              </a:r>
            </a:p>
            <a:p>
              <a:pPr marL="182563" indent="-182563" algn="ctr"/>
              <a:endParaRPr lang="fr-CA" sz="1200" dirty="0">
                <a:solidFill>
                  <a:schemeClr val="tx1"/>
                </a:solidFill>
                <a:latin typeface="Calibri" pitchFamily="34" charset="0"/>
              </a:endParaRPr>
            </a:p>
            <a:p>
              <a:pPr marL="182563" indent="-182563" algn="ctr"/>
              <a:r>
                <a:rPr lang="fr-CA" sz="1200" dirty="0">
                  <a:solidFill>
                    <a:schemeClr val="tx1"/>
                  </a:solidFill>
                  <a:latin typeface="Calibri" pitchFamily="34" charset="0"/>
                </a:rPr>
                <a:t>Structure / Fonction</a:t>
              </a:r>
            </a:p>
            <a:p>
              <a:pPr marL="182563" indent="-182563" algn="ctr">
                <a:lnSpc>
                  <a:spcPct val="150000"/>
                </a:lnSpc>
              </a:pPr>
              <a:r>
                <a:rPr lang="fr-CA" sz="1200" dirty="0">
                  <a:solidFill>
                    <a:schemeClr val="tx1"/>
                  </a:solidFill>
                  <a:latin typeface="Calibri" pitchFamily="34" charset="0"/>
                </a:rPr>
                <a:t>Intégrité  </a:t>
              </a:r>
              <a:r>
                <a:rPr lang="fr-CA" sz="1200" dirty="0">
                  <a:solidFill>
                    <a:schemeClr val="tx1"/>
                  </a:solidFill>
                  <a:latin typeface="Calibri" pitchFamily="34" charset="0"/>
                  <a:sym typeface="Wingdings"/>
                </a:rPr>
                <a:t></a:t>
              </a:r>
              <a:r>
                <a:rPr lang="fr-CA" sz="1200" dirty="0">
                  <a:solidFill>
                    <a:schemeClr val="tx1"/>
                  </a:solidFill>
                  <a:latin typeface="Calibri" pitchFamily="34" charset="0"/>
                </a:rPr>
                <a:t> Déficience </a:t>
              </a:r>
            </a:p>
          </p:txBody>
        </p:sp>
        <p:sp>
          <p:nvSpPr>
            <p:cNvPr id="10" name="Rectangle 9"/>
            <p:cNvSpPr/>
            <p:nvPr/>
          </p:nvSpPr>
          <p:spPr>
            <a:xfrm>
              <a:off x="2879959" y="2395271"/>
              <a:ext cx="1443433" cy="822949"/>
            </a:xfrm>
            <a:prstGeom prst="rect">
              <a:avLst/>
            </a:prstGeom>
            <a:solidFill>
              <a:srgbClr val="FFFFFF"/>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82563" indent="-182563" algn="ctr"/>
              <a:r>
                <a:rPr lang="fr-CA" sz="1200" b="1" dirty="0">
                  <a:solidFill>
                    <a:schemeClr val="tx1"/>
                  </a:solidFill>
                  <a:latin typeface="Calibri" pitchFamily="34" charset="0"/>
                </a:rPr>
                <a:t>Aptitudes</a:t>
              </a:r>
            </a:p>
            <a:p>
              <a:pPr marL="182563" indent="-182563" algn="ctr"/>
              <a:endParaRPr lang="fr-CA" sz="1200" dirty="0">
                <a:solidFill>
                  <a:schemeClr val="tx1"/>
                </a:solidFill>
                <a:latin typeface="Calibri" pitchFamily="34" charset="0"/>
              </a:endParaRPr>
            </a:p>
            <a:p>
              <a:pPr marL="182563" indent="-182563" algn="ctr"/>
              <a:r>
                <a:rPr lang="fr-CA" sz="1200" dirty="0">
                  <a:solidFill>
                    <a:schemeClr val="tx1"/>
                  </a:solidFill>
                  <a:latin typeface="Calibri" pitchFamily="34" charset="0"/>
                </a:rPr>
                <a:t>Capacité </a:t>
              </a:r>
              <a:r>
                <a:rPr lang="fr-CA" sz="1200" dirty="0">
                  <a:solidFill>
                    <a:schemeClr val="tx1"/>
                  </a:solidFill>
                  <a:latin typeface="Calibri" pitchFamily="34" charset="0"/>
                  <a:sym typeface="Wingdings"/>
                </a:rPr>
                <a:t></a:t>
              </a:r>
              <a:r>
                <a:rPr lang="fr-CA" sz="1200" dirty="0">
                  <a:solidFill>
                    <a:schemeClr val="tx1"/>
                  </a:solidFill>
                  <a:latin typeface="Calibri" pitchFamily="34" charset="0"/>
                </a:rPr>
                <a:t> Incapacité </a:t>
              </a:r>
            </a:p>
          </p:txBody>
        </p:sp>
        <p:sp>
          <p:nvSpPr>
            <p:cNvPr id="14" name="Rectangle 13"/>
            <p:cNvSpPr/>
            <p:nvPr/>
          </p:nvSpPr>
          <p:spPr>
            <a:xfrm>
              <a:off x="2051720" y="1484784"/>
              <a:ext cx="1443433" cy="754370"/>
            </a:xfrm>
            <a:prstGeom prst="rect">
              <a:avLst/>
            </a:prstGeom>
            <a:solidFill>
              <a:srgbClr val="FFFFFF"/>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82563" indent="-182563" algn="ctr"/>
              <a:r>
                <a:rPr lang="fr-CA" sz="1200" b="1" dirty="0">
                  <a:solidFill>
                    <a:schemeClr val="tx1"/>
                  </a:solidFill>
                  <a:latin typeface="Calibri" pitchFamily="34" charset="0"/>
                </a:rPr>
                <a:t>Facteurs identitaires</a:t>
              </a:r>
            </a:p>
            <a:p>
              <a:pPr marL="182563" indent="-182563" algn="ctr"/>
              <a:endParaRPr lang="fr-CA" sz="1200" dirty="0">
                <a:solidFill>
                  <a:schemeClr val="tx1"/>
                </a:solidFill>
                <a:latin typeface="Calibri" pitchFamily="34" charset="0"/>
              </a:endParaRPr>
            </a:p>
            <a:p>
              <a:pPr marL="182563" indent="-182563" algn="ctr"/>
              <a:r>
                <a:rPr lang="fr-CA" sz="1200" dirty="0">
                  <a:solidFill>
                    <a:schemeClr val="tx1"/>
                  </a:solidFill>
                  <a:latin typeface="Calibri" pitchFamily="34" charset="0"/>
                </a:rPr>
                <a:t>Facilitateur</a:t>
              </a:r>
              <a:r>
                <a:rPr lang="fr-CA" sz="1200" dirty="0">
                  <a:solidFill>
                    <a:schemeClr val="tx1"/>
                  </a:solidFill>
                  <a:latin typeface="Calibri" pitchFamily="34" charset="0"/>
                  <a:sym typeface="Wingdings"/>
                </a:rPr>
                <a:t></a:t>
              </a:r>
              <a:r>
                <a:rPr lang="fr-CA" sz="1200" dirty="0">
                  <a:solidFill>
                    <a:schemeClr val="tx1"/>
                  </a:solidFill>
                  <a:latin typeface="Calibri" pitchFamily="34" charset="0"/>
                </a:rPr>
                <a:t> Obstacle</a:t>
              </a:r>
            </a:p>
          </p:txBody>
        </p:sp>
        <p:sp>
          <p:nvSpPr>
            <p:cNvPr id="22" name="Rectangle 21"/>
            <p:cNvSpPr/>
            <p:nvPr/>
          </p:nvSpPr>
          <p:spPr>
            <a:xfrm>
              <a:off x="2483768" y="1645878"/>
              <a:ext cx="50405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900" dirty="0">
                  <a:solidFill>
                    <a:schemeClr val="tx1"/>
                  </a:solidFill>
                  <a:latin typeface="Calibri" pitchFamily="34" charset="0"/>
                </a:rPr>
                <a:t>FP-FR</a:t>
              </a:r>
            </a:p>
          </p:txBody>
        </p:sp>
        <p:sp>
          <p:nvSpPr>
            <p:cNvPr id="23" name="Rectangle 22"/>
            <p:cNvSpPr/>
            <p:nvPr/>
          </p:nvSpPr>
          <p:spPr>
            <a:xfrm>
              <a:off x="1691680" y="2539287"/>
              <a:ext cx="50405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900" dirty="0">
                  <a:solidFill>
                    <a:schemeClr val="tx1"/>
                  </a:solidFill>
                  <a:latin typeface="Calibri" pitchFamily="34" charset="0"/>
                </a:rPr>
                <a:t>FP-FR</a:t>
              </a:r>
            </a:p>
          </p:txBody>
        </p:sp>
        <p:sp>
          <p:nvSpPr>
            <p:cNvPr id="24" name="Rectangle 23"/>
            <p:cNvSpPr/>
            <p:nvPr/>
          </p:nvSpPr>
          <p:spPr>
            <a:xfrm>
              <a:off x="3293530" y="2539287"/>
              <a:ext cx="50405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900" dirty="0">
                  <a:solidFill>
                    <a:schemeClr val="tx1"/>
                  </a:solidFill>
                  <a:latin typeface="Calibri" pitchFamily="34" charset="0"/>
                </a:rPr>
                <a:t>FP-FR</a:t>
              </a:r>
            </a:p>
          </p:txBody>
        </p:sp>
        <p:cxnSp>
          <p:nvCxnSpPr>
            <p:cNvPr id="30" name="Straight Arrow Connector 29"/>
            <p:cNvCxnSpPr/>
            <p:nvPr/>
          </p:nvCxnSpPr>
          <p:spPr>
            <a:xfrm flipH="1">
              <a:off x="2195736" y="2204864"/>
              <a:ext cx="144016" cy="21602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275856" y="2204864"/>
              <a:ext cx="144016" cy="21602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627784" y="2564904"/>
              <a:ext cx="25200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p:cNvCxnSpPr/>
          <p:nvPr>
            <p:custDataLst>
              <p:tags r:id="rId22"/>
            </p:custDataLst>
          </p:nvPr>
        </p:nvCxnSpPr>
        <p:spPr>
          <a:xfrm>
            <a:off x="6613959" y="2771091"/>
            <a:ext cx="28800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35"/>
          <p:cNvSpPr/>
          <p:nvPr>
            <p:custDataLst>
              <p:tags r:id="rId23"/>
            </p:custDataLst>
          </p:nvPr>
        </p:nvSpPr>
        <p:spPr>
          <a:xfrm>
            <a:off x="152720" y="6449906"/>
            <a:ext cx="28803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900" dirty="0">
                <a:solidFill>
                  <a:schemeClr val="tx1"/>
                </a:solidFill>
                <a:latin typeface="Calibri" pitchFamily="34" charset="0"/>
              </a:rPr>
              <a:t>Légende : </a:t>
            </a:r>
          </a:p>
          <a:p>
            <a:r>
              <a:rPr lang="fr-CA" sz="900" dirty="0">
                <a:solidFill>
                  <a:schemeClr val="tx1"/>
                </a:solidFill>
                <a:latin typeface="Calibri" pitchFamily="34" charset="0"/>
              </a:rPr>
              <a:t>FP-FR : facteurs de protection et facteurs de risque</a:t>
            </a:r>
          </a:p>
        </p:txBody>
      </p:sp>
      <p:sp>
        <p:nvSpPr>
          <p:cNvPr id="43" name="Rectangle 42"/>
          <p:cNvSpPr/>
          <p:nvPr>
            <p:custDataLst>
              <p:tags r:id="rId24"/>
            </p:custDataLst>
          </p:nvPr>
        </p:nvSpPr>
        <p:spPr>
          <a:xfrm>
            <a:off x="899592" y="332656"/>
            <a:ext cx="705678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b="1" dirty="0">
                <a:solidFill>
                  <a:schemeClr val="tx1"/>
                </a:solidFill>
                <a:latin typeface="Calibri" pitchFamily="34" charset="0"/>
              </a:rPr>
              <a:t>Modèle de développement humain et processus de production du handicap (MDH-PPH2) (</a:t>
            </a:r>
            <a:r>
              <a:rPr lang="fr-CA" sz="1600" b="1" dirty="0" err="1">
                <a:solidFill>
                  <a:schemeClr val="tx1"/>
                </a:solidFill>
                <a:latin typeface="Calibri" pitchFamily="34" charset="0"/>
              </a:rPr>
              <a:t>Fougeyrollas</a:t>
            </a:r>
            <a:r>
              <a:rPr lang="fr-CA" sz="1600" b="1" dirty="0">
                <a:solidFill>
                  <a:schemeClr val="tx1"/>
                </a:solidFill>
                <a:latin typeface="Calibri" pitchFamily="34" charset="0"/>
              </a:rPr>
              <a:t>, 2010)</a:t>
            </a:r>
          </a:p>
        </p:txBody>
      </p:sp>
      <p:sp>
        <p:nvSpPr>
          <p:cNvPr id="45" name="Espace réservé du pied de page 44">
            <a:extLst>
              <a:ext uri="{FF2B5EF4-FFF2-40B4-BE49-F238E27FC236}">
                <a16:creationId xmlns:a16="http://schemas.microsoft.com/office/drawing/2014/main" id="{905B0D6F-06E2-4423-AF8D-00091986A3EA}"/>
              </a:ext>
            </a:extLst>
          </p:cNvPr>
          <p:cNvSpPr>
            <a:spLocks noGrp="1"/>
          </p:cNvSpPr>
          <p:nvPr>
            <p:ph type="ftr" sz="quarter" idx="11"/>
          </p:nvPr>
        </p:nvSpPr>
        <p:spPr/>
        <p:txBody>
          <a:bodyPr/>
          <a:lstStyle/>
          <a:p>
            <a:r>
              <a:rPr lang="en-US"/>
              <a:t>@Valérie Martin, 2023</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D82446-FBEE-C3CA-52FF-42857FD2CD46}"/>
              </a:ext>
            </a:extLst>
          </p:cNvPr>
          <p:cNvSpPr>
            <a:spLocks noGrp="1"/>
          </p:cNvSpPr>
          <p:nvPr>
            <p:ph type="title"/>
          </p:nvPr>
        </p:nvSpPr>
        <p:spPr>
          <a:xfrm>
            <a:off x="457200" y="2412117"/>
            <a:ext cx="8229600" cy="1143000"/>
          </a:xfrm>
        </p:spPr>
        <p:txBody>
          <a:bodyPr/>
          <a:lstStyle/>
          <a:p>
            <a:r>
              <a:rPr lang="fr-CA" sz="3600" i="1" dirty="0">
                <a:cs typeface="Calibri"/>
              </a:rPr>
              <a:t>Quelle est l’expérience des travailleurs, travailleuses en situation de handicap </a:t>
            </a:r>
            <a:br>
              <a:rPr lang="fr-CA" sz="3600" i="1" dirty="0">
                <a:cs typeface="Calibri"/>
              </a:rPr>
            </a:br>
            <a:r>
              <a:rPr lang="fr-CA" sz="3600" i="1" dirty="0">
                <a:cs typeface="Calibri"/>
              </a:rPr>
              <a:t>en entreprise?</a:t>
            </a:r>
          </a:p>
        </p:txBody>
      </p:sp>
      <p:sp>
        <p:nvSpPr>
          <p:cNvPr id="4" name="Espace réservé du pied de page 3">
            <a:extLst>
              <a:ext uri="{FF2B5EF4-FFF2-40B4-BE49-F238E27FC236}">
                <a16:creationId xmlns:a16="http://schemas.microsoft.com/office/drawing/2014/main" id="{31C23304-635A-7571-9278-B19689F4DB2B}"/>
              </a:ext>
            </a:extLst>
          </p:cNvPr>
          <p:cNvSpPr>
            <a:spLocks noGrp="1"/>
          </p:cNvSpPr>
          <p:nvPr>
            <p:ph type="ftr" sz="quarter" idx="11"/>
          </p:nvPr>
        </p:nvSpPr>
        <p:spPr/>
        <p:txBody>
          <a:bodyPr/>
          <a:lstStyle/>
          <a:p>
            <a:r>
              <a:rPr lang="en-CA"/>
              <a:t>@Valérie Martin, 2023</a:t>
            </a:r>
            <a:endParaRPr lang="en-CA" dirty="0"/>
          </a:p>
        </p:txBody>
      </p:sp>
    </p:spTree>
    <p:extLst>
      <p:ext uri="{BB962C8B-B14F-4D97-AF65-F5344CB8AC3E}">
        <p14:creationId xmlns:p14="http://schemas.microsoft.com/office/powerpoint/2010/main" val="2148299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97A18-26B2-444A-A655-09E7FB834E24}"/>
              </a:ext>
            </a:extLst>
          </p:cNvPr>
          <p:cNvSpPr>
            <a:spLocks noGrp="1"/>
          </p:cNvSpPr>
          <p:nvPr>
            <p:ph type="title"/>
          </p:nvPr>
        </p:nvSpPr>
        <p:spPr/>
        <p:txBody>
          <a:bodyPr/>
          <a:lstStyle/>
          <a:p>
            <a:r>
              <a:rPr lang="fr-CA" dirty="0"/>
              <a:t>Discrimination  / Exclusion </a:t>
            </a:r>
            <a:endParaRPr lang="en-CA" dirty="0"/>
          </a:p>
        </p:txBody>
      </p:sp>
      <p:sp>
        <p:nvSpPr>
          <p:cNvPr id="3" name="Espace réservé du contenu 2">
            <a:extLst>
              <a:ext uri="{FF2B5EF4-FFF2-40B4-BE49-F238E27FC236}">
                <a16:creationId xmlns:a16="http://schemas.microsoft.com/office/drawing/2014/main" id="{BE0C4035-3D83-4483-BF2C-6CD4487398AA}"/>
              </a:ext>
            </a:extLst>
          </p:cNvPr>
          <p:cNvSpPr>
            <a:spLocks noGrp="1"/>
          </p:cNvSpPr>
          <p:nvPr>
            <p:ph idx="1"/>
          </p:nvPr>
        </p:nvSpPr>
        <p:spPr>
          <a:xfrm>
            <a:off x="457200" y="1918654"/>
            <a:ext cx="8229600" cy="4525433"/>
          </a:xfrm>
        </p:spPr>
        <p:txBody>
          <a:bodyPr/>
          <a:lstStyle/>
          <a:p>
            <a:r>
              <a:rPr lang="fr-CA" sz="2800" dirty="0"/>
              <a:t>Se voir refuser ou avoir un accès restreint à : </a:t>
            </a:r>
          </a:p>
          <a:p>
            <a:pPr lvl="1">
              <a:buFont typeface="Arial Narrow" panose="020B0606020202030204" pitchFamily="34" charset="0"/>
              <a:buChar char="-"/>
            </a:pPr>
            <a:r>
              <a:rPr lang="fr-CA" sz="2400" dirty="0"/>
              <a:t>Entrevue</a:t>
            </a:r>
          </a:p>
          <a:p>
            <a:pPr lvl="1">
              <a:buFont typeface="Arial Narrow" panose="020B0606020202030204" pitchFamily="34" charset="0"/>
              <a:buChar char="-"/>
            </a:pPr>
            <a:r>
              <a:rPr lang="fr-CA" sz="2400" dirty="0"/>
              <a:t>Emploi</a:t>
            </a:r>
          </a:p>
          <a:p>
            <a:pPr lvl="1">
              <a:buFont typeface="Arial Narrow" panose="020B0606020202030204" pitchFamily="34" charset="0"/>
              <a:buChar char="-"/>
            </a:pPr>
            <a:r>
              <a:rPr lang="fr-CA" sz="2400" dirty="0"/>
              <a:t>Opportunités</a:t>
            </a:r>
          </a:p>
          <a:p>
            <a:pPr lvl="1">
              <a:buFont typeface="Arial Narrow" panose="020B0606020202030204" pitchFamily="34" charset="0"/>
              <a:buChar char="-"/>
            </a:pPr>
            <a:r>
              <a:rPr lang="fr-CA" sz="2400" dirty="0"/>
              <a:t>Ressources, rétributions </a:t>
            </a:r>
          </a:p>
          <a:p>
            <a:pPr lvl="1">
              <a:buFont typeface="Arial Narrow" panose="020B0606020202030204" pitchFamily="34" charset="0"/>
              <a:buChar char="-"/>
            </a:pPr>
            <a:r>
              <a:rPr lang="fr-CA" sz="2400" dirty="0"/>
              <a:t>Évaluation équitable de la performance</a:t>
            </a:r>
          </a:p>
          <a:p>
            <a:pPr lvl="1">
              <a:buFont typeface="Arial Narrow" panose="020B0606020202030204" pitchFamily="34" charset="0"/>
              <a:buChar char="-"/>
            </a:pPr>
            <a:r>
              <a:rPr lang="fr-CA" sz="2400" dirty="0"/>
              <a:t>Promotion</a:t>
            </a:r>
          </a:p>
          <a:p>
            <a:pPr lvl="1">
              <a:buFont typeface="Arial Narrow" panose="020B0606020202030204" pitchFamily="34" charset="0"/>
              <a:buChar char="-"/>
            </a:pPr>
            <a:r>
              <a:rPr lang="fr-CA" sz="2400" dirty="0"/>
              <a:t>Augmentation de salaire</a:t>
            </a:r>
          </a:p>
          <a:p>
            <a:endParaRPr lang="fr-CA" sz="2800" dirty="0"/>
          </a:p>
          <a:p>
            <a:r>
              <a:rPr lang="fr-CA" sz="2800" dirty="0" err="1"/>
              <a:t>Isolé.e</a:t>
            </a:r>
            <a:r>
              <a:rPr lang="fr-CA" sz="2800" dirty="0"/>
              <a:t> dans le milieu de travail</a:t>
            </a:r>
          </a:p>
        </p:txBody>
      </p:sp>
      <p:sp>
        <p:nvSpPr>
          <p:cNvPr id="5" name="Espace réservé du pied de page 4">
            <a:extLst>
              <a:ext uri="{FF2B5EF4-FFF2-40B4-BE49-F238E27FC236}">
                <a16:creationId xmlns:a16="http://schemas.microsoft.com/office/drawing/2014/main" id="{54C0465C-2A71-4AB6-953F-1E3A7C07E2B1}"/>
              </a:ext>
            </a:extLst>
          </p:cNvPr>
          <p:cNvSpPr>
            <a:spLocks noGrp="1"/>
          </p:cNvSpPr>
          <p:nvPr>
            <p:ph type="ftr" sz="quarter" idx="3"/>
          </p:nvPr>
        </p:nvSpPr>
        <p:spPr/>
        <p:txBody>
          <a:bodyPr/>
          <a:lstStyle/>
          <a:p>
            <a:r>
              <a:rPr lang="en-CA"/>
              <a:t>@Valérie Martin, 2023</a:t>
            </a:r>
            <a:endParaRPr lang="en-CA" dirty="0"/>
          </a:p>
        </p:txBody>
      </p:sp>
    </p:spTree>
    <p:extLst>
      <p:ext uri="{BB962C8B-B14F-4D97-AF65-F5344CB8AC3E}">
        <p14:creationId xmlns:p14="http://schemas.microsoft.com/office/powerpoint/2010/main" val="3729837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6CD08B-3B24-401F-91E2-923E5B05DD38}"/>
              </a:ext>
            </a:extLst>
          </p:cNvPr>
          <p:cNvSpPr>
            <a:spLocks noGrp="1"/>
          </p:cNvSpPr>
          <p:nvPr>
            <p:ph type="title"/>
          </p:nvPr>
        </p:nvSpPr>
        <p:spPr/>
        <p:txBody>
          <a:bodyPr/>
          <a:lstStyle/>
          <a:p>
            <a:r>
              <a:rPr lang="en-CA" dirty="0"/>
              <a:t>Discrimination - </a:t>
            </a:r>
            <a:r>
              <a:rPr lang="en-CA" dirty="0" err="1"/>
              <a:t>Statistique</a:t>
            </a:r>
            <a:endParaRPr lang="en-CA" dirty="0"/>
          </a:p>
        </p:txBody>
      </p:sp>
      <p:pic>
        <p:nvPicPr>
          <p:cNvPr id="5" name="Image 4">
            <a:extLst>
              <a:ext uri="{FF2B5EF4-FFF2-40B4-BE49-F238E27FC236}">
                <a16:creationId xmlns:a16="http://schemas.microsoft.com/office/drawing/2014/main" id="{FC18CA71-DCD2-40E4-AFF4-820698A84544}"/>
              </a:ext>
            </a:extLst>
          </p:cNvPr>
          <p:cNvPicPr>
            <a:picLocks noChangeAspect="1"/>
          </p:cNvPicPr>
          <p:nvPr/>
        </p:nvPicPr>
        <p:blipFill rotWithShape="1">
          <a:blip r:embed="rId3"/>
          <a:srcRect t="2864"/>
          <a:stretch/>
        </p:blipFill>
        <p:spPr>
          <a:xfrm>
            <a:off x="2237475" y="1353670"/>
            <a:ext cx="6449325" cy="5181971"/>
          </a:xfrm>
          <a:prstGeom prst="rect">
            <a:avLst/>
          </a:prstGeom>
        </p:spPr>
      </p:pic>
      <p:sp>
        <p:nvSpPr>
          <p:cNvPr id="6" name="Espace réservé du pied de page 5">
            <a:extLst>
              <a:ext uri="{FF2B5EF4-FFF2-40B4-BE49-F238E27FC236}">
                <a16:creationId xmlns:a16="http://schemas.microsoft.com/office/drawing/2014/main" id="{A0430495-6441-4635-A1A3-825E5F51CBA0}"/>
              </a:ext>
            </a:extLst>
          </p:cNvPr>
          <p:cNvSpPr>
            <a:spLocks noGrp="1"/>
          </p:cNvSpPr>
          <p:nvPr>
            <p:ph type="ftr" sz="quarter" idx="3"/>
          </p:nvPr>
        </p:nvSpPr>
        <p:spPr/>
        <p:txBody>
          <a:bodyPr/>
          <a:lstStyle/>
          <a:p>
            <a:r>
              <a:rPr lang="en-CA"/>
              <a:t>@Valérie Martin, 2023</a:t>
            </a:r>
            <a:endParaRPr lang="en-CA" dirty="0"/>
          </a:p>
        </p:txBody>
      </p:sp>
    </p:spTree>
    <p:extLst>
      <p:ext uri="{BB962C8B-B14F-4D97-AF65-F5344CB8AC3E}">
        <p14:creationId xmlns:p14="http://schemas.microsoft.com/office/powerpoint/2010/main" val="966192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877CF7-3611-4E12-AC02-FC028EC8969E}"/>
              </a:ext>
            </a:extLst>
          </p:cNvPr>
          <p:cNvSpPr>
            <a:spLocks noGrp="1"/>
          </p:cNvSpPr>
          <p:nvPr>
            <p:ph type="title"/>
          </p:nvPr>
        </p:nvSpPr>
        <p:spPr/>
        <p:txBody>
          <a:bodyPr/>
          <a:lstStyle/>
          <a:p>
            <a:r>
              <a:rPr lang="fr-CA" dirty="0"/>
              <a:t>Se protéger de la discrimination</a:t>
            </a:r>
            <a:endParaRPr lang="en-CA" dirty="0"/>
          </a:p>
        </p:txBody>
      </p:sp>
      <p:graphicFrame>
        <p:nvGraphicFramePr>
          <p:cNvPr id="7" name="Tableau 7">
            <a:extLst>
              <a:ext uri="{FF2B5EF4-FFF2-40B4-BE49-F238E27FC236}">
                <a16:creationId xmlns:a16="http://schemas.microsoft.com/office/drawing/2014/main" id="{0BC3D73C-7A57-B88C-03C5-A6F43B37851D}"/>
              </a:ext>
            </a:extLst>
          </p:cNvPr>
          <p:cNvGraphicFramePr>
            <a:graphicFrameLocks noGrp="1"/>
          </p:cNvGraphicFramePr>
          <p:nvPr>
            <p:ph idx="1"/>
            <p:extLst>
              <p:ext uri="{D42A27DB-BD31-4B8C-83A1-F6EECF244321}">
                <p14:modId xmlns:p14="http://schemas.microsoft.com/office/powerpoint/2010/main" val="2108600135"/>
              </p:ext>
            </p:extLst>
          </p:nvPr>
        </p:nvGraphicFramePr>
        <p:xfrm>
          <a:off x="457200" y="2055813"/>
          <a:ext cx="8229600" cy="128016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1154205834"/>
                    </a:ext>
                  </a:extLst>
                </a:gridCol>
                <a:gridCol w="4114800">
                  <a:extLst>
                    <a:ext uri="{9D8B030D-6E8A-4147-A177-3AD203B41FA5}">
                      <a16:colId xmlns:a16="http://schemas.microsoft.com/office/drawing/2014/main" val="943402352"/>
                    </a:ext>
                  </a:extLst>
                </a:gridCol>
              </a:tblGrid>
              <a:tr h="370840">
                <a:tc gridSpan="2">
                  <a:txBody>
                    <a:bodyPr/>
                    <a:lstStyle/>
                    <a:p>
                      <a:pPr algn="ctr"/>
                      <a:r>
                        <a:rPr lang="fr-CA" sz="2400" dirty="0"/>
                        <a:t>STRATÉGIE</a:t>
                      </a:r>
                    </a:p>
                    <a:p>
                      <a:pPr algn="ctr"/>
                      <a:endParaRPr lang="fr-CA" sz="2400" dirty="0"/>
                    </a:p>
                  </a:txBody>
                  <a:tcPr/>
                </a:tc>
                <a:tc hMerge="1">
                  <a:txBody>
                    <a:bodyPr/>
                    <a:lstStyle/>
                    <a:p>
                      <a:endParaRPr lang="fr-CA" dirty="0"/>
                    </a:p>
                  </a:txBody>
                  <a:tcPr/>
                </a:tc>
                <a:extLst>
                  <a:ext uri="{0D108BD9-81ED-4DB2-BD59-A6C34878D82A}">
                    <a16:rowId xmlns:a16="http://schemas.microsoft.com/office/drawing/2014/main" val="2971318876"/>
                  </a:ext>
                </a:extLst>
              </a:tr>
              <a:tr h="370840">
                <a:tc>
                  <a:txBody>
                    <a:bodyPr/>
                    <a:lstStyle/>
                    <a:p>
                      <a:pPr algn="ctr"/>
                      <a:r>
                        <a:rPr lang="fr-CA" sz="2400" dirty="0"/>
                        <a:t>Ne pas divulguer</a:t>
                      </a:r>
                    </a:p>
                  </a:txBody>
                  <a:tcPr/>
                </a:tc>
                <a:tc>
                  <a:txBody>
                    <a:bodyPr/>
                    <a:lstStyle/>
                    <a:p>
                      <a:pPr algn="ctr"/>
                      <a:r>
                        <a:rPr lang="fr-CA" sz="2400" dirty="0"/>
                        <a:t>Masquer</a:t>
                      </a:r>
                    </a:p>
                  </a:txBody>
                  <a:tcPr/>
                </a:tc>
                <a:extLst>
                  <a:ext uri="{0D108BD9-81ED-4DB2-BD59-A6C34878D82A}">
                    <a16:rowId xmlns:a16="http://schemas.microsoft.com/office/drawing/2014/main" val="3025112787"/>
                  </a:ext>
                </a:extLst>
              </a:tr>
            </a:tbl>
          </a:graphicData>
        </a:graphic>
      </p:graphicFrame>
      <p:sp>
        <p:nvSpPr>
          <p:cNvPr id="4" name="Espace réservé du pied de page 3">
            <a:extLst>
              <a:ext uri="{FF2B5EF4-FFF2-40B4-BE49-F238E27FC236}">
                <a16:creationId xmlns:a16="http://schemas.microsoft.com/office/drawing/2014/main" id="{139E4865-2DEB-4F56-B51F-98E397616A7E}"/>
              </a:ext>
            </a:extLst>
          </p:cNvPr>
          <p:cNvSpPr>
            <a:spLocks noGrp="1"/>
          </p:cNvSpPr>
          <p:nvPr>
            <p:ph type="ftr" sz="quarter" idx="3"/>
          </p:nvPr>
        </p:nvSpPr>
        <p:spPr/>
        <p:txBody>
          <a:bodyPr/>
          <a:lstStyle/>
          <a:p>
            <a:r>
              <a:rPr lang="en-CA"/>
              <a:t>@Valérie Martin, 2023</a:t>
            </a:r>
            <a:endParaRPr lang="en-CA" dirty="0"/>
          </a:p>
        </p:txBody>
      </p:sp>
    </p:spTree>
    <p:extLst>
      <p:ext uri="{BB962C8B-B14F-4D97-AF65-F5344CB8AC3E}">
        <p14:creationId xmlns:p14="http://schemas.microsoft.com/office/powerpoint/2010/main" val="1635226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A04F2-5B10-4D08-8747-A02832D4A19C}"/>
              </a:ext>
            </a:extLst>
          </p:cNvPr>
          <p:cNvSpPr>
            <a:spLocks noGrp="1"/>
          </p:cNvSpPr>
          <p:nvPr>
            <p:ph type="title"/>
          </p:nvPr>
        </p:nvSpPr>
        <p:spPr/>
        <p:txBody>
          <a:bodyPr/>
          <a:lstStyle/>
          <a:p>
            <a:r>
              <a:rPr lang="fr-FR" sz="3600" i="0" dirty="0">
                <a:effectLst/>
              </a:rPr>
              <a:t>Mesures d’adaptation en milieu de travail</a:t>
            </a:r>
            <a:endParaRPr lang="en-CA" sz="3600" dirty="0"/>
          </a:p>
        </p:txBody>
      </p:sp>
      <p:sp>
        <p:nvSpPr>
          <p:cNvPr id="3" name="Espace réservé du contenu 2">
            <a:extLst>
              <a:ext uri="{FF2B5EF4-FFF2-40B4-BE49-F238E27FC236}">
                <a16:creationId xmlns:a16="http://schemas.microsoft.com/office/drawing/2014/main" id="{7EDD7617-6A46-4FF7-B663-7DF112AA3122}"/>
              </a:ext>
            </a:extLst>
          </p:cNvPr>
          <p:cNvSpPr>
            <a:spLocks noGrp="1"/>
          </p:cNvSpPr>
          <p:nvPr>
            <p:ph idx="1"/>
          </p:nvPr>
        </p:nvSpPr>
        <p:spPr>
          <a:xfrm>
            <a:off x="457200" y="2167722"/>
            <a:ext cx="8229600" cy="4412845"/>
          </a:xfrm>
        </p:spPr>
        <p:txBody>
          <a:bodyPr/>
          <a:lstStyle/>
          <a:p>
            <a:r>
              <a:rPr lang="fr-FR" sz="2400" b="0" i="0" dirty="0">
                <a:solidFill>
                  <a:srgbClr val="333333"/>
                </a:solidFill>
                <a:effectLst/>
                <a:latin typeface="+mj-lt"/>
              </a:rPr>
              <a:t>37 % des employés ayant des incapacités </a:t>
            </a:r>
            <a:r>
              <a:rPr lang="fr-FR" sz="2000" b="0" i="0" dirty="0">
                <a:solidFill>
                  <a:srgbClr val="333333"/>
                </a:solidFill>
                <a:effectLst/>
                <a:latin typeface="+mj-lt"/>
              </a:rPr>
              <a:t>(772 000 </a:t>
            </a:r>
            <a:r>
              <a:rPr lang="fr-FR" sz="2000" b="0" i="0" dirty="0" err="1">
                <a:solidFill>
                  <a:srgbClr val="333333"/>
                </a:solidFill>
                <a:effectLst/>
                <a:latin typeface="+mj-lt"/>
              </a:rPr>
              <a:t>Canadien.nes</a:t>
            </a:r>
            <a:r>
              <a:rPr lang="fr-FR" sz="2000" b="0" i="0" dirty="0">
                <a:solidFill>
                  <a:srgbClr val="333333"/>
                </a:solidFill>
                <a:effectLst/>
                <a:latin typeface="+mj-lt"/>
              </a:rPr>
              <a:t>)</a:t>
            </a:r>
            <a:br>
              <a:rPr lang="fr-FR" sz="2400" b="0" i="0" dirty="0">
                <a:solidFill>
                  <a:srgbClr val="333333"/>
                </a:solidFill>
                <a:effectLst/>
                <a:latin typeface="+mj-lt"/>
              </a:rPr>
            </a:br>
            <a:r>
              <a:rPr lang="fr-FR" sz="2400" b="0" i="0" dirty="0">
                <a:solidFill>
                  <a:srgbClr val="333333"/>
                </a:solidFill>
                <a:effectLst/>
                <a:latin typeface="+mj-lt"/>
              </a:rPr>
              <a:t>–&gt; au moins 1 d’adaptation</a:t>
            </a:r>
          </a:p>
          <a:p>
            <a:pPr marL="1258888" lvl="1"/>
            <a:r>
              <a:rPr lang="fr-FR" sz="2000" b="0" i="0" dirty="0">
                <a:solidFill>
                  <a:srgbClr val="333333"/>
                </a:solidFill>
                <a:effectLst/>
                <a:latin typeface="+mj-lt"/>
              </a:rPr>
              <a:t>conditions de travail flexibles (27 %),</a:t>
            </a:r>
          </a:p>
          <a:p>
            <a:pPr marL="1258888" lvl="1"/>
            <a:r>
              <a:rPr lang="fr-FR" sz="2000" b="0" i="0" dirty="0">
                <a:solidFill>
                  <a:srgbClr val="333333"/>
                </a:solidFill>
                <a:effectLst/>
                <a:latin typeface="+mj-lt"/>
              </a:rPr>
              <a:t>modifications du poste de travail (15 %)</a:t>
            </a:r>
          </a:p>
          <a:p>
            <a:pPr marL="1258888" lvl="1"/>
            <a:r>
              <a:rPr lang="fr-FR" sz="2000" b="0" i="0" dirty="0">
                <a:solidFill>
                  <a:srgbClr val="333333"/>
                </a:solidFill>
                <a:effectLst/>
                <a:latin typeface="+mj-lt"/>
              </a:rPr>
              <a:t>mesures de soutien humain ou technique (6 %)</a:t>
            </a:r>
          </a:p>
          <a:p>
            <a:pPr marL="457200" lvl="1" indent="0">
              <a:buNone/>
            </a:pPr>
            <a:endParaRPr lang="en-CA" dirty="0"/>
          </a:p>
          <a:p>
            <a:pPr marL="457200" lvl="1" indent="0">
              <a:buNone/>
            </a:pPr>
            <a:endParaRPr lang="en-CA" sz="2000" dirty="0"/>
          </a:p>
          <a:p>
            <a:pPr marL="457200" lvl="1" indent="0">
              <a:buNone/>
            </a:pPr>
            <a:endParaRPr lang="en-CA" sz="2000" dirty="0"/>
          </a:p>
          <a:p>
            <a:pPr marL="457200" lvl="1" indent="0">
              <a:buNone/>
            </a:pPr>
            <a:endParaRPr lang="en-CA" sz="2000" dirty="0"/>
          </a:p>
          <a:p>
            <a:pPr marL="0" lvl="1" indent="0" algn="ctr">
              <a:buNone/>
            </a:pPr>
            <a:endParaRPr lang="fr-FR" sz="1050" dirty="0"/>
          </a:p>
          <a:p>
            <a:pPr marL="0" lvl="1" indent="0" algn="ctr">
              <a:buNone/>
            </a:pPr>
            <a:r>
              <a:rPr lang="fr-FR" sz="2000" dirty="0"/>
              <a:t>mesures de soutien humain ou technique </a:t>
            </a:r>
          </a:p>
          <a:p>
            <a:pPr marL="0" lvl="1" indent="0" algn="ctr">
              <a:buNone/>
            </a:pPr>
            <a:r>
              <a:rPr lang="fr-FR" sz="2000" dirty="0"/>
              <a:t>vs. horaire de travail</a:t>
            </a:r>
            <a:endParaRPr lang="en-CA" sz="2000" dirty="0"/>
          </a:p>
        </p:txBody>
      </p:sp>
      <p:sp>
        <p:nvSpPr>
          <p:cNvPr id="4" name="Espace réservé du pied de page 3">
            <a:extLst>
              <a:ext uri="{FF2B5EF4-FFF2-40B4-BE49-F238E27FC236}">
                <a16:creationId xmlns:a16="http://schemas.microsoft.com/office/drawing/2014/main" id="{1CA13776-A5B7-4013-9118-D9A7AF95F852}"/>
              </a:ext>
            </a:extLst>
          </p:cNvPr>
          <p:cNvSpPr>
            <a:spLocks noGrp="1"/>
          </p:cNvSpPr>
          <p:nvPr>
            <p:ph type="ftr" sz="quarter" idx="3"/>
          </p:nvPr>
        </p:nvSpPr>
        <p:spPr/>
        <p:txBody>
          <a:bodyPr/>
          <a:lstStyle/>
          <a:p>
            <a:r>
              <a:rPr lang="en-CA"/>
              <a:t>@Valérie Martin, 2023</a:t>
            </a:r>
            <a:endParaRPr lang="en-CA" dirty="0"/>
          </a:p>
        </p:txBody>
      </p:sp>
      <p:sp>
        <p:nvSpPr>
          <p:cNvPr id="7" name="ZoneTexte 6">
            <a:extLst>
              <a:ext uri="{FF2B5EF4-FFF2-40B4-BE49-F238E27FC236}">
                <a16:creationId xmlns:a16="http://schemas.microsoft.com/office/drawing/2014/main" id="{8F986E33-B9FC-17D4-9392-906E4F792E2D}"/>
              </a:ext>
            </a:extLst>
          </p:cNvPr>
          <p:cNvSpPr txBox="1"/>
          <p:nvPr/>
        </p:nvSpPr>
        <p:spPr>
          <a:xfrm>
            <a:off x="2788457" y="6610567"/>
            <a:ext cx="6486239" cy="276999"/>
          </a:xfrm>
          <a:prstGeom prst="rect">
            <a:avLst/>
          </a:prstGeom>
          <a:noFill/>
        </p:spPr>
        <p:txBody>
          <a:bodyPr wrap="square">
            <a:spAutoFit/>
          </a:bodyPr>
          <a:lstStyle/>
          <a:p>
            <a:r>
              <a:rPr lang="fr-CA" sz="1200" dirty="0">
                <a:hlinkClick r:id="rId4"/>
              </a:rPr>
              <a:t>Mesures d’adaptation en milieu de travail pour les employés ayant une incapacité au Canada, 2017</a:t>
            </a:r>
            <a:endParaRPr lang="fr-CA" sz="1200" dirty="0"/>
          </a:p>
        </p:txBody>
      </p:sp>
      <p:sp>
        <p:nvSpPr>
          <p:cNvPr id="5" name="Content Placeholder 1">
            <a:extLst>
              <a:ext uri="{FF2B5EF4-FFF2-40B4-BE49-F238E27FC236}">
                <a16:creationId xmlns:a16="http://schemas.microsoft.com/office/drawing/2014/main" id="{F669130F-3919-5FBA-466E-268B93F856CB}"/>
              </a:ext>
            </a:extLst>
          </p:cNvPr>
          <p:cNvSpPr txBox="1">
            <a:spLocks/>
          </p:cNvSpPr>
          <p:nvPr>
            <p:custDataLst>
              <p:tags r:id="rId1"/>
            </p:custDataLst>
          </p:nvPr>
        </p:nvSpPr>
        <p:spPr>
          <a:xfrm>
            <a:off x="457200" y="1644502"/>
            <a:ext cx="8229600" cy="523220"/>
          </a:xfrm>
          <a:prstGeom prst="rect">
            <a:avLst/>
          </a:prstGeom>
        </p:spPr>
        <p:txBody>
          <a:bodyPr>
            <a:normAutofit fontScale="92500" lnSpcReduction="10000"/>
          </a:bodyPr>
          <a:lstStyle>
            <a:lvl1pPr marL="342900" indent="-342900" algn="l" defTabSz="914400" rtl="0" eaLnBrk="1" latinLnBrk="0" hangingPunct="1">
              <a:spcBef>
                <a:spcPct val="20000"/>
              </a:spcBef>
              <a:buClr>
                <a:srgbClr val="800000"/>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CA" b="1" dirty="0">
                <a:solidFill>
                  <a:srgbClr val="C00000"/>
                </a:solidFill>
                <a:latin typeface="Nunito" pitchFamily="2" charset="0"/>
              </a:rPr>
              <a:t>BESOINS</a:t>
            </a:r>
            <a:endParaRPr lang="fr-CA" sz="2400" b="1" dirty="0">
              <a:solidFill>
                <a:srgbClr val="C00000"/>
              </a:solidFill>
              <a:latin typeface="Nunito" pitchFamily="2" charset="0"/>
            </a:endParaRPr>
          </a:p>
          <a:p>
            <a:endParaRPr lang="fr-CA" dirty="0">
              <a:solidFill>
                <a:srgbClr val="C00000"/>
              </a:solidFill>
            </a:endParaRPr>
          </a:p>
        </p:txBody>
      </p:sp>
      <p:sp>
        <p:nvSpPr>
          <p:cNvPr id="6" name="Rectangle : coins arrondis 5">
            <a:extLst>
              <a:ext uri="{FF2B5EF4-FFF2-40B4-BE49-F238E27FC236}">
                <a16:creationId xmlns:a16="http://schemas.microsoft.com/office/drawing/2014/main" id="{02002DC9-297C-664D-49F2-2279668D2805}"/>
              </a:ext>
            </a:extLst>
          </p:cNvPr>
          <p:cNvSpPr/>
          <p:nvPr/>
        </p:nvSpPr>
        <p:spPr>
          <a:xfrm>
            <a:off x="3659563" y="4457200"/>
            <a:ext cx="1872000" cy="1188000"/>
          </a:xfrm>
          <a:prstGeom prst="round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lgn="ctr"/>
            <a:r>
              <a:rPr lang="fr-FR" sz="2200" b="0" i="0" dirty="0">
                <a:effectLst/>
                <a:latin typeface="+mj-lt"/>
              </a:rPr>
              <a:t>19 % </a:t>
            </a:r>
            <a:br>
              <a:rPr lang="fr-FR" sz="2200" b="0" i="0" dirty="0">
                <a:effectLst/>
                <a:latin typeface="+mj-lt"/>
              </a:rPr>
            </a:br>
            <a:r>
              <a:rPr lang="fr-FR" sz="2200" b="0" i="0" dirty="0">
                <a:effectLst/>
                <a:latin typeface="+mj-lt"/>
              </a:rPr>
              <a:t>partiellement comblés </a:t>
            </a:r>
          </a:p>
        </p:txBody>
      </p:sp>
      <p:sp>
        <p:nvSpPr>
          <p:cNvPr id="8" name="Rectangle : coins arrondis 7">
            <a:extLst>
              <a:ext uri="{FF2B5EF4-FFF2-40B4-BE49-F238E27FC236}">
                <a16:creationId xmlns:a16="http://schemas.microsoft.com/office/drawing/2014/main" id="{2C0AB5F2-9E08-DFD9-1773-82CC91197284}"/>
              </a:ext>
            </a:extLst>
          </p:cNvPr>
          <p:cNvSpPr/>
          <p:nvPr/>
        </p:nvSpPr>
        <p:spPr>
          <a:xfrm>
            <a:off x="5700655" y="4466253"/>
            <a:ext cx="1872000" cy="1188000"/>
          </a:xfrm>
          <a:prstGeom prst="round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lgn="ctr"/>
            <a:r>
              <a:rPr lang="fr-FR" sz="2200" dirty="0">
                <a:latin typeface="+mj-lt"/>
              </a:rPr>
              <a:t>31</a:t>
            </a:r>
            <a:r>
              <a:rPr lang="fr-FR" sz="2200" b="0" i="0" dirty="0">
                <a:effectLst/>
                <a:latin typeface="+mj-lt"/>
              </a:rPr>
              <a:t> % </a:t>
            </a:r>
            <a:br>
              <a:rPr lang="fr-FR" sz="2200" b="0" i="0" dirty="0">
                <a:effectLst/>
                <a:latin typeface="+mj-lt"/>
              </a:rPr>
            </a:br>
            <a:r>
              <a:rPr lang="fr-FR" sz="2200" b="0" i="0" dirty="0">
                <a:effectLst/>
                <a:latin typeface="+mj-lt"/>
              </a:rPr>
              <a:t>non-comblés</a:t>
            </a:r>
          </a:p>
        </p:txBody>
      </p:sp>
      <p:sp>
        <p:nvSpPr>
          <p:cNvPr id="9" name="Rectangle : coins arrondis 8">
            <a:extLst>
              <a:ext uri="{FF2B5EF4-FFF2-40B4-BE49-F238E27FC236}">
                <a16:creationId xmlns:a16="http://schemas.microsoft.com/office/drawing/2014/main" id="{4546A393-D9C2-759E-C97B-D425DADCC325}"/>
              </a:ext>
            </a:extLst>
          </p:cNvPr>
          <p:cNvSpPr/>
          <p:nvPr/>
        </p:nvSpPr>
        <p:spPr>
          <a:xfrm>
            <a:off x="1584798" y="4464745"/>
            <a:ext cx="1872000" cy="1188000"/>
          </a:xfrm>
          <a:prstGeom prst="round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lgn="ctr"/>
            <a:r>
              <a:rPr lang="fr-FR" sz="2200" b="0" i="0" dirty="0">
                <a:effectLst/>
                <a:latin typeface="+mj-lt"/>
              </a:rPr>
              <a:t>59 % </a:t>
            </a:r>
            <a:br>
              <a:rPr lang="fr-FR" sz="2200" b="0" i="0" dirty="0">
                <a:effectLst/>
                <a:latin typeface="+mj-lt"/>
              </a:rPr>
            </a:br>
            <a:r>
              <a:rPr lang="fr-FR" sz="2200" b="0" i="0" dirty="0">
                <a:effectLst/>
                <a:latin typeface="+mj-lt"/>
              </a:rPr>
              <a:t>comblés</a:t>
            </a:r>
          </a:p>
        </p:txBody>
      </p:sp>
    </p:spTree>
    <p:extLst>
      <p:ext uri="{BB962C8B-B14F-4D97-AF65-F5344CB8AC3E}">
        <p14:creationId xmlns:p14="http://schemas.microsoft.com/office/powerpoint/2010/main" val="575275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229B2A-92CB-41B2-AFAC-0A83967FC142}"/>
              </a:ext>
            </a:extLst>
          </p:cNvPr>
          <p:cNvSpPr>
            <a:spLocks noGrp="1"/>
          </p:cNvSpPr>
          <p:nvPr>
            <p:ph type="body" sz="quarter" idx="10"/>
          </p:nvPr>
        </p:nvSpPr>
        <p:spPr/>
        <p:txBody>
          <a:bodyPr/>
          <a:lstStyle/>
          <a:p>
            <a:r>
              <a:rPr lang="fr-CA" dirty="0"/>
              <a:t>Les droits des personnes et les  obligations des organisations</a:t>
            </a:r>
            <a:endParaRPr lang="en-CA" dirty="0"/>
          </a:p>
        </p:txBody>
      </p:sp>
      <p:sp>
        <p:nvSpPr>
          <p:cNvPr id="6" name="Espace réservé du contenu 5">
            <a:extLst>
              <a:ext uri="{FF2B5EF4-FFF2-40B4-BE49-F238E27FC236}">
                <a16:creationId xmlns:a16="http://schemas.microsoft.com/office/drawing/2014/main" id="{813CD693-4B4F-45EE-A237-0E1A8585AFE6}"/>
              </a:ext>
            </a:extLst>
          </p:cNvPr>
          <p:cNvSpPr>
            <a:spLocks noGrp="1"/>
          </p:cNvSpPr>
          <p:nvPr>
            <p:ph idx="1"/>
          </p:nvPr>
        </p:nvSpPr>
        <p:spPr/>
        <p:txBody>
          <a:bodyPr/>
          <a:lstStyle/>
          <a:p>
            <a:endParaRPr lang="en-CA" dirty="0"/>
          </a:p>
        </p:txBody>
      </p:sp>
      <p:sp>
        <p:nvSpPr>
          <p:cNvPr id="2" name="Espace réservé du pied de page 1">
            <a:extLst>
              <a:ext uri="{FF2B5EF4-FFF2-40B4-BE49-F238E27FC236}">
                <a16:creationId xmlns:a16="http://schemas.microsoft.com/office/drawing/2014/main" id="{68E5915D-6981-43D5-AD6C-9E2CC471008A}"/>
              </a:ext>
            </a:extLst>
          </p:cNvPr>
          <p:cNvSpPr>
            <a:spLocks noGrp="1"/>
          </p:cNvSpPr>
          <p:nvPr>
            <p:ph type="ftr" sz="quarter" idx="11"/>
          </p:nvPr>
        </p:nvSpPr>
        <p:spPr/>
        <p:txBody>
          <a:bodyPr/>
          <a:lstStyle/>
          <a:p>
            <a:r>
              <a:rPr lang="en-CA"/>
              <a:t>@Valérie Martin, 2023</a:t>
            </a:r>
            <a:endParaRPr lang="en-CA" dirty="0"/>
          </a:p>
        </p:txBody>
      </p:sp>
    </p:spTree>
    <p:extLst>
      <p:ext uri="{BB962C8B-B14F-4D97-AF65-F5344CB8AC3E}">
        <p14:creationId xmlns:p14="http://schemas.microsoft.com/office/powerpoint/2010/main" val="2165429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9E8720C-D6F0-4F07-997E-25D9A7FBA150}"/>
              </a:ext>
            </a:extLst>
          </p:cNvPr>
          <p:cNvSpPr>
            <a:spLocks noGrp="1"/>
          </p:cNvSpPr>
          <p:nvPr>
            <p:ph type="title"/>
          </p:nvPr>
        </p:nvSpPr>
        <p:spPr/>
        <p:txBody>
          <a:bodyPr/>
          <a:lstStyle/>
          <a:p>
            <a:r>
              <a:rPr lang="fr-CA" dirty="0"/>
              <a:t>Droits des personnes en situation de handicap</a:t>
            </a:r>
            <a:endParaRPr lang="en-CA" dirty="0"/>
          </a:p>
        </p:txBody>
      </p:sp>
      <p:sp>
        <p:nvSpPr>
          <p:cNvPr id="3" name="Espace réservé du contenu 2">
            <a:extLst>
              <a:ext uri="{FF2B5EF4-FFF2-40B4-BE49-F238E27FC236}">
                <a16:creationId xmlns:a16="http://schemas.microsoft.com/office/drawing/2014/main" id="{5673EE3E-A942-424D-80D1-0E2E1644D735}"/>
              </a:ext>
            </a:extLst>
          </p:cNvPr>
          <p:cNvSpPr>
            <a:spLocks noGrp="1"/>
          </p:cNvSpPr>
          <p:nvPr>
            <p:ph idx="1"/>
          </p:nvPr>
        </p:nvSpPr>
        <p:spPr/>
        <p:txBody>
          <a:bodyPr/>
          <a:lstStyle/>
          <a:p>
            <a:r>
              <a:rPr lang="fr-CA" dirty="0"/>
              <a:t>Chartes des droits et liberté du </a:t>
            </a:r>
            <a:br>
              <a:rPr lang="fr-CA" dirty="0"/>
            </a:br>
            <a:r>
              <a:rPr lang="fr-CA" dirty="0"/>
              <a:t>Québec / Canada</a:t>
            </a:r>
          </a:p>
          <a:p>
            <a:pPr lvl="1"/>
            <a:r>
              <a:rPr lang="fr-CA" dirty="0"/>
              <a:t>Handicap – motif de discrimination</a:t>
            </a:r>
          </a:p>
          <a:p>
            <a:endParaRPr lang="fr-CA" dirty="0"/>
          </a:p>
          <a:p>
            <a:r>
              <a:rPr lang="fr-CA" dirty="0"/>
              <a:t>Accommodement raisonnable</a:t>
            </a:r>
          </a:p>
          <a:p>
            <a:pPr lvl="1"/>
            <a:r>
              <a:rPr lang="fr-CA" dirty="0"/>
              <a:t>Limiter l’obstacle </a:t>
            </a:r>
          </a:p>
          <a:p>
            <a:pPr marL="457200" lvl="1" indent="0">
              <a:buNone/>
            </a:pPr>
            <a:r>
              <a:rPr lang="fr-CA" sz="1200" dirty="0"/>
              <a:t>  </a:t>
            </a:r>
          </a:p>
          <a:p>
            <a:pPr marL="457200" lvl="1" indent="0">
              <a:buNone/>
            </a:pPr>
            <a:r>
              <a:rPr lang="fr-CA" dirty="0">
                <a:solidFill>
                  <a:srgbClr val="C00000"/>
                </a:solidFill>
              </a:rPr>
              <a:t>     Processus de dotation           En emploi</a:t>
            </a:r>
          </a:p>
        </p:txBody>
      </p:sp>
      <p:sp>
        <p:nvSpPr>
          <p:cNvPr id="6" name="Espace réservé du pied de page 5">
            <a:extLst>
              <a:ext uri="{FF2B5EF4-FFF2-40B4-BE49-F238E27FC236}">
                <a16:creationId xmlns:a16="http://schemas.microsoft.com/office/drawing/2014/main" id="{7B940979-8ED0-4292-BC8D-AED89BA88A6D}"/>
              </a:ext>
            </a:extLst>
          </p:cNvPr>
          <p:cNvSpPr>
            <a:spLocks noGrp="1"/>
          </p:cNvSpPr>
          <p:nvPr>
            <p:ph type="ftr" sz="quarter" idx="3"/>
          </p:nvPr>
        </p:nvSpPr>
        <p:spPr/>
        <p:txBody>
          <a:bodyPr/>
          <a:lstStyle/>
          <a:p>
            <a:r>
              <a:rPr lang="en-CA"/>
              <a:t>@Valérie Martin, 2023</a:t>
            </a:r>
            <a:endParaRPr lang="en-CA" dirty="0"/>
          </a:p>
        </p:txBody>
      </p:sp>
      <p:pic>
        <p:nvPicPr>
          <p:cNvPr id="2" name="Image 1">
            <a:extLst>
              <a:ext uri="{FF2B5EF4-FFF2-40B4-BE49-F238E27FC236}">
                <a16:creationId xmlns:a16="http://schemas.microsoft.com/office/drawing/2014/main" id="{AFDECA62-91DD-6D09-6D57-F87BE4F24A92}"/>
              </a:ext>
            </a:extLst>
          </p:cNvPr>
          <p:cNvPicPr>
            <a:picLocks noChangeAspect="1"/>
          </p:cNvPicPr>
          <p:nvPr/>
        </p:nvPicPr>
        <p:blipFill>
          <a:blip r:embed="rId3"/>
          <a:stretch>
            <a:fillRect/>
          </a:stretch>
        </p:blipFill>
        <p:spPr>
          <a:xfrm>
            <a:off x="7394523" y="2060925"/>
            <a:ext cx="757131" cy="496054"/>
          </a:xfrm>
          <a:prstGeom prst="rect">
            <a:avLst/>
          </a:prstGeom>
        </p:spPr>
      </p:pic>
      <p:pic>
        <p:nvPicPr>
          <p:cNvPr id="4" name="Image 3">
            <a:extLst>
              <a:ext uri="{FF2B5EF4-FFF2-40B4-BE49-F238E27FC236}">
                <a16:creationId xmlns:a16="http://schemas.microsoft.com/office/drawing/2014/main" id="{73173CB7-48F9-14FE-9AE1-DF541EF38325}"/>
              </a:ext>
            </a:extLst>
          </p:cNvPr>
          <p:cNvPicPr>
            <a:picLocks noChangeAspect="1"/>
          </p:cNvPicPr>
          <p:nvPr/>
        </p:nvPicPr>
        <p:blipFill>
          <a:blip r:embed="rId4"/>
          <a:stretch>
            <a:fillRect/>
          </a:stretch>
        </p:blipFill>
        <p:spPr>
          <a:xfrm>
            <a:off x="7377088" y="2755739"/>
            <a:ext cx="792000" cy="400950"/>
          </a:xfrm>
          <a:prstGeom prst="rect">
            <a:avLst/>
          </a:prstGeom>
        </p:spPr>
      </p:pic>
    </p:spTree>
    <p:extLst>
      <p:ext uri="{BB962C8B-B14F-4D97-AF65-F5344CB8AC3E}">
        <p14:creationId xmlns:p14="http://schemas.microsoft.com/office/powerpoint/2010/main" val="1960872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AC5FC5-12D4-425D-8808-31ED29F739FA}"/>
              </a:ext>
            </a:extLst>
          </p:cNvPr>
          <p:cNvSpPr>
            <a:spLocks noGrp="1"/>
          </p:cNvSpPr>
          <p:nvPr>
            <p:ph type="title"/>
          </p:nvPr>
        </p:nvSpPr>
        <p:spPr>
          <a:xfrm>
            <a:off x="457200" y="730100"/>
            <a:ext cx="8229600" cy="1143000"/>
          </a:xfrm>
        </p:spPr>
        <p:txBody>
          <a:bodyPr>
            <a:normAutofit/>
          </a:bodyPr>
          <a:lstStyle/>
          <a:p>
            <a:pPr>
              <a:lnSpc>
                <a:spcPct val="90000"/>
              </a:lnSpc>
            </a:pPr>
            <a:r>
              <a:rPr lang="fr-CA" dirty="0"/>
              <a:t>Droits des personnes en situation de handicap</a:t>
            </a:r>
            <a:endParaRPr lang="en-CA"/>
          </a:p>
        </p:txBody>
      </p:sp>
      <p:sp>
        <p:nvSpPr>
          <p:cNvPr id="4" name="Espace réservé du pied de page 3">
            <a:extLst>
              <a:ext uri="{FF2B5EF4-FFF2-40B4-BE49-F238E27FC236}">
                <a16:creationId xmlns:a16="http://schemas.microsoft.com/office/drawing/2014/main" id="{AE2073FC-4B49-411A-8F7B-733B9C4B8F56}"/>
              </a:ext>
            </a:extLst>
          </p:cNvPr>
          <p:cNvSpPr>
            <a:spLocks noGrp="1"/>
          </p:cNvSpPr>
          <p:nvPr>
            <p:ph type="ftr" sz="quarter" idx="3"/>
          </p:nvPr>
        </p:nvSpPr>
        <p:spPr>
          <a:xfrm rot="16200000">
            <a:off x="6946897" y="4051299"/>
            <a:ext cx="4203701" cy="381002"/>
          </a:xfrm>
        </p:spPr>
        <p:txBody>
          <a:bodyPr>
            <a:normAutofit/>
          </a:bodyPr>
          <a:lstStyle/>
          <a:p>
            <a:pPr>
              <a:spcAft>
                <a:spcPts val="600"/>
              </a:spcAft>
            </a:pPr>
            <a:r>
              <a:rPr lang="en-CA"/>
              <a:t>@Valérie Martin, 2023</a:t>
            </a:r>
          </a:p>
        </p:txBody>
      </p:sp>
      <p:graphicFrame>
        <p:nvGraphicFramePr>
          <p:cNvPr id="6" name="Espace réservé du contenu 2">
            <a:extLst>
              <a:ext uri="{FF2B5EF4-FFF2-40B4-BE49-F238E27FC236}">
                <a16:creationId xmlns:a16="http://schemas.microsoft.com/office/drawing/2014/main" id="{11759CD0-9D6A-15DA-DAA2-BA173FC222FD}"/>
              </a:ext>
            </a:extLst>
          </p:cNvPr>
          <p:cNvGraphicFramePr>
            <a:graphicFrameLocks noGrp="1"/>
          </p:cNvGraphicFramePr>
          <p:nvPr>
            <p:ph idx="1"/>
            <p:extLst>
              <p:ext uri="{D42A27DB-BD31-4B8C-83A1-F6EECF244321}">
                <p14:modId xmlns:p14="http://schemas.microsoft.com/office/powerpoint/2010/main" val="1973369655"/>
              </p:ext>
            </p:extLst>
          </p:nvPr>
        </p:nvGraphicFramePr>
        <p:xfrm>
          <a:off x="457200" y="2055134"/>
          <a:ext cx="8229600" cy="452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725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7CCAEAF-8005-477E-A7D3-934A86EC5351}"/>
              </a:ext>
            </a:extLst>
          </p:cNvPr>
          <p:cNvSpPr>
            <a:spLocks noGrp="1"/>
          </p:cNvSpPr>
          <p:nvPr>
            <p:ph type="body" sz="quarter" idx="10"/>
          </p:nvPr>
        </p:nvSpPr>
        <p:spPr/>
        <p:txBody>
          <a:bodyPr lIns="91440" tIns="45720" rIns="91440" bIns="45720" anchor="t"/>
          <a:lstStyle/>
          <a:p>
            <a:r>
              <a:rPr lang="fr-CA" dirty="0"/>
              <a:t> </a:t>
            </a:r>
          </a:p>
        </p:txBody>
      </p:sp>
      <p:sp>
        <p:nvSpPr>
          <p:cNvPr id="3" name="Espace réservé du contenu 2">
            <a:extLst>
              <a:ext uri="{FF2B5EF4-FFF2-40B4-BE49-F238E27FC236}">
                <a16:creationId xmlns:a16="http://schemas.microsoft.com/office/drawing/2014/main" id="{45FC9051-DC97-4F9E-8168-7787D95C4FE6}"/>
              </a:ext>
            </a:extLst>
          </p:cNvPr>
          <p:cNvSpPr>
            <a:spLocks noGrp="1"/>
          </p:cNvSpPr>
          <p:nvPr>
            <p:ph idx="1"/>
          </p:nvPr>
        </p:nvSpPr>
        <p:spPr>
          <a:xfrm>
            <a:off x="642793" y="847501"/>
            <a:ext cx="8200548" cy="4525433"/>
          </a:xfrm>
        </p:spPr>
        <p:txBody>
          <a:bodyPr lIns="91440" tIns="45720" rIns="91440" bIns="45720" anchor="t"/>
          <a:lstStyle/>
          <a:p>
            <a:pPr marL="0" indent="0">
              <a:buNone/>
            </a:pPr>
            <a:r>
              <a:rPr lang="fr-CA" sz="2800" dirty="0">
                <a:cs typeface="Calibri"/>
              </a:rPr>
              <a:t>Qui sont les travailleurs, travailleuses en situation de handicap au Canada?</a:t>
            </a:r>
          </a:p>
          <a:p>
            <a:pPr marL="719100" indent="0">
              <a:spcBef>
                <a:spcPts val="1600"/>
              </a:spcBef>
              <a:buNone/>
            </a:pPr>
            <a:r>
              <a:rPr lang="fr-CA" sz="2800" dirty="0">
                <a:cs typeface="Calibri"/>
              </a:rPr>
              <a:t>Quelle est l’expérience de ces travailleurs, travailleuses en entreprise?</a:t>
            </a:r>
          </a:p>
          <a:p>
            <a:pPr marL="1439100" indent="0">
              <a:spcBef>
                <a:spcPts val="1600"/>
              </a:spcBef>
              <a:buNone/>
            </a:pPr>
            <a:r>
              <a:rPr lang="fr-CA" sz="2800" dirty="0">
                <a:cs typeface="Calibri"/>
              </a:rPr>
              <a:t>Comment créer des entreprises inclusives?</a:t>
            </a:r>
          </a:p>
          <a:p>
            <a:pPr marL="2159100" indent="0">
              <a:spcBef>
                <a:spcPts val="1600"/>
              </a:spcBef>
              <a:buNone/>
            </a:pPr>
            <a:r>
              <a:rPr lang="fr-CA" sz="2800" dirty="0">
                <a:cs typeface="Calibri"/>
              </a:rPr>
              <a:t>Les initiatives d’EDI en entreprises incluent-elles le personnel en situation de handicap? </a:t>
            </a:r>
          </a:p>
          <a:p>
            <a:pPr marL="2879100" indent="0">
              <a:spcBef>
                <a:spcPts val="1600"/>
              </a:spcBef>
              <a:buNone/>
            </a:pPr>
            <a:r>
              <a:rPr lang="fr-CA" sz="2800" dirty="0">
                <a:cs typeface="Calibri"/>
              </a:rPr>
              <a:t>Vers une université inclusive</a:t>
            </a:r>
          </a:p>
        </p:txBody>
      </p:sp>
      <p:sp>
        <p:nvSpPr>
          <p:cNvPr id="4" name="Espace réservé du pied de page 3">
            <a:extLst>
              <a:ext uri="{FF2B5EF4-FFF2-40B4-BE49-F238E27FC236}">
                <a16:creationId xmlns:a16="http://schemas.microsoft.com/office/drawing/2014/main" id="{53C9FFDF-0DD4-4107-BF16-4A2330184510}"/>
              </a:ext>
            </a:extLst>
          </p:cNvPr>
          <p:cNvSpPr>
            <a:spLocks noGrp="1"/>
          </p:cNvSpPr>
          <p:nvPr>
            <p:ph type="ftr" sz="quarter" idx="11"/>
          </p:nvPr>
        </p:nvSpPr>
        <p:spPr/>
        <p:txBody>
          <a:bodyPr/>
          <a:lstStyle/>
          <a:p>
            <a:r>
              <a:rPr lang="en-CA"/>
              <a:t>@Valérie Martin, 2023</a:t>
            </a:r>
            <a:endParaRPr lang="en-CA" dirty="0"/>
          </a:p>
        </p:txBody>
      </p:sp>
      <p:pic>
        <p:nvPicPr>
          <p:cNvPr id="6" name="Graphique 5" descr="Treasure Map contour">
            <a:extLst>
              <a:ext uri="{FF2B5EF4-FFF2-40B4-BE49-F238E27FC236}">
                <a16:creationId xmlns:a16="http://schemas.microsoft.com/office/drawing/2014/main" id="{AB5824E8-76F5-1166-BD3D-82455EEB4B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603" y="5450677"/>
            <a:ext cx="914400" cy="914400"/>
          </a:xfrm>
          <a:prstGeom prst="rect">
            <a:avLst/>
          </a:prstGeom>
        </p:spPr>
      </p:pic>
      <p:sp>
        <p:nvSpPr>
          <p:cNvPr id="7" name="Flèche : angle droit 6">
            <a:extLst>
              <a:ext uri="{FF2B5EF4-FFF2-40B4-BE49-F238E27FC236}">
                <a16:creationId xmlns:a16="http://schemas.microsoft.com/office/drawing/2014/main" id="{F684977D-B65C-F6FA-D059-2B58A9502324}"/>
              </a:ext>
            </a:extLst>
          </p:cNvPr>
          <p:cNvSpPr/>
          <p:nvPr/>
        </p:nvSpPr>
        <p:spPr>
          <a:xfrm rot="5400000">
            <a:off x="1009470" y="1883127"/>
            <a:ext cx="366648" cy="377982"/>
          </a:xfrm>
          <a:prstGeom prst="ben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Flèche : angle droit 7">
            <a:extLst>
              <a:ext uri="{FF2B5EF4-FFF2-40B4-BE49-F238E27FC236}">
                <a16:creationId xmlns:a16="http://schemas.microsoft.com/office/drawing/2014/main" id="{4142D073-F6A9-001B-1FB0-171001D96FA0}"/>
              </a:ext>
            </a:extLst>
          </p:cNvPr>
          <p:cNvSpPr/>
          <p:nvPr/>
        </p:nvSpPr>
        <p:spPr>
          <a:xfrm rot="5400000">
            <a:off x="1732233" y="2940861"/>
            <a:ext cx="366648" cy="377982"/>
          </a:xfrm>
          <a:prstGeom prst="ben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Flèche : angle droit 8">
            <a:extLst>
              <a:ext uri="{FF2B5EF4-FFF2-40B4-BE49-F238E27FC236}">
                <a16:creationId xmlns:a16="http://schemas.microsoft.com/office/drawing/2014/main" id="{C74331EC-AD98-CCC4-948A-B494CAA62ECC}"/>
              </a:ext>
            </a:extLst>
          </p:cNvPr>
          <p:cNvSpPr/>
          <p:nvPr/>
        </p:nvSpPr>
        <p:spPr>
          <a:xfrm rot="5400000">
            <a:off x="2454993" y="3573094"/>
            <a:ext cx="366648" cy="377982"/>
          </a:xfrm>
          <a:prstGeom prst="ben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Flèche : angle droit 9">
            <a:extLst>
              <a:ext uri="{FF2B5EF4-FFF2-40B4-BE49-F238E27FC236}">
                <a16:creationId xmlns:a16="http://schemas.microsoft.com/office/drawing/2014/main" id="{3A6360CF-F1E8-2B6C-1D5E-8748C0271922}"/>
              </a:ext>
            </a:extLst>
          </p:cNvPr>
          <p:cNvSpPr/>
          <p:nvPr/>
        </p:nvSpPr>
        <p:spPr>
          <a:xfrm rot="5400000">
            <a:off x="3159649" y="5083510"/>
            <a:ext cx="366648" cy="377982"/>
          </a:xfrm>
          <a:prstGeom prst="ben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920898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8FD778-9D34-4456-B0D2-70943927F682}"/>
              </a:ext>
            </a:extLst>
          </p:cNvPr>
          <p:cNvSpPr>
            <a:spLocks noGrp="1"/>
          </p:cNvSpPr>
          <p:nvPr>
            <p:ph type="title"/>
          </p:nvPr>
        </p:nvSpPr>
        <p:spPr/>
        <p:txBody>
          <a:bodyPr/>
          <a:lstStyle/>
          <a:p>
            <a:r>
              <a:rPr lang="fr-CA" dirty="0"/>
              <a:t>Droits des personnes en situation de handicap</a:t>
            </a:r>
            <a:endParaRPr lang="en-CA" dirty="0"/>
          </a:p>
        </p:txBody>
      </p:sp>
      <p:sp>
        <p:nvSpPr>
          <p:cNvPr id="3" name="Espace réservé du contenu 2">
            <a:extLst>
              <a:ext uri="{FF2B5EF4-FFF2-40B4-BE49-F238E27FC236}">
                <a16:creationId xmlns:a16="http://schemas.microsoft.com/office/drawing/2014/main" id="{4DC28A7A-B51B-433A-8C63-43D66A2E912B}"/>
              </a:ext>
            </a:extLst>
          </p:cNvPr>
          <p:cNvSpPr>
            <a:spLocks noGrp="1"/>
          </p:cNvSpPr>
          <p:nvPr>
            <p:ph idx="1"/>
          </p:nvPr>
        </p:nvSpPr>
        <p:spPr/>
        <p:txBody>
          <a:bodyPr>
            <a:normAutofit fontScale="92500" lnSpcReduction="10000"/>
          </a:bodyPr>
          <a:lstStyle/>
          <a:p>
            <a:r>
              <a:rPr lang="fr-FR" sz="3000" dirty="0"/>
              <a:t>Jurisprudence fait primer la Charte (droits fondamentaux) par rapport : </a:t>
            </a:r>
          </a:p>
          <a:p>
            <a:pPr lvl="1"/>
            <a:r>
              <a:rPr lang="fr-FR" dirty="0"/>
              <a:t>autres droits issus de la convention collective</a:t>
            </a:r>
          </a:p>
          <a:p>
            <a:pPr lvl="1"/>
            <a:r>
              <a:rPr lang="fr-FR" dirty="0"/>
              <a:t>plaintes ou le moral de l’équipe</a:t>
            </a:r>
          </a:p>
          <a:p>
            <a:pPr lvl="1"/>
            <a:endParaRPr lang="fr-FR" dirty="0"/>
          </a:p>
          <a:p>
            <a:pPr lvl="1"/>
            <a:endParaRPr lang="fr-FR" dirty="0"/>
          </a:p>
          <a:p>
            <a:r>
              <a:rPr lang="fr-FR" sz="3000" dirty="0"/>
              <a:t>On ne peut invoquer qu’il y a un risque réel accru pour le, la travailleuse, les collègues, la clientèle ou le public (LSST)</a:t>
            </a:r>
          </a:p>
          <a:p>
            <a:pPr lvl="1"/>
            <a:r>
              <a:rPr lang="fr-FR" dirty="0"/>
              <a:t>Invoquer un niveau de risque </a:t>
            </a:r>
            <a:r>
              <a:rPr lang="fr-FR" b="1" dirty="0"/>
              <a:t>inacceptable</a:t>
            </a:r>
            <a:endParaRPr lang="fr-FR" dirty="0"/>
          </a:p>
        </p:txBody>
      </p:sp>
      <p:sp>
        <p:nvSpPr>
          <p:cNvPr id="5" name="Espace réservé du pied de page 4">
            <a:extLst>
              <a:ext uri="{FF2B5EF4-FFF2-40B4-BE49-F238E27FC236}">
                <a16:creationId xmlns:a16="http://schemas.microsoft.com/office/drawing/2014/main" id="{4A4FF870-EF90-4E0D-91AB-E9C9A95C5176}"/>
              </a:ext>
            </a:extLst>
          </p:cNvPr>
          <p:cNvSpPr>
            <a:spLocks noGrp="1"/>
          </p:cNvSpPr>
          <p:nvPr>
            <p:ph type="ftr" sz="quarter" idx="3"/>
          </p:nvPr>
        </p:nvSpPr>
        <p:spPr/>
        <p:txBody>
          <a:bodyPr/>
          <a:lstStyle/>
          <a:p>
            <a:r>
              <a:rPr lang="en-CA"/>
              <a:t>@Valérie Martin, 2023</a:t>
            </a:r>
            <a:endParaRPr lang="en-CA" dirty="0"/>
          </a:p>
        </p:txBody>
      </p:sp>
    </p:spTree>
    <p:extLst>
      <p:ext uri="{BB962C8B-B14F-4D97-AF65-F5344CB8AC3E}">
        <p14:creationId xmlns:p14="http://schemas.microsoft.com/office/powerpoint/2010/main" val="1442176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04052C-E0C2-46FF-BDF3-074A0CFF52BD}"/>
              </a:ext>
            </a:extLst>
          </p:cNvPr>
          <p:cNvSpPr>
            <a:spLocks noGrp="1"/>
          </p:cNvSpPr>
          <p:nvPr>
            <p:ph type="title"/>
          </p:nvPr>
        </p:nvSpPr>
        <p:spPr/>
        <p:txBody>
          <a:bodyPr/>
          <a:lstStyle/>
          <a:p>
            <a:r>
              <a:rPr lang="fr-CA" dirty="0"/>
              <a:t>Négocier des accommodements </a:t>
            </a:r>
            <a:br>
              <a:rPr lang="en-CA" dirty="0"/>
            </a:br>
            <a:endParaRPr lang="en-CA" dirty="0"/>
          </a:p>
        </p:txBody>
      </p:sp>
      <p:sp>
        <p:nvSpPr>
          <p:cNvPr id="3" name="Espace réservé du contenu 2">
            <a:extLst>
              <a:ext uri="{FF2B5EF4-FFF2-40B4-BE49-F238E27FC236}">
                <a16:creationId xmlns:a16="http://schemas.microsoft.com/office/drawing/2014/main" id="{FE041AF5-2A26-4249-A158-6EBD579AD331}"/>
              </a:ext>
            </a:extLst>
          </p:cNvPr>
          <p:cNvSpPr>
            <a:spLocks noGrp="1"/>
          </p:cNvSpPr>
          <p:nvPr>
            <p:ph idx="1"/>
          </p:nvPr>
        </p:nvSpPr>
        <p:spPr/>
        <p:txBody>
          <a:bodyPr/>
          <a:lstStyle/>
          <a:p>
            <a:r>
              <a:rPr lang="fr-CA" sz="2800" dirty="0"/>
              <a:t>Processus itératif, non-linéaire, interactif, politique</a:t>
            </a:r>
          </a:p>
          <a:p>
            <a:r>
              <a:rPr lang="fr-CA" sz="2800" dirty="0"/>
              <a:t>Facteurs sociaux, relationnels et politiques</a:t>
            </a:r>
          </a:p>
          <a:p>
            <a:r>
              <a:rPr lang="fr-CA" sz="2800" dirty="0"/>
              <a:t>Capital social de la personne</a:t>
            </a:r>
          </a:p>
          <a:p>
            <a:endParaRPr lang="fr-CA" sz="2800" dirty="0"/>
          </a:p>
          <a:p>
            <a:endParaRPr lang="en-CA" sz="2800" dirty="0"/>
          </a:p>
          <a:p>
            <a:pPr marL="0" indent="0">
              <a:buNone/>
            </a:pPr>
            <a:endParaRPr lang="en-CA" sz="2800" dirty="0"/>
          </a:p>
        </p:txBody>
      </p:sp>
      <p:sp>
        <p:nvSpPr>
          <p:cNvPr id="6" name="Espace réservé du pied de page 5">
            <a:extLst>
              <a:ext uri="{FF2B5EF4-FFF2-40B4-BE49-F238E27FC236}">
                <a16:creationId xmlns:a16="http://schemas.microsoft.com/office/drawing/2014/main" id="{931282F8-59EF-4BF8-8DBF-1E32EEA55137}"/>
              </a:ext>
            </a:extLst>
          </p:cNvPr>
          <p:cNvSpPr>
            <a:spLocks noGrp="1"/>
          </p:cNvSpPr>
          <p:nvPr>
            <p:ph type="ftr" sz="quarter" idx="3"/>
          </p:nvPr>
        </p:nvSpPr>
        <p:spPr/>
        <p:txBody>
          <a:bodyPr/>
          <a:lstStyle/>
          <a:p>
            <a:r>
              <a:rPr lang="en-CA"/>
              <a:t>@Valérie Martin, 2023</a:t>
            </a:r>
            <a:endParaRPr lang="en-CA" dirty="0"/>
          </a:p>
        </p:txBody>
      </p:sp>
      <p:sp>
        <p:nvSpPr>
          <p:cNvPr id="5" name="ZoneTexte 4">
            <a:extLst>
              <a:ext uri="{FF2B5EF4-FFF2-40B4-BE49-F238E27FC236}">
                <a16:creationId xmlns:a16="http://schemas.microsoft.com/office/drawing/2014/main" id="{3D4B73E9-EEF0-44CA-B4E2-9C7BDF95E6DA}"/>
              </a:ext>
            </a:extLst>
          </p:cNvPr>
          <p:cNvSpPr txBox="1"/>
          <p:nvPr/>
        </p:nvSpPr>
        <p:spPr>
          <a:xfrm>
            <a:off x="6468181" y="6488668"/>
            <a:ext cx="1993431" cy="307777"/>
          </a:xfrm>
          <a:prstGeom prst="rect">
            <a:avLst/>
          </a:prstGeom>
          <a:noFill/>
        </p:spPr>
        <p:txBody>
          <a:bodyPr wrap="square">
            <a:spAutoFit/>
          </a:bodyPr>
          <a:lstStyle/>
          <a:p>
            <a:r>
              <a:rPr lang="en-US" sz="1400" b="0" i="0" u="none" baseline="0" dirty="0">
                <a:effectLst/>
                <a:latin typeface="+mj-lt"/>
              </a:rPr>
              <a:t>(Hossain et al., 2021)</a:t>
            </a:r>
          </a:p>
        </p:txBody>
      </p:sp>
      <p:graphicFrame>
        <p:nvGraphicFramePr>
          <p:cNvPr id="2" name="Tableau 6">
            <a:extLst>
              <a:ext uri="{FF2B5EF4-FFF2-40B4-BE49-F238E27FC236}">
                <a16:creationId xmlns:a16="http://schemas.microsoft.com/office/drawing/2014/main" id="{C49A2EC2-D122-F948-934B-7946F0469CD3}"/>
              </a:ext>
            </a:extLst>
          </p:cNvPr>
          <p:cNvGraphicFramePr>
            <a:graphicFrameLocks noGrp="1"/>
          </p:cNvGraphicFramePr>
          <p:nvPr>
            <p:extLst>
              <p:ext uri="{D42A27DB-BD31-4B8C-83A1-F6EECF244321}">
                <p14:modId xmlns:p14="http://schemas.microsoft.com/office/powerpoint/2010/main" val="4019091625"/>
              </p:ext>
            </p:extLst>
          </p:nvPr>
        </p:nvGraphicFramePr>
        <p:xfrm>
          <a:off x="1551160" y="4317850"/>
          <a:ext cx="6096000" cy="1828800"/>
        </p:xfrm>
        <a:graphic>
          <a:graphicData uri="http://schemas.openxmlformats.org/drawingml/2006/table">
            <a:tbl>
              <a:tblPr firstRow="1" bandRow="1">
                <a:tableStyleId>{9DCAF9ED-07DC-4A11-8D7F-57B35C25682E}</a:tableStyleId>
              </a:tblPr>
              <a:tblGrid>
                <a:gridCol w="3048000">
                  <a:extLst>
                    <a:ext uri="{9D8B030D-6E8A-4147-A177-3AD203B41FA5}">
                      <a16:colId xmlns:a16="http://schemas.microsoft.com/office/drawing/2014/main" val="3035446133"/>
                    </a:ext>
                  </a:extLst>
                </a:gridCol>
                <a:gridCol w="3048000">
                  <a:extLst>
                    <a:ext uri="{9D8B030D-6E8A-4147-A177-3AD203B41FA5}">
                      <a16:colId xmlns:a16="http://schemas.microsoft.com/office/drawing/2014/main" val="551568408"/>
                    </a:ext>
                  </a:extLst>
                </a:gridCol>
              </a:tblGrid>
              <a:tr h="370840">
                <a:tc gridSpan="2">
                  <a:txBody>
                    <a:bodyPr/>
                    <a:lstStyle/>
                    <a:p>
                      <a:pPr algn="ctr"/>
                      <a:r>
                        <a:rPr lang="fr-CA" sz="2400" dirty="0"/>
                        <a:t>Parties prenantes</a:t>
                      </a:r>
                    </a:p>
                  </a:txBody>
                  <a:tcPr>
                    <a:lnB w="12700" cap="flat" cmpd="sng" algn="ctr">
                      <a:solidFill>
                        <a:srgbClr val="C00000"/>
                      </a:solidFill>
                      <a:prstDash val="solid"/>
                      <a:round/>
                      <a:headEnd type="none" w="med" len="med"/>
                      <a:tailEnd type="none" w="med" len="med"/>
                    </a:lnB>
                  </a:tcPr>
                </a:tc>
                <a:tc hMerge="1">
                  <a:txBody>
                    <a:bodyPr/>
                    <a:lstStyle/>
                    <a:p>
                      <a:endParaRPr lang="fr-CA" dirty="0"/>
                    </a:p>
                  </a:txBody>
                  <a:tcPr/>
                </a:tc>
                <a:extLst>
                  <a:ext uri="{0D108BD9-81ED-4DB2-BD59-A6C34878D82A}">
                    <a16:rowId xmlns:a16="http://schemas.microsoft.com/office/drawing/2014/main" val="2093124098"/>
                  </a:ext>
                </a:extLst>
              </a:tr>
              <a:tr h="370840">
                <a:tc>
                  <a:txBody>
                    <a:bodyPr/>
                    <a:lstStyle/>
                    <a:p>
                      <a:pPr algn="ctr"/>
                      <a:r>
                        <a:rPr lang="fr-CA" sz="2400" dirty="0"/>
                        <a:t>Ressources humaines</a:t>
                      </a:r>
                    </a:p>
                  </a:txBody>
                  <a:tcPr>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fr-CA" sz="2400" dirty="0"/>
                        <a:t>Superviseur</a:t>
                      </a:r>
                    </a:p>
                  </a:txBody>
                  <a:tcPr>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4430029"/>
                  </a:ext>
                </a:extLst>
              </a:tr>
              <a:tr h="370840">
                <a:tc>
                  <a:txBody>
                    <a:bodyPr/>
                    <a:lstStyle/>
                    <a:p>
                      <a:pPr algn="ctr"/>
                      <a:r>
                        <a:rPr lang="fr-CA" sz="2400" dirty="0"/>
                        <a:t>Syndicat</a:t>
                      </a:r>
                    </a:p>
                  </a:txBody>
                  <a:tcPr>
                    <a:lnL w="12700" cap="flat" cmpd="sng" algn="ctr">
                      <a:solidFill>
                        <a:srgbClr val="C00000"/>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fr-CA" sz="2400" dirty="0"/>
                        <a:t>Direction</a:t>
                      </a:r>
                    </a:p>
                  </a:txBody>
                  <a:tcPr>
                    <a:lnL>
                      <a:noFill/>
                    </a:lnL>
                    <a:lnR w="127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3909279"/>
                  </a:ext>
                </a:extLst>
              </a:tr>
              <a:tr h="370840">
                <a:tc gridSpan="2">
                  <a:txBody>
                    <a:bodyPr/>
                    <a:lstStyle/>
                    <a:p>
                      <a:pPr algn="ctr"/>
                      <a:r>
                        <a:rPr lang="fr-CA" sz="2400" dirty="0"/>
                        <a:t>Professionnels externes</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CA" dirty="0"/>
                    </a:p>
                  </a:txBody>
                  <a:tcPr/>
                </a:tc>
                <a:extLst>
                  <a:ext uri="{0D108BD9-81ED-4DB2-BD59-A6C34878D82A}">
                    <a16:rowId xmlns:a16="http://schemas.microsoft.com/office/drawing/2014/main" val="506597717"/>
                  </a:ext>
                </a:extLst>
              </a:tr>
            </a:tbl>
          </a:graphicData>
        </a:graphic>
      </p:graphicFrame>
    </p:spTree>
    <p:extLst>
      <p:ext uri="{BB962C8B-B14F-4D97-AF65-F5344CB8AC3E}">
        <p14:creationId xmlns:p14="http://schemas.microsoft.com/office/powerpoint/2010/main" val="3969260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F3F939-AB7F-4D8B-B23B-87A29999DDFE}"/>
              </a:ext>
            </a:extLst>
          </p:cNvPr>
          <p:cNvSpPr>
            <a:spLocks noGrp="1"/>
          </p:cNvSpPr>
          <p:nvPr>
            <p:ph type="title"/>
          </p:nvPr>
        </p:nvSpPr>
        <p:spPr/>
        <p:txBody>
          <a:bodyPr/>
          <a:lstStyle/>
          <a:p>
            <a:r>
              <a:rPr lang="fr-CA" dirty="0"/>
              <a:t>Déterminer des accommodements</a:t>
            </a:r>
            <a:endParaRPr lang="en-CA" dirty="0"/>
          </a:p>
        </p:txBody>
      </p:sp>
      <p:sp>
        <p:nvSpPr>
          <p:cNvPr id="3" name="Espace réservé du contenu 2">
            <a:extLst>
              <a:ext uri="{FF2B5EF4-FFF2-40B4-BE49-F238E27FC236}">
                <a16:creationId xmlns:a16="http://schemas.microsoft.com/office/drawing/2014/main" id="{5673EE3E-A942-424D-80D1-0E2E1644D735}"/>
              </a:ext>
            </a:extLst>
          </p:cNvPr>
          <p:cNvSpPr>
            <a:spLocks noGrp="1"/>
          </p:cNvSpPr>
          <p:nvPr>
            <p:ph idx="1"/>
          </p:nvPr>
        </p:nvSpPr>
        <p:spPr/>
        <p:txBody>
          <a:bodyPr/>
          <a:lstStyle/>
          <a:p>
            <a:r>
              <a:rPr lang="fr-CA" sz="2800" dirty="0"/>
              <a:t>Nature dynamique des accommodements</a:t>
            </a:r>
          </a:p>
          <a:p>
            <a:pPr lvl="1"/>
            <a:endParaRPr lang="fr-CA" sz="1800" dirty="0"/>
          </a:p>
          <a:p>
            <a:pPr lvl="1"/>
            <a:r>
              <a:rPr lang="fr-CA" sz="2600" dirty="0"/>
              <a:t>Trouver ce qui fonctionne</a:t>
            </a:r>
          </a:p>
          <a:p>
            <a:pPr lvl="1"/>
            <a:endParaRPr lang="fr-CA" sz="2600" dirty="0"/>
          </a:p>
          <a:p>
            <a:pPr lvl="1"/>
            <a:r>
              <a:rPr lang="fr-CA" sz="2600" dirty="0"/>
              <a:t>Évolution</a:t>
            </a:r>
          </a:p>
          <a:p>
            <a:pPr lvl="2"/>
            <a:r>
              <a:rPr lang="fr-CA" dirty="0"/>
              <a:t>Changement chez le travailleurs </a:t>
            </a:r>
          </a:p>
          <a:p>
            <a:pPr lvl="2"/>
            <a:r>
              <a:rPr lang="fr-CA" dirty="0"/>
              <a:t>Évolution de l’entreprise</a:t>
            </a:r>
          </a:p>
        </p:txBody>
      </p:sp>
      <p:sp>
        <p:nvSpPr>
          <p:cNvPr id="6" name="ZoneTexte 5">
            <a:extLst>
              <a:ext uri="{FF2B5EF4-FFF2-40B4-BE49-F238E27FC236}">
                <a16:creationId xmlns:a16="http://schemas.microsoft.com/office/drawing/2014/main" id="{BE6476B1-6D32-4DCD-9502-8C7CBFF21909}"/>
              </a:ext>
            </a:extLst>
          </p:cNvPr>
          <p:cNvSpPr txBox="1"/>
          <p:nvPr/>
        </p:nvSpPr>
        <p:spPr>
          <a:xfrm>
            <a:off x="6856296" y="6435714"/>
            <a:ext cx="2422563" cy="325538"/>
          </a:xfrm>
          <a:prstGeom prst="rect">
            <a:avLst/>
          </a:prstGeom>
          <a:noFill/>
        </p:spPr>
        <p:txBody>
          <a:bodyPr wrap="square">
            <a:spAutoFit/>
          </a:bodyPr>
          <a:lstStyle/>
          <a:p>
            <a:pPr lvl="0">
              <a:lnSpc>
                <a:spcPct val="115000"/>
              </a:lnSpc>
            </a:pPr>
            <a:r>
              <a:rPr lang="fr-CA" sz="1400" dirty="0">
                <a:effectLst/>
                <a:latin typeface="Calibri" panose="020F0502020204030204" pitchFamily="34" charset="0"/>
                <a:ea typeface="Calibri" panose="020F0502020204030204" pitchFamily="34" charset="0"/>
                <a:cs typeface="Arial" panose="020B0604020202020204" pitchFamily="34" charset="0"/>
              </a:rPr>
              <a:t>(</a:t>
            </a:r>
            <a:r>
              <a:rPr lang="fr-CA" sz="1400" dirty="0" err="1">
                <a:effectLst/>
                <a:latin typeface="Calibri" panose="020F0502020204030204" pitchFamily="34" charset="0"/>
                <a:ea typeface="Calibri" panose="020F0502020204030204" pitchFamily="34" charset="0"/>
                <a:cs typeface="Arial" panose="020B0604020202020204" pitchFamily="34" charset="0"/>
              </a:rPr>
              <a:t>Bonaccio</a:t>
            </a:r>
            <a:r>
              <a:rPr lang="fr-CA" sz="1400" dirty="0">
                <a:effectLst/>
                <a:latin typeface="Calibri" panose="020F0502020204030204" pitchFamily="34" charset="0"/>
                <a:ea typeface="Calibri" panose="020F0502020204030204" pitchFamily="34" charset="0"/>
                <a:cs typeface="Arial" panose="020B0604020202020204" pitchFamily="34" charset="0"/>
              </a:rPr>
              <a:t> et al., 2020) </a:t>
            </a:r>
            <a:endParaRPr lang="en-C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Espace réservé du pied de page 6">
            <a:extLst>
              <a:ext uri="{FF2B5EF4-FFF2-40B4-BE49-F238E27FC236}">
                <a16:creationId xmlns:a16="http://schemas.microsoft.com/office/drawing/2014/main" id="{8DC4ABB0-E075-47C1-9AC3-7E25CEB6BC2C}"/>
              </a:ext>
            </a:extLst>
          </p:cNvPr>
          <p:cNvSpPr>
            <a:spLocks noGrp="1"/>
          </p:cNvSpPr>
          <p:nvPr>
            <p:ph type="ftr" sz="quarter" idx="3"/>
          </p:nvPr>
        </p:nvSpPr>
        <p:spPr/>
        <p:txBody>
          <a:bodyPr/>
          <a:lstStyle/>
          <a:p>
            <a:r>
              <a:rPr lang="en-CA" dirty="0"/>
              <a:t>@Valérie Martin, 2023</a:t>
            </a:r>
          </a:p>
        </p:txBody>
      </p:sp>
      <p:pic>
        <p:nvPicPr>
          <p:cNvPr id="5" name="Graphique 4" descr="Continuous Improvement avec un remplissage uni">
            <a:extLst>
              <a:ext uri="{FF2B5EF4-FFF2-40B4-BE49-F238E27FC236}">
                <a16:creationId xmlns:a16="http://schemas.microsoft.com/office/drawing/2014/main" id="{3E24382D-A1DE-07BE-3E37-E3606D19ED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4643" y="2396430"/>
            <a:ext cx="1552670" cy="1552670"/>
          </a:xfrm>
          <a:prstGeom prst="rect">
            <a:avLst/>
          </a:prstGeom>
        </p:spPr>
      </p:pic>
      <p:sp>
        <p:nvSpPr>
          <p:cNvPr id="8" name="Ellipse 7">
            <a:extLst>
              <a:ext uri="{FF2B5EF4-FFF2-40B4-BE49-F238E27FC236}">
                <a16:creationId xmlns:a16="http://schemas.microsoft.com/office/drawing/2014/main" id="{600344D4-D28B-75DD-BBE2-4553C02F41D7}"/>
              </a:ext>
            </a:extLst>
          </p:cNvPr>
          <p:cNvSpPr/>
          <p:nvPr/>
        </p:nvSpPr>
        <p:spPr>
          <a:xfrm>
            <a:off x="7009951" y="2855895"/>
            <a:ext cx="588475" cy="5794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solidFill>
                  <a:srgbClr val="C00000"/>
                </a:solidFill>
              </a:rPr>
              <a:t>4</a:t>
            </a:r>
            <a:endParaRPr lang="fr-CA" dirty="0">
              <a:solidFill>
                <a:srgbClr val="C00000"/>
              </a:solidFill>
            </a:endParaRPr>
          </a:p>
        </p:txBody>
      </p:sp>
    </p:spTree>
    <p:extLst>
      <p:ext uri="{BB962C8B-B14F-4D97-AF65-F5344CB8AC3E}">
        <p14:creationId xmlns:p14="http://schemas.microsoft.com/office/powerpoint/2010/main" val="3610193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99000"/>
          </a:schemeClr>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229B2A-92CB-41B2-AFAC-0A83967FC142}"/>
              </a:ext>
            </a:extLst>
          </p:cNvPr>
          <p:cNvSpPr>
            <a:spLocks noGrp="1"/>
          </p:cNvSpPr>
          <p:nvPr>
            <p:ph type="body" sz="quarter" idx="10"/>
          </p:nvPr>
        </p:nvSpPr>
        <p:spPr/>
        <p:txBody>
          <a:bodyPr/>
          <a:lstStyle/>
          <a:p>
            <a:r>
              <a:rPr lang="fr-CA" dirty="0"/>
              <a:t>Environnement et obstacles</a:t>
            </a:r>
            <a:endParaRPr lang="en-CA" dirty="0"/>
          </a:p>
        </p:txBody>
      </p:sp>
      <p:sp>
        <p:nvSpPr>
          <p:cNvPr id="6" name="Espace réservé du contenu 5">
            <a:extLst>
              <a:ext uri="{FF2B5EF4-FFF2-40B4-BE49-F238E27FC236}">
                <a16:creationId xmlns:a16="http://schemas.microsoft.com/office/drawing/2014/main" id="{813CD693-4B4F-45EE-A237-0E1A8585AFE6}"/>
              </a:ext>
            </a:extLst>
          </p:cNvPr>
          <p:cNvSpPr>
            <a:spLocks noGrp="1"/>
          </p:cNvSpPr>
          <p:nvPr>
            <p:ph idx="1"/>
          </p:nvPr>
        </p:nvSpPr>
        <p:spPr/>
        <p:txBody>
          <a:bodyPr/>
          <a:lstStyle/>
          <a:p>
            <a:endParaRPr lang="en-CA"/>
          </a:p>
        </p:txBody>
      </p:sp>
      <p:pic>
        <p:nvPicPr>
          <p:cNvPr id="4" name="Image 3">
            <a:extLst>
              <a:ext uri="{FF2B5EF4-FFF2-40B4-BE49-F238E27FC236}">
                <a16:creationId xmlns:a16="http://schemas.microsoft.com/office/drawing/2014/main" id="{277C3B24-75D7-491E-9BCC-022DC69A2F2B}"/>
              </a:ext>
            </a:extLst>
          </p:cNvPr>
          <p:cNvPicPr>
            <a:picLocks noChangeAspect="1"/>
          </p:cNvPicPr>
          <p:nvPr/>
        </p:nvPicPr>
        <p:blipFill rotWithShape="1">
          <a:blip r:embed="rId3"/>
          <a:srcRect l="3128" t="8649" r="4599" b="5536"/>
          <a:stretch/>
        </p:blipFill>
        <p:spPr>
          <a:xfrm>
            <a:off x="2444436" y="2734147"/>
            <a:ext cx="4191754" cy="2747058"/>
          </a:xfrm>
          <a:prstGeom prst="rect">
            <a:avLst/>
          </a:prstGeom>
        </p:spPr>
      </p:pic>
      <p:sp>
        <p:nvSpPr>
          <p:cNvPr id="2" name="Espace réservé du pied de page 1">
            <a:extLst>
              <a:ext uri="{FF2B5EF4-FFF2-40B4-BE49-F238E27FC236}">
                <a16:creationId xmlns:a16="http://schemas.microsoft.com/office/drawing/2014/main" id="{379ABF20-57C0-4763-8323-5E5F4A7778D2}"/>
              </a:ext>
            </a:extLst>
          </p:cNvPr>
          <p:cNvSpPr>
            <a:spLocks noGrp="1"/>
          </p:cNvSpPr>
          <p:nvPr>
            <p:ph type="ftr" sz="quarter" idx="11"/>
          </p:nvPr>
        </p:nvSpPr>
        <p:spPr/>
        <p:txBody>
          <a:bodyPr/>
          <a:lstStyle/>
          <a:p>
            <a:r>
              <a:rPr lang="en-CA"/>
              <a:t>@Valérie Martin, 2023</a:t>
            </a:r>
            <a:endParaRPr lang="en-CA" dirty="0"/>
          </a:p>
        </p:txBody>
      </p:sp>
    </p:spTree>
    <p:extLst>
      <p:ext uri="{BB962C8B-B14F-4D97-AF65-F5344CB8AC3E}">
        <p14:creationId xmlns:p14="http://schemas.microsoft.com/office/powerpoint/2010/main" val="3155556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22F0E-7C66-85E2-6020-8F134BDB4A54}"/>
              </a:ext>
            </a:extLst>
          </p:cNvPr>
          <p:cNvSpPr>
            <a:spLocks noGrp="1"/>
          </p:cNvSpPr>
          <p:nvPr>
            <p:ph type="title"/>
          </p:nvPr>
        </p:nvSpPr>
        <p:spPr/>
        <p:txBody>
          <a:bodyPr/>
          <a:lstStyle/>
          <a:p>
            <a:pPr algn="ctr"/>
            <a:r>
              <a:rPr lang="fr-CA" dirty="0">
                <a:solidFill>
                  <a:schemeClr val="bg1"/>
                </a:solidFill>
              </a:rPr>
              <a:t>Environnement </a:t>
            </a:r>
          </a:p>
        </p:txBody>
      </p:sp>
      <p:sp>
        <p:nvSpPr>
          <p:cNvPr id="4" name="Espace réservé du pied de page 3">
            <a:extLst>
              <a:ext uri="{FF2B5EF4-FFF2-40B4-BE49-F238E27FC236}">
                <a16:creationId xmlns:a16="http://schemas.microsoft.com/office/drawing/2014/main" id="{14F4641C-8DA8-55FD-C9A6-0E71C646BEB9}"/>
              </a:ext>
            </a:extLst>
          </p:cNvPr>
          <p:cNvSpPr>
            <a:spLocks noGrp="1"/>
          </p:cNvSpPr>
          <p:nvPr>
            <p:ph type="ftr" sz="quarter" idx="3"/>
          </p:nvPr>
        </p:nvSpPr>
        <p:spPr/>
        <p:txBody>
          <a:bodyPr/>
          <a:lstStyle/>
          <a:p>
            <a:r>
              <a:rPr lang="en-CA"/>
              <a:t>@Valérie Martin, 2023</a:t>
            </a:r>
            <a:endParaRPr lang="en-CA" dirty="0"/>
          </a:p>
        </p:txBody>
      </p:sp>
      <p:graphicFrame>
        <p:nvGraphicFramePr>
          <p:cNvPr id="6" name="Diagramme 5">
            <a:extLst>
              <a:ext uri="{FF2B5EF4-FFF2-40B4-BE49-F238E27FC236}">
                <a16:creationId xmlns:a16="http://schemas.microsoft.com/office/drawing/2014/main" id="{A96F485C-67A2-691A-918F-A99D6C769557}"/>
              </a:ext>
            </a:extLst>
          </p:cNvPr>
          <p:cNvGraphicFramePr/>
          <p:nvPr>
            <p:extLst>
              <p:ext uri="{D42A27DB-BD31-4B8C-83A1-F6EECF244321}">
                <p14:modId xmlns:p14="http://schemas.microsoft.com/office/powerpoint/2010/main" val="790024825"/>
              </p:ext>
            </p:extLst>
          </p:nvPr>
        </p:nvGraphicFramePr>
        <p:xfrm>
          <a:off x="830848" y="1873100"/>
          <a:ext cx="7666382" cy="3334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que 4" descr="Connections contour">
            <a:extLst>
              <a:ext uri="{FF2B5EF4-FFF2-40B4-BE49-F238E27FC236}">
                <a16:creationId xmlns:a16="http://schemas.microsoft.com/office/drawing/2014/main" id="{21CF5D84-EE79-015C-649B-434973B2B4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4731" y="3134764"/>
            <a:ext cx="914400" cy="914400"/>
          </a:xfrm>
          <a:prstGeom prst="rect">
            <a:avLst/>
          </a:prstGeom>
        </p:spPr>
      </p:pic>
      <p:pic>
        <p:nvPicPr>
          <p:cNvPr id="9" name="Graphique 8" descr="Building contour">
            <a:extLst>
              <a:ext uri="{FF2B5EF4-FFF2-40B4-BE49-F238E27FC236}">
                <a16:creationId xmlns:a16="http://schemas.microsoft.com/office/drawing/2014/main" id="{9DDE3E9F-DB3D-9F9D-D32B-28435F1B744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82830" y="3083322"/>
            <a:ext cx="914400" cy="914400"/>
          </a:xfrm>
          <a:prstGeom prst="rect">
            <a:avLst/>
          </a:prstGeom>
        </p:spPr>
      </p:pic>
    </p:spTree>
    <p:extLst>
      <p:ext uri="{BB962C8B-B14F-4D97-AF65-F5344CB8AC3E}">
        <p14:creationId xmlns:p14="http://schemas.microsoft.com/office/powerpoint/2010/main" val="3597971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728D48-590C-453F-80E1-F73EF50C4A96}"/>
              </a:ext>
            </a:extLst>
          </p:cNvPr>
          <p:cNvSpPr>
            <a:spLocks noGrp="1"/>
          </p:cNvSpPr>
          <p:nvPr>
            <p:ph type="title"/>
          </p:nvPr>
        </p:nvSpPr>
        <p:spPr/>
        <p:txBody>
          <a:bodyPr/>
          <a:lstStyle/>
          <a:p>
            <a:r>
              <a:rPr lang="fr-CA" dirty="0"/>
              <a:t>Environnement PHYSIQUE </a:t>
            </a:r>
            <a:endParaRPr lang="en-CA" dirty="0"/>
          </a:p>
        </p:txBody>
      </p:sp>
      <p:sp>
        <p:nvSpPr>
          <p:cNvPr id="3" name="Espace réservé du contenu 2">
            <a:extLst>
              <a:ext uri="{FF2B5EF4-FFF2-40B4-BE49-F238E27FC236}">
                <a16:creationId xmlns:a16="http://schemas.microsoft.com/office/drawing/2014/main" id="{B252F0AC-1A9F-477A-A1B3-09B69F79F794}"/>
              </a:ext>
            </a:extLst>
          </p:cNvPr>
          <p:cNvSpPr>
            <a:spLocks noGrp="1"/>
          </p:cNvSpPr>
          <p:nvPr>
            <p:ph idx="1"/>
          </p:nvPr>
        </p:nvSpPr>
        <p:spPr/>
        <p:txBody>
          <a:bodyPr/>
          <a:lstStyle/>
          <a:p>
            <a:r>
              <a:rPr lang="fr-CA" dirty="0"/>
              <a:t>Bâti </a:t>
            </a:r>
          </a:p>
          <a:p>
            <a:pPr lvl="1"/>
            <a:r>
              <a:rPr lang="fr-CA" dirty="0"/>
              <a:t>Aménagements des lieux accessibles</a:t>
            </a:r>
          </a:p>
          <a:p>
            <a:pPr lvl="2"/>
            <a:r>
              <a:rPr lang="fr-CA" dirty="0"/>
              <a:t>Rampe, toilettes, portes, aires de circulation</a:t>
            </a:r>
          </a:p>
          <a:p>
            <a:pPr lvl="1"/>
            <a:r>
              <a:rPr lang="fr-CA" dirty="0"/>
              <a:t>Alarmes (lumière, son, vibration)</a:t>
            </a:r>
          </a:p>
          <a:p>
            <a:pPr lvl="1"/>
            <a:r>
              <a:rPr lang="fr-CA" dirty="0"/>
              <a:t>Stationnement</a:t>
            </a:r>
          </a:p>
          <a:p>
            <a:pPr>
              <a:buFontTx/>
              <a:buChar char="-"/>
            </a:pPr>
            <a:endParaRPr lang="en-CA"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pied de page 3">
            <a:extLst>
              <a:ext uri="{FF2B5EF4-FFF2-40B4-BE49-F238E27FC236}">
                <a16:creationId xmlns:a16="http://schemas.microsoft.com/office/drawing/2014/main" id="{AE39E970-9754-4AA5-B07C-B92673CF565D}"/>
              </a:ext>
            </a:extLst>
          </p:cNvPr>
          <p:cNvSpPr>
            <a:spLocks noGrp="1"/>
          </p:cNvSpPr>
          <p:nvPr>
            <p:ph type="ftr" sz="quarter" idx="3"/>
          </p:nvPr>
        </p:nvSpPr>
        <p:spPr/>
        <p:txBody>
          <a:bodyPr/>
          <a:lstStyle/>
          <a:p>
            <a:r>
              <a:rPr lang="en-CA"/>
              <a:t>@Valérie Martin, 2023</a:t>
            </a:r>
            <a:endParaRPr lang="en-CA" dirty="0"/>
          </a:p>
        </p:txBody>
      </p:sp>
      <p:pic>
        <p:nvPicPr>
          <p:cNvPr id="5" name="Graphique 4" descr="Building contour">
            <a:extLst>
              <a:ext uri="{FF2B5EF4-FFF2-40B4-BE49-F238E27FC236}">
                <a16:creationId xmlns:a16="http://schemas.microsoft.com/office/drawing/2014/main" id="{781DC2AA-ECA3-A128-1276-3683943AF2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0973" y="5213500"/>
            <a:ext cx="914400" cy="914400"/>
          </a:xfrm>
          <a:prstGeom prst="rect">
            <a:avLst/>
          </a:prstGeom>
        </p:spPr>
      </p:pic>
      <p:pic>
        <p:nvPicPr>
          <p:cNvPr id="8" name="Graphique 7" descr="Factory contour">
            <a:extLst>
              <a:ext uri="{FF2B5EF4-FFF2-40B4-BE49-F238E27FC236}">
                <a16:creationId xmlns:a16="http://schemas.microsoft.com/office/drawing/2014/main" id="{FFF65B96-2538-3CAA-D7E3-E7F5B05D7F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77486" y="5213500"/>
            <a:ext cx="914400" cy="914400"/>
          </a:xfrm>
          <a:prstGeom prst="rect">
            <a:avLst/>
          </a:prstGeom>
        </p:spPr>
      </p:pic>
    </p:spTree>
    <p:extLst>
      <p:ext uri="{BB962C8B-B14F-4D97-AF65-F5344CB8AC3E}">
        <p14:creationId xmlns:p14="http://schemas.microsoft.com/office/powerpoint/2010/main" val="748033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728D48-590C-453F-80E1-F73EF50C4A96}"/>
              </a:ext>
            </a:extLst>
          </p:cNvPr>
          <p:cNvSpPr>
            <a:spLocks noGrp="1"/>
          </p:cNvSpPr>
          <p:nvPr>
            <p:ph type="title"/>
          </p:nvPr>
        </p:nvSpPr>
        <p:spPr>
          <a:xfrm>
            <a:off x="457200" y="730100"/>
            <a:ext cx="8229600" cy="1143000"/>
          </a:xfrm>
        </p:spPr>
        <p:txBody>
          <a:bodyPr>
            <a:normAutofit/>
          </a:bodyPr>
          <a:lstStyle/>
          <a:p>
            <a:r>
              <a:rPr lang="fr-CA" dirty="0"/>
              <a:t>Environnement PHYSIQUE </a:t>
            </a:r>
            <a:endParaRPr lang="en-CA" dirty="0"/>
          </a:p>
        </p:txBody>
      </p:sp>
      <p:sp>
        <p:nvSpPr>
          <p:cNvPr id="4" name="Espace réservé du pied de page 3">
            <a:extLst>
              <a:ext uri="{FF2B5EF4-FFF2-40B4-BE49-F238E27FC236}">
                <a16:creationId xmlns:a16="http://schemas.microsoft.com/office/drawing/2014/main" id="{AE39E970-9754-4AA5-B07C-B92673CF565D}"/>
              </a:ext>
            </a:extLst>
          </p:cNvPr>
          <p:cNvSpPr>
            <a:spLocks noGrp="1"/>
          </p:cNvSpPr>
          <p:nvPr>
            <p:ph type="ftr" sz="quarter" idx="3"/>
          </p:nvPr>
        </p:nvSpPr>
        <p:spPr>
          <a:xfrm rot="16200000">
            <a:off x="6946897" y="4051299"/>
            <a:ext cx="4203701" cy="381002"/>
          </a:xfrm>
        </p:spPr>
        <p:txBody>
          <a:bodyPr>
            <a:normAutofit/>
          </a:bodyPr>
          <a:lstStyle/>
          <a:p>
            <a:pPr>
              <a:spcAft>
                <a:spcPts val="600"/>
              </a:spcAft>
            </a:pPr>
            <a:r>
              <a:rPr lang="en-CA"/>
              <a:t>@Valérie Martin, 2023</a:t>
            </a:r>
          </a:p>
        </p:txBody>
      </p:sp>
      <p:graphicFrame>
        <p:nvGraphicFramePr>
          <p:cNvPr id="6" name="Espace réservé du contenu 2">
            <a:extLst>
              <a:ext uri="{FF2B5EF4-FFF2-40B4-BE49-F238E27FC236}">
                <a16:creationId xmlns:a16="http://schemas.microsoft.com/office/drawing/2014/main" id="{3547B17C-F10B-47EB-52C9-4A9A5C0434CF}"/>
              </a:ext>
            </a:extLst>
          </p:cNvPr>
          <p:cNvGraphicFramePr>
            <a:graphicFrameLocks noGrp="1"/>
          </p:cNvGraphicFramePr>
          <p:nvPr>
            <p:ph idx="1"/>
            <p:extLst>
              <p:ext uri="{D42A27DB-BD31-4B8C-83A1-F6EECF244321}">
                <p14:modId xmlns:p14="http://schemas.microsoft.com/office/powerpoint/2010/main" val="1312031388"/>
              </p:ext>
            </p:extLst>
          </p:nvPr>
        </p:nvGraphicFramePr>
        <p:xfrm>
          <a:off x="457200" y="2055134"/>
          <a:ext cx="8229600" cy="452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que 4" descr="Tools contour">
            <a:extLst>
              <a:ext uri="{FF2B5EF4-FFF2-40B4-BE49-F238E27FC236}">
                <a16:creationId xmlns:a16="http://schemas.microsoft.com/office/drawing/2014/main" id="{090F4707-2604-3F0E-1DEE-D57475F6DD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23033" y="3159000"/>
            <a:ext cx="540000" cy="540000"/>
          </a:xfrm>
          <a:prstGeom prst="rect">
            <a:avLst/>
          </a:prstGeom>
        </p:spPr>
      </p:pic>
      <p:pic>
        <p:nvPicPr>
          <p:cNvPr id="8" name="Graphique 7" descr="Keyboard contour">
            <a:extLst>
              <a:ext uri="{FF2B5EF4-FFF2-40B4-BE49-F238E27FC236}">
                <a16:creationId xmlns:a16="http://schemas.microsoft.com/office/drawing/2014/main" id="{BD621BDB-B463-04A6-BC92-908D2439186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9339" y="2277585"/>
            <a:ext cx="756000" cy="756000"/>
          </a:xfrm>
          <a:prstGeom prst="rect">
            <a:avLst/>
          </a:prstGeom>
        </p:spPr>
      </p:pic>
    </p:spTree>
    <p:extLst>
      <p:ext uri="{BB962C8B-B14F-4D97-AF65-F5344CB8AC3E}">
        <p14:creationId xmlns:p14="http://schemas.microsoft.com/office/powerpoint/2010/main" val="1899207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162C76-A8F5-4E98-B1B4-C24692D72B66}"/>
              </a:ext>
            </a:extLst>
          </p:cNvPr>
          <p:cNvSpPr>
            <a:spLocks noGrp="1"/>
          </p:cNvSpPr>
          <p:nvPr>
            <p:ph type="title"/>
          </p:nvPr>
        </p:nvSpPr>
        <p:spPr/>
        <p:txBody>
          <a:bodyPr/>
          <a:lstStyle/>
          <a:p>
            <a:r>
              <a:rPr lang="en-CA" dirty="0"/>
              <a:t>MS </a:t>
            </a:r>
            <a:r>
              <a:rPr lang="en-CA" dirty="0" err="1"/>
              <a:t>Powerpoint</a:t>
            </a:r>
            <a:endParaRPr lang="en-CA" dirty="0"/>
          </a:p>
        </p:txBody>
      </p:sp>
      <p:sp>
        <p:nvSpPr>
          <p:cNvPr id="3" name="Espace réservé du contenu 2">
            <a:extLst>
              <a:ext uri="{FF2B5EF4-FFF2-40B4-BE49-F238E27FC236}">
                <a16:creationId xmlns:a16="http://schemas.microsoft.com/office/drawing/2014/main" id="{F6E8A50F-AE4F-4005-8B63-C643EE661FDF}"/>
              </a:ext>
            </a:extLst>
          </p:cNvPr>
          <p:cNvSpPr>
            <a:spLocks noGrp="1"/>
          </p:cNvSpPr>
          <p:nvPr>
            <p:ph idx="1"/>
          </p:nvPr>
        </p:nvSpPr>
        <p:spPr/>
        <p:txBody>
          <a:bodyPr/>
          <a:lstStyle/>
          <a:p>
            <a:endParaRPr lang="en-CA"/>
          </a:p>
        </p:txBody>
      </p:sp>
      <p:sp>
        <p:nvSpPr>
          <p:cNvPr id="4" name="Espace réservé du pied de page 3">
            <a:extLst>
              <a:ext uri="{FF2B5EF4-FFF2-40B4-BE49-F238E27FC236}">
                <a16:creationId xmlns:a16="http://schemas.microsoft.com/office/drawing/2014/main" id="{AB0F8EC3-5BFE-44AE-B0D4-0866B425D010}"/>
              </a:ext>
            </a:extLst>
          </p:cNvPr>
          <p:cNvSpPr>
            <a:spLocks noGrp="1"/>
          </p:cNvSpPr>
          <p:nvPr>
            <p:ph type="ftr" sz="quarter" idx="3"/>
          </p:nvPr>
        </p:nvSpPr>
        <p:spPr/>
        <p:txBody>
          <a:bodyPr/>
          <a:lstStyle/>
          <a:p>
            <a:r>
              <a:rPr lang="en-CA"/>
              <a:t>@Valérie Martin, 2023</a:t>
            </a:r>
            <a:endParaRPr lang="en-CA" dirty="0"/>
          </a:p>
        </p:txBody>
      </p:sp>
      <p:pic>
        <p:nvPicPr>
          <p:cNvPr id="7" name="Image 6">
            <a:extLst>
              <a:ext uri="{FF2B5EF4-FFF2-40B4-BE49-F238E27FC236}">
                <a16:creationId xmlns:a16="http://schemas.microsoft.com/office/drawing/2014/main" id="{87F1BD6D-96A9-499C-A637-3C73C3613026}"/>
              </a:ext>
            </a:extLst>
          </p:cNvPr>
          <p:cNvPicPr>
            <a:picLocks noChangeAspect="1"/>
          </p:cNvPicPr>
          <p:nvPr/>
        </p:nvPicPr>
        <p:blipFill rotWithShape="1">
          <a:blip r:embed="rId3"/>
          <a:srcRect l="3838" t="8700" r="60800" b="49348"/>
          <a:stretch/>
        </p:blipFill>
        <p:spPr>
          <a:xfrm>
            <a:off x="457200" y="1438275"/>
            <a:ext cx="8503920" cy="4689626"/>
          </a:xfrm>
          <a:prstGeom prst="rect">
            <a:avLst/>
          </a:prstGeom>
        </p:spPr>
      </p:pic>
      <p:cxnSp>
        <p:nvCxnSpPr>
          <p:cNvPr id="9" name="Connecteur droit avec flèche 8">
            <a:extLst>
              <a:ext uri="{FF2B5EF4-FFF2-40B4-BE49-F238E27FC236}">
                <a16:creationId xmlns:a16="http://schemas.microsoft.com/office/drawing/2014/main" id="{BB024D39-ABBE-44E9-9EF7-5228946EC63E}"/>
              </a:ext>
            </a:extLst>
          </p:cNvPr>
          <p:cNvCxnSpPr>
            <a:cxnSpLocks/>
          </p:cNvCxnSpPr>
          <p:nvPr/>
        </p:nvCxnSpPr>
        <p:spPr>
          <a:xfrm flipH="1">
            <a:off x="1047750" y="1873100"/>
            <a:ext cx="1095375" cy="4033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71A743F2-CEAD-4BD2-B19E-57F530A1D7C2}"/>
              </a:ext>
            </a:extLst>
          </p:cNvPr>
          <p:cNvCxnSpPr>
            <a:cxnSpLocks/>
          </p:cNvCxnSpPr>
          <p:nvPr/>
        </p:nvCxnSpPr>
        <p:spPr>
          <a:xfrm flipV="1">
            <a:off x="7267575" y="1873100"/>
            <a:ext cx="130493" cy="10069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626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C39068-1E42-4F0F-8BAE-8EAC92CB7E93}"/>
              </a:ext>
            </a:extLst>
          </p:cNvPr>
          <p:cNvSpPr>
            <a:spLocks noGrp="1"/>
          </p:cNvSpPr>
          <p:nvPr>
            <p:ph type="title"/>
          </p:nvPr>
        </p:nvSpPr>
        <p:spPr/>
        <p:txBody>
          <a:bodyPr/>
          <a:lstStyle/>
          <a:p>
            <a:r>
              <a:rPr lang="en-CA" dirty="0"/>
              <a:t>MS Outlook</a:t>
            </a:r>
          </a:p>
        </p:txBody>
      </p:sp>
      <p:sp>
        <p:nvSpPr>
          <p:cNvPr id="3" name="Espace réservé du contenu 2">
            <a:extLst>
              <a:ext uri="{FF2B5EF4-FFF2-40B4-BE49-F238E27FC236}">
                <a16:creationId xmlns:a16="http://schemas.microsoft.com/office/drawing/2014/main" id="{F6AA94BA-84B1-4B31-84DF-F9C64CB46B50}"/>
              </a:ext>
            </a:extLst>
          </p:cNvPr>
          <p:cNvSpPr>
            <a:spLocks noGrp="1"/>
          </p:cNvSpPr>
          <p:nvPr>
            <p:ph idx="1"/>
          </p:nvPr>
        </p:nvSpPr>
        <p:spPr/>
        <p:txBody>
          <a:bodyPr/>
          <a:lstStyle/>
          <a:p>
            <a:endParaRPr lang="en-CA" dirty="0"/>
          </a:p>
        </p:txBody>
      </p:sp>
      <p:sp>
        <p:nvSpPr>
          <p:cNvPr id="4" name="Espace réservé du pied de page 3">
            <a:extLst>
              <a:ext uri="{FF2B5EF4-FFF2-40B4-BE49-F238E27FC236}">
                <a16:creationId xmlns:a16="http://schemas.microsoft.com/office/drawing/2014/main" id="{7F3FFBF3-A504-4DF8-B03D-CE134037AFFC}"/>
              </a:ext>
            </a:extLst>
          </p:cNvPr>
          <p:cNvSpPr>
            <a:spLocks noGrp="1"/>
          </p:cNvSpPr>
          <p:nvPr>
            <p:ph type="ftr" sz="quarter" idx="3"/>
          </p:nvPr>
        </p:nvSpPr>
        <p:spPr/>
        <p:txBody>
          <a:bodyPr/>
          <a:lstStyle/>
          <a:p>
            <a:r>
              <a:rPr lang="en-CA"/>
              <a:t>@Valérie Martin, 2023</a:t>
            </a:r>
            <a:endParaRPr lang="en-CA" dirty="0"/>
          </a:p>
        </p:txBody>
      </p:sp>
      <p:pic>
        <p:nvPicPr>
          <p:cNvPr id="7" name="Image 6">
            <a:extLst>
              <a:ext uri="{FF2B5EF4-FFF2-40B4-BE49-F238E27FC236}">
                <a16:creationId xmlns:a16="http://schemas.microsoft.com/office/drawing/2014/main" id="{5AE4183E-AC5A-49E5-BF2A-F284F645FD27}"/>
              </a:ext>
            </a:extLst>
          </p:cNvPr>
          <p:cNvPicPr>
            <a:picLocks noChangeAspect="1"/>
          </p:cNvPicPr>
          <p:nvPr/>
        </p:nvPicPr>
        <p:blipFill rotWithShape="1">
          <a:blip r:embed="rId3"/>
          <a:srcRect l="50000" t="39916"/>
          <a:stretch/>
        </p:blipFill>
        <p:spPr>
          <a:xfrm>
            <a:off x="81810" y="1431766"/>
            <a:ext cx="8886093" cy="4963715"/>
          </a:xfrm>
          <a:prstGeom prst="rect">
            <a:avLst/>
          </a:prstGeom>
        </p:spPr>
      </p:pic>
      <p:cxnSp>
        <p:nvCxnSpPr>
          <p:cNvPr id="8" name="Connecteur droit avec flèche 7">
            <a:extLst>
              <a:ext uri="{FF2B5EF4-FFF2-40B4-BE49-F238E27FC236}">
                <a16:creationId xmlns:a16="http://schemas.microsoft.com/office/drawing/2014/main" id="{5D44A76B-13D2-45C3-B447-BCCC64068C57}"/>
              </a:ext>
            </a:extLst>
          </p:cNvPr>
          <p:cNvCxnSpPr>
            <a:cxnSpLocks/>
          </p:cNvCxnSpPr>
          <p:nvPr/>
        </p:nvCxnSpPr>
        <p:spPr>
          <a:xfrm flipH="1" flipV="1">
            <a:off x="371475" y="1873100"/>
            <a:ext cx="1371600" cy="92392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28AE7498-7714-4684-9C79-80683164378F}"/>
              </a:ext>
            </a:extLst>
          </p:cNvPr>
          <p:cNvCxnSpPr>
            <a:cxnSpLocks/>
          </p:cNvCxnSpPr>
          <p:nvPr/>
        </p:nvCxnSpPr>
        <p:spPr>
          <a:xfrm>
            <a:off x="5000625" y="2797025"/>
            <a:ext cx="111156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367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78ED93-17E2-4987-97EA-521CE0FE024D}"/>
              </a:ext>
            </a:extLst>
          </p:cNvPr>
          <p:cNvSpPr>
            <a:spLocks noGrp="1"/>
          </p:cNvSpPr>
          <p:nvPr>
            <p:ph type="title"/>
          </p:nvPr>
        </p:nvSpPr>
        <p:spPr/>
        <p:txBody>
          <a:bodyPr/>
          <a:lstStyle/>
          <a:p>
            <a:endParaRPr lang="en-CA"/>
          </a:p>
        </p:txBody>
      </p:sp>
      <p:sp>
        <p:nvSpPr>
          <p:cNvPr id="3" name="Espace réservé du contenu 2">
            <a:extLst>
              <a:ext uri="{FF2B5EF4-FFF2-40B4-BE49-F238E27FC236}">
                <a16:creationId xmlns:a16="http://schemas.microsoft.com/office/drawing/2014/main" id="{25E67FDF-3C6C-4596-A025-6479FACDB89F}"/>
              </a:ext>
            </a:extLst>
          </p:cNvPr>
          <p:cNvSpPr>
            <a:spLocks noGrp="1"/>
          </p:cNvSpPr>
          <p:nvPr>
            <p:ph idx="1"/>
          </p:nvPr>
        </p:nvSpPr>
        <p:spPr/>
        <p:txBody>
          <a:bodyPr/>
          <a:lstStyle/>
          <a:p>
            <a:endParaRPr lang="en-CA"/>
          </a:p>
        </p:txBody>
      </p:sp>
      <p:sp>
        <p:nvSpPr>
          <p:cNvPr id="4" name="Espace réservé du pied de page 3">
            <a:extLst>
              <a:ext uri="{FF2B5EF4-FFF2-40B4-BE49-F238E27FC236}">
                <a16:creationId xmlns:a16="http://schemas.microsoft.com/office/drawing/2014/main" id="{5BA9153E-061B-41A2-8B89-30B658EE75A1}"/>
              </a:ext>
            </a:extLst>
          </p:cNvPr>
          <p:cNvSpPr>
            <a:spLocks noGrp="1"/>
          </p:cNvSpPr>
          <p:nvPr>
            <p:ph type="ftr" sz="quarter" idx="3"/>
          </p:nvPr>
        </p:nvSpPr>
        <p:spPr/>
        <p:txBody>
          <a:bodyPr/>
          <a:lstStyle/>
          <a:p>
            <a:r>
              <a:rPr lang="en-CA"/>
              <a:t>@Valérie Martin, 2023</a:t>
            </a:r>
            <a:endParaRPr lang="en-CA" dirty="0"/>
          </a:p>
        </p:txBody>
      </p:sp>
      <p:pic>
        <p:nvPicPr>
          <p:cNvPr id="6" name="Image 5">
            <a:extLst>
              <a:ext uri="{FF2B5EF4-FFF2-40B4-BE49-F238E27FC236}">
                <a16:creationId xmlns:a16="http://schemas.microsoft.com/office/drawing/2014/main" id="{E36F3B67-DA51-43CE-8E9D-0333B2088A7C}"/>
              </a:ext>
            </a:extLst>
          </p:cNvPr>
          <p:cNvPicPr>
            <a:picLocks noChangeAspect="1"/>
          </p:cNvPicPr>
          <p:nvPr/>
        </p:nvPicPr>
        <p:blipFill>
          <a:blip r:embed="rId3"/>
          <a:stretch>
            <a:fillRect/>
          </a:stretch>
        </p:blipFill>
        <p:spPr>
          <a:xfrm>
            <a:off x="367018" y="0"/>
            <a:ext cx="8409963" cy="6858000"/>
          </a:xfrm>
          <a:prstGeom prst="rect">
            <a:avLst/>
          </a:prstGeom>
        </p:spPr>
      </p:pic>
      <p:pic>
        <p:nvPicPr>
          <p:cNvPr id="12" name="Image 11">
            <a:extLst>
              <a:ext uri="{FF2B5EF4-FFF2-40B4-BE49-F238E27FC236}">
                <a16:creationId xmlns:a16="http://schemas.microsoft.com/office/drawing/2014/main" id="{CE5BEDC5-E583-A2EC-4EA1-10AD4292D747}"/>
              </a:ext>
            </a:extLst>
          </p:cNvPr>
          <p:cNvPicPr>
            <a:picLocks noChangeAspect="1"/>
          </p:cNvPicPr>
          <p:nvPr/>
        </p:nvPicPr>
        <p:blipFill>
          <a:blip r:embed="rId4"/>
          <a:stretch>
            <a:fillRect/>
          </a:stretch>
        </p:blipFill>
        <p:spPr>
          <a:xfrm>
            <a:off x="7581900" y="60350"/>
            <a:ext cx="1134114" cy="1224843"/>
          </a:xfrm>
          <a:prstGeom prst="rect">
            <a:avLst/>
          </a:prstGeom>
        </p:spPr>
      </p:pic>
    </p:spTree>
    <p:extLst>
      <p:ext uri="{BB962C8B-B14F-4D97-AF65-F5344CB8AC3E}">
        <p14:creationId xmlns:p14="http://schemas.microsoft.com/office/powerpoint/2010/main" val="297732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43A9254-CC2E-43FE-9A82-4980532BB86A}"/>
              </a:ext>
            </a:extLst>
          </p:cNvPr>
          <p:cNvSpPr>
            <a:spLocks noGrp="1"/>
          </p:cNvSpPr>
          <p:nvPr>
            <p:ph type="body" sz="quarter" idx="10"/>
          </p:nvPr>
        </p:nvSpPr>
        <p:spPr/>
        <p:txBody>
          <a:bodyPr/>
          <a:lstStyle/>
          <a:p>
            <a:r>
              <a:rPr lang="fr-CA" dirty="0">
                <a:solidFill>
                  <a:srgbClr val="990033"/>
                </a:solidFill>
              </a:rPr>
              <a:t>Réflexion  - Discussion</a:t>
            </a:r>
            <a:endParaRPr lang="en-CA" dirty="0">
              <a:solidFill>
                <a:srgbClr val="990033"/>
              </a:solidFill>
            </a:endParaRPr>
          </a:p>
        </p:txBody>
      </p:sp>
      <p:sp>
        <p:nvSpPr>
          <p:cNvPr id="3" name="Espace réservé du contenu 2">
            <a:extLst>
              <a:ext uri="{FF2B5EF4-FFF2-40B4-BE49-F238E27FC236}">
                <a16:creationId xmlns:a16="http://schemas.microsoft.com/office/drawing/2014/main" id="{B9765EAE-1E8F-E44D-AA49-A3CCBEA2476C}"/>
              </a:ext>
            </a:extLst>
          </p:cNvPr>
          <p:cNvSpPr>
            <a:spLocks noGrp="1"/>
          </p:cNvSpPr>
          <p:nvPr>
            <p:ph idx="1"/>
          </p:nvPr>
        </p:nvSpPr>
        <p:spPr>
          <a:xfrm>
            <a:off x="632550" y="1961074"/>
            <a:ext cx="7915347" cy="4525433"/>
          </a:xfrm>
        </p:spPr>
        <p:txBody>
          <a:bodyPr/>
          <a:lstStyle/>
          <a:p>
            <a:pPr marL="0" indent="0" algn="ctr">
              <a:buNone/>
            </a:pPr>
            <a:endParaRPr lang="fr-CA" sz="4000" dirty="0">
              <a:solidFill>
                <a:srgbClr val="800000"/>
              </a:solidFill>
            </a:endParaRPr>
          </a:p>
          <a:p>
            <a:pPr marL="0" indent="0" algn="ctr">
              <a:buNone/>
            </a:pPr>
            <a:endParaRPr lang="fr-CA" sz="4000" dirty="0">
              <a:solidFill>
                <a:srgbClr val="800000"/>
              </a:solidFill>
            </a:endParaRPr>
          </a:p>
          <a:p>
            <a:pPr marL="0" indent="0" algn="ctr">
              <a:buNone/>
            </a:pPr>
            <a:r>
              <a:rPr lang="fr-CA" sz="4000" i="1" dirty="0">
                <a:solidFill>
                  <a:srgbClr val="800000"/>
                </a:solidFill>
              </a:rPr>
              <a:t>Qu’est-ce qu’un handicap? </a:t>
            </a:r>
          </a:p>
        </p:txBody>
      </p:sp>
      <p:sp>
        <p:nvSpPr>
          <p:cNvPr id="2" name="Espace réservé du pied de page 1">
            <a:extLst>
              <a:ext uri="{FF2B5EF4-FFF2-40B4-BE49-F238E27FC236}">
                <a16:creationId xmlns:a16="http://schemas.microsoft.com/office/drawing/2014/main" id="{A807E065-8131-4365-A46D-461F7CEE6053}"/>
              </a:ext>
            </a:extLst>
          </p:cNvPr>
          <p:cNvSpPr>
            <a:spLocks noGrp="1"/>
          </p:cNvSpPr>
          <p:nvPr>
            <p:ph type="ftr" sz="quarter" idx="11"/>
          </p:nvPr>
        </p:nvSpPr>
        <p:spPr/>
        <p:txBody>
          <a:bodyPr/>
          <a:lstStyle/>
          <a:p>
            <a:r>
              <a:rPr lang="en-CA" dirty="0"/>
              <a:t>@Valérie Martin, 2023</a:t>
            </a:r>
          </a:p>
        </p:txBody>
      </p:sp>
    </p:spTree>
    <p:extLst>
      <p:ext uri="{BB962C8B-B14F-4D97-AF65-F5344CB8AC3E}">
        <p14:creationId xmlns:p14="http://schemas.microsoft.com/office/powerpoint/2010/main" val="979237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22F0E-7C66-85E2-6020-8F134BDB4A54}"/>
              </a:ext>
            </a:extLst>
          </p:cNvPr>
          <p:cNvSpPr>
            <a:spLocks noGrp="1"/>
          </p:cNvSpPr>
          <p:nvPr>
            <p:ph type="title"/>
          </p:nvPr>
        </p:nvSpPr>
        <p:spPr/>
        <p:txBody>
          <a:bodyPr/>
          <a:lstStyle/>
          <a:p>
            <a:pPr algn="ctr"/>
            <a:r>
              <a:rPr lang="fr-CA" dirty="0">
                <a:solidFill>
                  <a:schemeClr val="bg1"/>
                </a:solidFill>
              </a:rPr>
              <a:t>Environnement </a:t>
            </a:r>
          </a:p>
        </p:txBody>
      </p:sp>
      <p:sp>
        <p:nvSpPr>
          <p:cNvPr id="4" name="Espace réservé du pied de page 3">
            <a:extLst>
              <a:ext uri="{FF2B5EF4-FFF2-40B4-BE49-F238E27FC236}">
                <a16:creationId xmlns:a16="http://schemas.microsoft.com/office/drawing/2014/main" id="{14F4641C-8DA8-55FD-C9A6-0E71C646BEB9}"/>
              </a:ext>
            </a:extLst>
          </p:cNvPr>
          <p:cNvSpPr>
            <a:spLocks noGrp="1"/>
          </p:cNvSpPr>
          <p:nvPr>
            <p:ph type="ftr" sz="quarter" idx="3"/>
          </p:nvPr>
        </p:nvSpPr>
        <p:spPr/>
        <p:txBody>
          <a:bodyPr/>
          <a:lstStyle/>
          <a:p>
            <a:r>
              <a:rPr lang="en-CA"/>
              <a:t>@Valérie Martin, 2023</a:t>
            </a:r>
            <a:endParaRPr lang="en-CA" dirty="0"/>
          </a:p>
        </p:txBody>
      </p:sp>
      <p:graphicFrame>
        <p:nvGraphicFramePr>
          <p:cNvPr id="6" name="Diagramme 5">
            <a:extLst>
              <a:ext uri="{FF2B5EF4-FFF2-40B4-BE49-F238E27FC236}">
                <a16:creationId xmlns:a16="http://schemas.microsoft.com/office/drawing/2014/main" id="{A96F485C-67A2-691A-918F-A99D6C769557}"/>
              </a:ext>
            </a:extLst>
          </p:cNvPr>
          <p:cNvGraphicFramePr/>
          <p:nvPr/>
        </p:nvGraphicFramePr>
        <p:xfrm>
          <a:off x="830848" y="1873100"/>
          <a:ext cx="7666382" cy="3334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que 4" descr="Connections contour">
            <a:extLst>
              <a:ext uri="{FF2B5EF4-FFF2-40B4-BE49-F238E27FC236}">
                <a16:creationId xmlns:a16="http://schemas.microsoft.com/office/drawing/2014/main" id="{21CF5D84-EE79-015C-649B-434973B2B4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4731" y="3134764"/>
            <a:ext cx="914400" cy="914400"/>
          </a:xfrm>
          <a:prstGeom prst="rect">
            <a:avLst/>
          </a:prstGeom>
        </p:spPr>
      </p:pic>
      <p:pic>
        <p:nvPicPr>
          <p:cNvPr id="9" name="Graphique 8" descr="Building contour">
            <a:extLst>
              <a:ext uri="{FF2B5EF4-FFF2-40B4-BE49-F238E27FC236}">
                <a16:creationId xmlns:a16="http://schemas.microsoft.com/office/drawing/2014/main" id="{9DDE3E9F-DB3D-9F9D-D32B-28435F1B744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82830" y="3083322"/>
            <a:ext cx="914400" cy="914400"/>
          </a:xfrm>
          <a:prstGeom prst="rect">
            <a:avLst/>
          </a:prstGeom>
        </p:spPr>
      </p:pic>
    </p:spTree>
    <p:extLst>
      <p:ext uri="{BB962C8B-B14F-4D97-AF65-F5344CB8AC3E}">
        <p14:creationId xmlns:p14="http://schemas.microsoft.com/office/powerpoint/2010/main" val="3658865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53F704-33BB-C902-19F4-3B2516FDB6D0}"/>
              </a:ext>
            </a:extLst>
          </p:cNvPr>
          <p:cNvSpPr>
            <a:spLocks noGrp="1"/>
          </p:cNvSpPr>
          <p:nvPr>
            <p:ph type="title"/>
          </p:nvPr>
        </p:nvSpPr>
        <p:spPr/>
        <p:txBody>
          <a:bodyPr/>
          <a:lstStyle/>
          <a:p>
            <a:r>
              <a:rPr lang="fr-CA" dirty="0"/>
              <a:t>Environnement SOCIAL</a:t>
            </a:r>
          </a:p>
        </p:txBody>
      </p:sp>
      <p:sp>
        <p:nvSpPr>
          <p:cNvPr id="3" name="Espace réservé du contenu 2">
            <a:extLst>
              <a:ext uri="{FF2B5EF4-FFF2-40B4-BE49-F238E27FC236}">
                <a16:creationId xmlns:a16="http://schemas.microsoft.com/office/drawing/2014/main" id="{EA3C001C-2B36-784E-8524-CF2ABBEEDBEE}"/>
              </a:ext>
            </a:extLst>
          </p:cNvPr>
          <p:cNvSpPr>
            <a:spLocks noGrp="1"/>
          </p:cNvSpPr>
          <p:nvPr>
            <p:ph idx="1"/>
          </p:nvPr>
        </p:nvSpPr>
        <p:spPr>
          <a:xfrm>
            <a:off x="457200" y="1876718"/>
            <a:ext cx="8229600" cy="4525433"/>
          </a:xfrm>
        </p:spPr>
        <p:txBody>
          <a:bodyPr/>
          <a:lstStyle/>
          <a:p>
            <a:r>
              <a:rPr lang="en-CA" dirty="0"/>
              <a:t>Organisation du travail</a:t>
            </a:r>
          </a:p>
          <a:p>
            <a:pPr lvl="1">
              <a:buFontTx/>
              <a:buChar char="-"/>
            </a:pPr>
            <a:r>
              <a:rPr lang="en-CA" sz="2400" dirty="0" err="1"/>
              <a:t>Horaire</a:t>
            </a:r>
            <a:r>
              <a:rPr lang="en-CA" sz="2400" dirty="0"/>
              <a:t> (</a:t>
            </a:r>
            <a:r>
              <a:rPr lang="en-CA" sz="2400" dirty="0" err="1"/>
              <a:t>heure</a:t>
            </a:r>
            <a:r>
              <a:rPr lang="en-CA" sz="2400" dirty="0"/>
              <a:t>, </a:t>
            </a:r>
            <a:r>
              <a:rPr lang="en-CA" sz="2400" dirty="0" err="1"/>
              <a:t>flexibilité</a:t>
            </a:r>
            <a:r>
              <a:rPr lang="en-CA" sz="2400" dirty="0"/>
              <a:t>)</a:t>
            </a:r>
          </a:p>
          <a:p>
            <a:pPr lvl="1">
              <a:buFontTx/>
              <a:buChar char="-"/>
            </a:pPr>
            <a:r>
              <a:rPr lang="en-CA" sz="2400" dirty="0" err="1"/>
              <a:t>Télétravail</a:t>
            </a:r>
            <a:r>
              <a:rPr lang="en-CA" sz="2400" dirty="0"/>
              <a:t> </a:t>
            </a:r>
          </a:p>
          <a:p>
            <a:pPr lvl="1">
              <a:buFontTx/>
              <a:buChar char="-"/>
            </a:pPr>
            <a:r>
              <a:rPr lang="en-CA" sz="2400" dirty="0"/>
              <a:t>Cadence</a:t>
            </a:r>
          </a:p>
          <a:p>
            <a:pPr lvl="1">
              <a:buFontTx/>
              <a:buChar char="-"/>
            </a:pPr>
            <a:r>
              <a:rPr lang="en-CA" sz="2400" dirty="0" err="1"/>
              <a:t>Tâches</a:t>
            </a:r>
            <a:r>
              <a:rPr lang="en-CA" sz="2400" dirty="0"/>
              <a:t> et </a:t>
            </a:r>
            <a:r>
              <a:rPr lang="en-CA" sz="2400" dirty="0" err="1"/>
              <a:t>responsabilités</a:t>
            </a:r>
            <a:endParaRPr lang="en-CA" sz="2400" dirty="0"/>
          </a:p>
          <a:p>
            <a:pPr lvl="1">
              <a:buFontTx/>
              <a:buChar char="-"/>
            </a:pPr>
            <a:r>
              <a:rPr lang="en-CA" sz="2400" dirty="0"/>
              <a:t>Routine, </a:t>
            </a:r>
            <a:r>
              <a:rPr lang="en-CA" sz="2400" dirty="0" err="1"/>
              <a:t>flexibilité</a:t>
            </a:r>
            <a:endParaRPr lang="en-CA" sz="2400" dirty="0"/>
          </a:p>
          <a:p>
            <a:pPr>
              <a:lnSpc>
                <a:spcPct val="100000"/>
              </a:lnSpc>
            </a:pPr>
            <a:r>
              <a:rPr lang="en-CA" dirty="0"/>
              <a:t>Formation</a:t>
            </a:r>
          </a:p>
          <a:p>
            <a:pPr>
              <a:lnSpc>
                <a:spcPct val="100000"/>
              </a:lnSpc>
            </a:pPr>
            <a:r>
              <a:rPr lang="en-CA" dirty="0"/>
              <a:t>Communication</a:t>
            </a:r>
          </a:p>
          <a:p>
            <a:pPr>
              <a:lnSpc>
                <a:spcPct val="100000"/>
              </a:lnSpc>
            </a:pPr>
            <a:r>
              <a:rPr lang="en-CA" dirty="0"/>
              <a:t>Soutien </a:t>
            </a:r>
            <a:r>
              <a:rPr lang="en-CA" dirty="0" err="1"/>
              <a:t>externe</a:t>
            </a:r>
            <a:endParaRPr lang="en-CA" dirty="0"/>
          </a:p>
          <a:p>
            <a:endParaRPr lang="fr-CA" dirty="0"/>
          </a:p>
        </p:txBody>
      </p:sp>
      <p:sp>
        <p:nvSpPr>
          <p:cNvPr id="4" name="Espace réservé du pied de page 3">
            <a:extLst>
              <a:ext uri="{FF2B5EF4-FFF2-40B4-BE49-F238E27FC236}">
                <a16:creationId xmlns:a16="http://schemas.microsoft.com/office/drawing/2014/main" id="{9608F7A8-40A8-D649-5A26-C4212F0F33B1}"/>
              </a:ext>
            </a:extLst>
          </p:cNvPr>
          <p:cNvSpPr>
            <a:spLocks noGrp="1"/>
          </p:cNvSpPr>
          <p:nvPr>
            <p:ph type="ftr" sz="quarter" idx="3"/>
          </p:nvPr>
        </p:nvSpPr>
        <p:spPr/>
        <p:txBody>
          <a:bodyPr/>
          <a:lstStyle/>
          <a:p>
            <a:r>
              <a:rPr lang="en-CA"/>
              <a:t>@Valérie Martin, 2023</a:t>
            </a:r>
            <a:endParaRPr lang="en-CA" dirty="0"/>
          </a:p>
        </p:txBody>
      </p:sp>
    </p:spTree>
    <p:extLst>
      <p:ext uri="{BB962C8B-B14F-4D97-AF65-F5344CB8AC3E}">
        <p14:creationId xmlns:p14="http://schemas.microsoft.com/office/powerpoint/2010/main" val="2348238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23A0C5-AB19-4131-92EE-B22ACD40380A}"/>
              </a:ext>
            </a:extLst>
          </p:cNvPr>
          <p:cNvSpPr>
            <a:spLocks noGrp="1"/>
          </p:cNvSpPr>
          <p:nvPr>
            <p:ph type="body" sz="quarter" idx="10"/>
          </p:nvPr>
        </p:nvSpPr>
        <p:spPr>
          <a:xfrm>
            <a:off x="846516" y="837851"/>
            <a:ext cx="7915347" cy="1027360"/>
          </a:xfrm>
        </p:spPr>
        <p:txBody>
          <a:bodyPr>
            <a:normAutofit/>
          </a:bodyPr>
          <a:lstStyle/>
          <a:p>
            <a:r>
              <a:rPr lang="fr-CA" dirty="0"/>
              <a:t>Environnement SOCIAL</a:t>
            </a:r>
          </a:p>
        </p:txBody>
      </p:sp>
      <p:sp>
        <p:nvSpPr>
          <p:cNvPr id="4" name="Espace réservé du pied de page 3">
            <a:extLst>
              <a:ext uri="{FF2B5EF4-FFF2-40B4-BE49-F238E27FC236}">
                <a16:creationId xmlns:a16="http://schemas.microsoft.com/office/drawing/2014/main" id="{B07995DB-0019-49DA-925D-B2D30DE60ABC}"/>
              </a:ext>
            </a:extLst>
          </p:cNvPr>
          <p:cNvSpPr>
            <a:spLocks noGrp="1"/>
          </p:cNvSpPr>
          <p:nvPr>
            <p:ph type="ftr" sz="quarter" idx="3"/>
          </p:nvPr>
        </p:nvSpPr>
        <p:spPr>
          <a:xfrm rot="16200000">
            <a:off x="6946897" y="4051299"/>
            <a:ext cx="4203701" cy="381002"/>
          </a:xfrm>
        </p:spPr>
        <p:txBody>
          <a:bodyPr>
            <a:normAutofit/>
          </a:bodyPr>
          <a:lstStyle/>
          <a:p>
            <a:pPr>
              <a:spcAft>
                <a:spcPts val="600"/>
              </a:spcAft>
            </a:pPr>
            <a:r>
              <a:rPr lang="en-CA"/>
              <a:t>@Valérie Martin, 2023</a:t>
            </a:r>
          </a:p>
        </p:txBody>
      </p:sp>
      <p:graphicFrame>
        <p:nvGraphicFramePr>
          <p:cNvPr id="6" name="Espace réservé du contenu 2">
            <a:extLst>
              <a:ext uri="{FF2B5EF4-FFF2-40B4-BE49-F238E27FC236}">
                <a16:creationId xmlns:a16="http://schemas.microsoft.com/office/drawing/2014/main" id="{026801CD-F0BA-D81A-01B1-7267988DEC9D}"/>
              </a:ext>
            </a:extLst>
          </p:cNvPr>
          <p:cNvGraphicFramePr>
            <a:graphicFrameLocks noGrp="1"/>
          </p:cNvGraphicFramePr>
          <p:nvPr>
            <p:ph idx="1"/>
            <p:extLst>
              <p:ext uri="{D42A27DB-BD31-4B8C-83A1-F6EECF244321}">
                <p14:modId xmlns:p14="http://schemas.microsoft.com/office/powerpoint/2010/main" val="2475615051"/>
              </p:ext>
            </p:extLst>
          </p:nvPr>
        </p:nvGraphicFramePr>
        <p:xfrm>
          <a:off x="846516" y="1961074"/>
          <a:ext cx="7915347" cy="452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944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E722D2-FCBC-A7CF-1EBD-C6F297A379CA}"/>
              </a:ext>
            </a:extLst>
          </p:cNvPr>
          <p:cNvSpPr>
            <a:spLocks noGrp="1"/>
          </p:cNvSpPr>
          <p:nvPr>
            <p:ph type="title"/>
          </p:nvPr>
        </p:nvSpPr>
        <p:spPr/>
        <p:txBody>
          <a:bodyPr/>
          <a:lstStyle/>
          <a:p>
            <a:r>
              <a:rPr lang="fr-CA" dirty="0"/>
              <a:t>Attitudes face au handicap</a:t>
            </a:r>
          </a:p>
        </p:txBody>
      </p:sp>
      <p:graphicFrame>
        <p:nvGraphicFramePr>
          <p:cNvPr id="5" name="Tableau 5">
            <a:extLst>
              <a:ext uri="{FF2B5EF4-FFF2-40B4-BE49-F238E27FC236}">
                <a16:creationId xmlns:a16="http://schemas.microsoft.com/office/drawing/2014/main" id="{54A2E056-D754-BBCA-E525-3AA9A850DDAE}"/>
              </a:ext>
            </a:extLst>
          </p:cNvPr>
          <p:cNvGraphicFramePr>
            <a:graphicFrameLocks noGrp="1"/>
          </p:cNvGraphicFramePr>
          <p:nvPr>
            <p:ph idx="1"/>
            <p:extLst>
              <p:ext uri="{D42A27DB-BD31-4B8C-83A1-F6EECF244321}">
                <p14:modId xmlns:p14="http://schemas.microsoft.com/office/powerpoint/2010/main" val="3327211150"/>
              </p:ext>
            </p:extLst>
          </p:nvPr>
        </p:nvGraphicFramePr>
        <p:xfrm>
          <a:off x="457200" y="3327400"/>
          <a:ext cx="8229600" cy="128016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1310348356"/>
                    </a:ext>
                  </a:extLst>
                </a:gridCol>
                <a:gridCol w="2057400">
                  <a:extLst>
                    <a:ext uri="{9D8B030D-6E8A-4147-A177-3AD203B41FA5}">
                      <a16:colId xmlns:a16="http://schemas.microsoft.com/office/drawing/2014/main" val="1142833644"/>
                    </a:ext>
                  </a:extLst>
                </a:gridCol>
                <a:gridCol w="2057400">
                  <a:extLst>
                    <a:ext uri="{9D8B030D-6E8A-4147-A177-3AD203B41FA5}">
                      <a16:colId xmlns:a16="http://schemas.microsoft.com/office/drawing/2014/main" val="2820266374"/>
                    </a:ext>
                  </a:extLst>
                </a:gridCol>
                <a:gridCol w="2057400">
                  <a:extLst>
                    <a:ext uri="{9D8B030D-6E8A-4147-A177-3AD203B41FA5}">
                      <a16:colId xmlns:a16="http://schemas.microsoft.com/office/drawing/2014/main" val="450757599"/>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noProof="0" dirty="0"/>
                        <a:t>Stéréotypisation</a:t>
                      </a:r>
                    </a:p>
                  </a:txBody>
                  <a:tcPr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noProof="0" dirty="0"/>
                        <a:t>Hypothèse du monde juste </a:t>
                      </a:r>
                    </a:p>
                  </a:txBody>
                  <a:tcPr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noProof="0" dirty="0"/>
                        <a:t>Anxiété existentielle </a:t>
                      </a:r>
                    </a:p>
                  </a:txBody>
                  <a:tcPr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noProof="0" dirty="0"/>
                        <a:t>Anxiété esthétique</a:t>
                      </a:r>
                    </a:p>
                  </a:txBody>
                  <a:tcPr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tcPr>
                </a:tc>
                <a:extLst>
                  <a:ext uri="{0D108BD9-81ED-4DB2-BD59-A6C34878D82A}">
                    <a16:rowId xmlns:a16="http://schemas.microsoft.com/office/drawing/2014/main" val="306016771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noProof="0" dirty="0"/>
                        <a:t>Norme d’être gentil ou sympathique </a:t>
                      </a:r>
                    </a:p>
                  </a:txBody>
                  <a:tcPr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noProof="0" dirty="0"/>
                        <a:t>Réponse ambivalente</a:t>
                      </a:r>
                    </a:p>
                  </a:txBody>
                  <a:tcPr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noProof="0" dirty="0"/>
                        <a:t>Adaptation sociale </a:t>
                      </a:r>
                    </a:p>
                  </a:txBody>
                  <a:tcPr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noProof="0" dirty="0"/>
                        <a:t>Stigmatisation</a:t>
                      </a:r>
                    </a:p>
                  </a:txBody>
                  <a:tcPr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tcPr>
                </a:tc>
                <a:extLst>
                  <a:ext uri="{0D108BD9-81ED-4DB2-BD59-A6C34878D82A}">
                    <a16:rowId xmlns:a16="http://schemas.microsoft.com/office/drawing/2014/main" val="2503450288"/>
                  </a:ext>
                </a:extLst>
              </a:tr>
            </a:tbl>
          </a:graphicData>
        </a:graphic>
      </p:graphicFrame>
      <p:sp>
        <p:nvSpPr>
          <p:cNvPr id="4" name="Espace réservé du pied de page 3">
            <a:extLst>
              <a:ext uri="{FF2B5EF4-FFF2-40B4-BE49-F238E27FC236}">
                <a16:creationId xmlns:a16="http://schemas.microsoft.com/office/drawing/2014/main" id="{F3293351-0D39-8C16-F90E-453187085E59}"/>
              </a:ext>
            </a:extLst>
          </p:cNvPr>
          <p:cNvSpPr>
            <a:spLocks noGrp="1"/>
          </p:cNvSpPr>
          <p:nvPr>
            <p:ph type="ftr" sz="quarter" idx="3"/>
          </p:nvPr>
        </p:nvSpPr>
        <p:spPr/>
        <p:txBody>
          <a:bodyPr/>
          <a:lstStyle/>
          <a:p>
            <a:r>
              <a:rPr lang="en-CA"/>
              <a:t>@Valérie Martin, 2023</a:t>
            </a:r>
            <a:endParaRPr lang="en-CA" dirty="0"/>
          </a:p>
        </p:txBody>
      </p:sp>
      <p:sp>
        <p:nvSpPr>
          <p:cNvPr id="7" name="ZoneTexte 6">
            <a:extLst>
              <a:ext uri="{FF2B5EF4-FFF2-40B4-BE49-F238E27FC236}">
                <a16:creationId xmlns:a16="http://schemas.microsoft.com/office/drawing/2014/main" id="{A5B33889-999D-7061-3524-3A8B727B0EDF}"/>
              </a:ext>
            </a:extLst>
          </p:cNvPr>
          <p:cNvSpPr txBox="1"/>
          <p:nvPr/>
        </p:nvSpPr>
        <p:spPr>
          <a:xfrm>
            <a:off x="957611" y="2040369"/>
            <a:ext cx="7228778" cy="707886"/>
          </a:xfrm>
          <a:prstGeom prst="rect">
            <a:avLst/>
          </a:prstGeom>
          <a:noFill/>
        </p:spPr>
        <p:txBody>
          <a:bodyPr wrap="square">
            <a:spAutoFit/>
          </a:bodyPr>
          <a:lstStyle/>
          <a:p>
            <a:r>
              <a:rPr lang="fr-CA" sz="2000" b="1" i="1" dirty="0"/>
              <a:t>Explications psychologiques du traitement biaisé envers les personnes qui ont des incapacités</a:t>
            </a:r>
          </a:p>
        </p:txBody>
      </p:sp>
      <p:sp>
        <p:nvSpPr>
          <p:cNvPr id="8" name="ZoneTexte 7">
            <a:extLst>
              <a:ext uri="{FF2B5EF4-FFF2-40B4-BE49-F238E27FC236}">
                <a16:creationId xmlns:a16="http://schemas.microsoft.com/office/drawing/2014/main" id="{077D3429-40E0-D1E2-26D7-67CE9EF75589}"/>
              </a:ext>
            </a:extLst>
          </p:cNvPr>
          <p:cNvSpPr txBox="1"/>
          <p:nvPr/>
        </p:nvSpPr>
        <p:spPr>
          <a:xfrm>
            <a:off x="6521073" y="6425538"/>
            <a:ext cx="4686300" cy="307777"/>
          </a:xfrm>
          <a:prstGeom prst="rect">
            <a:avLst/>
          </a:prstGeom>
          <a:noFill/>
        </p:spPr>
        <p:txBody>
          <a:bodyPr wrap="square">
            <a:spAutoFit/>
          </a:bodyPr>
          <a:lstStyle/>
          <a:p>
            <a:r>
              <a:rPr lang="fr-CA" sz="1400" b="0" i="0" u="none" baseline="0" dirty="0"/>
              <a:t>(</a:t>
            </a:r>
            <a:r>
              <a:rPr lang="fr-CA" sz="1400" b="0" i="0" u="none" baseline="0" dirty="0" err="1"/>
              <a:t>Colella</a:t>
            </a:r>
            <a:r>
              <a:rPr lang="fr-CA" sz="1400" b="0" i="0" u="none" baseline="0" dirty="0"/>
              <a:t> &amp; Bruyère, 2011)</a:t>
            </a:r>
          </a:p>
        </p:txBody>
      </p:sp>
    </p:spTree>
    <p:extLst>
      <p:ext uri="{BB962C8B-B14F-4D97-AF65-F5344CB8AC3E}">
        <p14:creationId xmlns:p14="http://schemas.microsoft.com/office/powerpoint/2010/main" val="2571550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39829914-52BA-4FAB-840C-12B4CC654032}"/>
              </a:ext>
            </a:extLst>
          </p:cNvPr>
          <p:cNvSpPr txBox="1"/>
          <p:nvPr>
            <p:custDataLst>
              <p:tags r:id="rId1"/>
            </p:custDataLst>
          </p:nvPr>
        </p:nvSpPr>
        <p:spPr>
          <a:xfrm>
            <a:off x="423951" y="2021608"/>
            <a:ext cx="3960000" cy="3108543"/>
          </a:xfrm>
          <a:prstGeom prst="rect">
            <a:avLst/>
          </a:prstGeom>
          <a:solidFill>
            <a:schemeClr val="accent3">
              <a:lumMod val="20000"/>
              <a:lumOff val="80000"/>
            </a:schemeClr>
          </a:solidFill>
        </p:spPr>
        <p:txBody>
          <a:bodyPr wrap="square" rtlCol="0" anchor="t">
            <a:spAutoFit/>
          </a:bodyPr>
          <a:lstStyle/>
          <a:p>
            <a:pPr algn="ctr"/>
            <a:r>
              <a:rPr lang="fr-CA" sz="2800" dirty="0"/>
              <a:t>Le succès ou l’échec du processus</a:t>
            </a:r>
            <a:br>
              <a:rPr lang="fr-CA" sz="2800" dirty="0"/>
            </a:br>
            <a:r>
              <a:rPr lang="fr-CA" sz="2800" dirty="0"/>
              <a:t>semblait dépendre de la </a:t>
            </a:r>
            <a:r>
              <a:rPr lang="fr-CA" sz="2800" b="1" dirty="0"/>
              <a:t>relation</a:t>
            </a:r>
            <a:r>
              <a:rPr lang="fr-CA" sz="2800" dirty="0"/>
              <a:t> </a:t>
            </a:r>
          </a:p>
          <a:p>
            <a:pPr algn="ctr"/>
            <a:r>
              <a:rPr lang="fr-CA" sz="2800" dirty="0"/>
              <a:t>qui s’établissait entre le gestionnaire </a:t>
            </a:r>
            <a:br>
              <a:rPr lang="fr-CA" sz="2800" dirty="0"/>
            </a:br>
            <a:r>
              <a:rPr lang="fr-CA" sz="2800" dirty="0"/>
              <a:t>et son employé</a:t>
            </a:r>
          </a:p>
        </p:txBody>
      </p:sp>
      <p:sp>
        <p:nvSpPr>
          <p:cNvPr id="7" name="ZoneTexte 6">
            <a:extLst>
              <a:ext uri="{FF2B5EF4-FFF2-40B4-BE49-F238E27FC236}">
                <a16:creationId xmlns:a16="http://schemas.microsoft.com/office/drawing/2014/main" id="{0E7AEF83-4B63-31AF-043C-18F4BC43AD81}"/>
              </a:ext>
            </a:extLst>
          </p:cNvPr>
          <p:cNvSpPr txBox="1"/>
          <p:nvPr>
            <p:custDataLst>
              <p:tags r:id="rId2"/>
            </p:custDataLst>
          </p:nvPr>
        </p:nvSpPr>
        <p:spPr>
          <a:xfrm>
            <a:off x="4768850" y="2021608"/>
            <a:ext cx="3960000" cy="3108543"/>
          </a:xfrm>
          <a:prstGeom prst="rect">
            <a:avLst/>
          </a:prstGeom>
          <a:solidFill>
            <a:schemeClr val="accent3">
              <a:lumMod val="20000"/>
              <a:lumOff val="80000"/>
            </a:schemeClr>
          </a:solidFill>
        </p:spPr>
        <p:txBody>
          <a:bodyPr wrap="square" rtlCol="0" anchor="ctr">
            <a:spAutoFit/>
          </a:bodyPr>
          <a:lstStyle/>
          <a:p>
            <a:pPr algn="ctr"/>
            <a:r>
              <a:rPr lang="fr-CA" sz="2800" dirty="0"/>
              <a:t>La qualité de la relation </a:t>
            </a:r>
            <a:br>
              <a:rPr lang="fr-CA" sz="2800" b="1" dirty="0"/>
            </a:br>
            <a:r>
              <a:rPr lang="fr-CA" sz="2800" dirty="0"/>
              <a:t>était </a:t>
            </a:r>
            <a:r>
              <a:rPr lang="fr-CA" sz="2800" b="1" dirty="0"/>
              <a:t>influencée</a:t>
            </a:r>
            <a:r>
              <a:rPr lang="fr-CA" sz="2800" dirty="0"/>
              <a:t> </a:t>
            </a:r>
            <a:r>
              <a:rPr lang="fr-CA" sz="2800" b="1" dirty="0"/>
              <a:t>par l’action du conseiller en emploi</a:t>
            </a:r>
            <a:br>
              <a:rPr lang="fr-CA" sz="2800" dirty="0"/>
            </a:br>
            <a:r>
              <a:rPr lang="fr-CA" sz="2800" dirty="0"/>
              <a:t>qui facilitait la communication entre le gestionnaire et l’employé </a:t>
            </a:r>
          </a:p>
        </p:txBody>
      </p:sp>
      <p:sp>
        <p:nvSpPr>
          <p:cNvPr id="13" name="ZoneTexte 12">
            <a:extLst>
              <a:ext uri="{FF2B5EF4-FFF2-40B4-BE49-F238E27FC236}">
                <a16:creationId xmlns:a16="http://schemas.microsoft.com/office/drawing/2014/main" id="{20225397-CE71-9BDD-EFA9-5CBD57EC32E2}"/>
              </a:ext>
            </a:extLst>
          </p:cNvPr>
          <p:cNvSpPr txBox="1"/>
          <p:nvPr/>
        </p:nvSpPr>
        <p:spPr>
          <a:xfrm>
            <a:off x="1743074" y="5725380"/>
            <a:ext cx="5699125" cy="461665"/>
          </a:xfrm>
          <a:prstGeom prst="rect">
            <a:avLst/>
          </a:prstGeom>
          <a:noFill/>
        </p:spPr>
        <p:txBody>
          <a:bodyPr wrap="square">
            <a:spAutoFit/>
          </a:bodyPr>
          <a:lstStyle/>
          <a:p>
            <a:pPr algn="ctr"/>
            <a:r>
              <a:rPr lang="fr-CA" sz="2400" i="1" dirty="0">
                <a:solidFill>
                  <a:schemeClr val="accent3">
                    <a:lumMod val="50000"/>
                  </a:schemeClr>
                </a:solidFill>
              </a:rPr>
              <a:t>Théorie des échanges leader-membre (LMX)</a:t>
            </a:r>
          </a:p>
        </p:txBody>
      </p:sp>
      <p:sp>
        <p:nvSpPr>
          <p:cNvPr id="14" name="ZoneTexte 13">
            <a:extLst>
              <a:ext uri="{FF2B5EF4-FFF2-40B4-BE49-F238E27FC236}">
                <a16:creationId xmlns:a16="http://schemas.microsoft.com/office/drawing/2014/main" id="{6ED7DEB7-681D-8998-305D-261529295A6F}"/>
              </a:ext>
            </a:extLst>
          </p:cNvPr>
          <p:cNvSpPr txBox="1"/>
          <p:nvPr/>
        </p:nvSpPr>
        <p:spPr>
          <a:xfrm>
            <a:off x="536574" y="370701"/>
            <a:ext cx="8192276" cy="1169551"/>
          </a:xfrm>
          <a:prstGeom prst="rect">
            <a:avLst/>
          </a:prstGeom>
          <a:noFill/>
        </p:spPr>
        <p:txBody>
          <a:bodyPr wrap="square">
            <a:spAutoFit/>
          </a:bodyPr>
          <a:lstStyle/>
          <a:p>
            <a:r>
              <a:rPr lang="fr-CA" sz="3600" b="1" dirty="0">
                <a:solidFill>
                  <a:schemeClr val="accent3">
                    <a:lumMod val="50000"/>
                  </a:schemeClr>
                </a:solidFill>
                <a:latin typeface="Calibri Light" panose="020F0302020204030204" pitchFamily="34" charset="0"/>
                <a:ea typeface="Calibri Light" panose="020F0302020204030204" pitchFamily="34" charset="0"/>
                <a:cs typeface="Calibri Light" panose="020F0302020204030204" pitchFamily="34" charset="0"/>
              </a:rPr>
              <a:t>Thèse de doctorat </a:t>
            </a:r>
            <a:br>
              <a:rPr lang="fr-CA" sz="3600" b="1" dirty="0">
                <a:solidFill>
                  <a:schemeClr val="accent3">
                    <a:lumMod val="50000"/>
                  </a:schemeClr>
                </a:solidFill>
                <a:latin typeface="Calibri Light" panose="020F0302020204030204" pitchFamily="34" charset="0"/>
                <a:ea typeface="Calibri Light" panose="020F0302020204030204" pitchFamily="34" charset="0"/>
                <a:cs typeface="Calibri Light" panose="020F0302020204030204" pitchFamily="34" charset="0"/>
              </a:rPr>
            </a:br>
            <a:r>
              <a:rPr lang="fr-CA" sz="3400" b="1" dirty="0">
                <a:solidFill>
                  <a:schemeClr val="accent3">
                    <a:lumMod val="50000"/>
                  </a:schemeClr>
                </a:solidFill>
                <a:latin typeface="Calibri Light" panose="020F0302020204030204" pitchFamily="34" charset="0"/>
                <a:ea typeface="Calibri Light" panose="020F0302020204030204" pitchFamily="34" charset="0"/>
                <a:cs typeface="Calibri Light" panose="020F0302020204030204" pitchFamily="34" charset="0"/>
              </a:rPr>
              <a:t>Processus d’intégration – employé.es autistes</a:t>
            </a:r>
          </a:p>
        </p:txBody>
      </p:sp>
      <p:sp>
        <p:nvSpPr>
          <p:cNvPr id="2" name="ZoneTexte 1">
            <a:extLst>
              <a:ext uri="{FF2B5EF4-FFF2-40B4-BE49-F238E27FC236}">
                <a16:creationId xmlns:a16="http://schemas.microsoft.com/office/drawing/2014/main" id="{B2BE8705-4E57-95A0-BF73-9FCF1C358CE9}"/>
              </a:ext>
            </a:extLst>
          </p:cNvPr>
          <p:cNvSpPr txBox="1"/>
          <p:nvPr/>
        </p:nvSpPr>
        <p:spPr>
          <a:xfrm>
            <a:off x="3873398" y="6411890"/>
            <a:ext cx="4686300" cy="307777"/>
          </a:xfrm>
          <a:prstGeom prst="rect">
            <a:avLst/>
          </a:prstGeom>
          <a:noFill/>
        </p:spPr>
        <p:txBody>
          <a:bodyPr wrap="square">
            <a:spAutoFit/>
          </a:bodyPr>
          <a:lstStyle/>
          <a:p>
            <a:pPr algn="r"/>
            <a:r>
              <a:rPr lang="fr-CA" sz="1400" b="0" i="0" u="none" baseline="0" dirty="0"/>
              <a:t>(</a:t>
            </a:r>
            <a:r>
              <a:rPr lang="fr-CA" sz="1400" dirty="0"/>
              <a:t>Martin, Flanagan, Vogus</a:t>
            </a:r>
            <a:r>
              <a:rPr lang="fr-CA" sz="1400" b="0" i="0" u="none" baseline="0" dirty="0"/>
              <a:t> &amp; Chênevert, 2021)</a:t>
            </a:r>
          </a:p>
        </p:txBody>
      </p:sp>
    </p:spTree>
    <p:extLst>
      <p:ext uri="{BB962C8B-B14F-4D97-AF65-F5344CB8AC3E}">
        <p14:creationId xmlns:p14="http://schemas.microsoft.com/office/powerpoint/2010/main" val="2242713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5D698C-A517-486F-9135-252DAF873A33}"/>
              </a:ext>
            </a:extLst>
          </p:cNvPr>
          <p:cNvSpPr>
            <a:spLocks noGrp="1"/>
          </p:cNvSpPr>
          <p:nvPr>
            <p:ph type="title"/>
          </p:nvPr>
        </p:nvSpPr>
        <p:spPr/>
        <p:txBody>
          <a:bodyPr/>
          <a:lstStyle/>
          <a:p>
            <a:r>
              <a:rPr lang="fr-CA" dirty="0"/>
              <a:t>Environnement SOCIAL</a:t>
            </a:r>
            <a:endParaRPr lang="en-CA" dirty="0"/>
          </a:p>
        </p:txBody>
      </p:sp>
      <p:sp>
        <p:nvSpPr>
          <p:cNvPr id="3" name="Espace réservé du contenu 2">
            <a:extLst>
              <a:ext uri="{FF2B5EF4-FFF2-40B4-BE49-F238E27FC236}">
                <a16:creationId xmlns:a16="http://schemas.microsoft.com/office/drawing/2014/main" id="{B149641B-7171-4BDB-B565-18385F1502A3}"/>
              </a:ext>
            </a:extLst>
          </p:cNvPr>
          <p:cNvSpPr>
            <a:spLocks noGrp="1"/>
          </p:cNvSpPr>
          <p:nvPr>
            <p:ph idx="1"/>
          </p:nvPr>
        </p:nvSpPr>
        <p:spPr/>
        <p:txBody>
          <a:bodyPr/>
          <a:lstStyle/>
          <a:p>
            <a:r>
              <a:rPr lang="fr-CA" dirty="0"/>
              <a:t>Leadership</a:t>
            </a:r>
          </a:p>
          <a:p>
            <a:pPr lvl="1"/>
            <a:r>
              <a:rPr lang="fr-CA" dirty="0"/>
              <a:t>Haute direction</a:t>
            </a:r>
          </a:p>
          <a:p>
            <a:pPr lvl="1"/>
            <a:r>
              <a:rPr lang="fr-CA" dirty="0"/>
              <a:t>Superviseur direct</a:t>
            </a:r>
          </a:p>
          <a:p>
            <a:r>
              <a:rPr lang="fr-CA" dirty="0"/>
              <a:t>Politiques et procédures organisationnelle</a:t>
            </a:r>
          </a:p>
          <a:p>
            <a:r>
              <a:rPr lang="fr-CA" dirty="0"/>
              <a:t>Sensibilisation, communication</a:t>
            </a:r>
          </a:p>
          <a:p>
            <a:endParaRPr lang="fr-CA" dirty="0"/>
          </a:p>
          <a:p>
            <a:endParaRPr lang="en-CA" dirty="0"/>
          </a:p>
        </p:txBody>
      </p:sp>
      <p:sp>
        <p:nvSpPr>
          <p:cNvPr id="4" name="Espace réservé du pied de page 3">
            <a:extLst>
              <a:ext uri="{FF2B5EF4-FFF2-40B4-BE49-F238E27FC236}">
                <a16:creationId xmlns:a16="http://schemas.microsoft.com/office/drawing/2014/main" id="{6891EA4A-2747-4F74-A5DE-7B911EB193FF}"/>
              </a:ext>
            </a:extLst>
          </p:cNvPr>
          <p:cNvSpPr>
            <a:spLocks noGrp="1"/>
          </p:cNvSpPr>
          <p:nvPr>
            <p:ph type="ftr" sz="quarter" idx="3"/>
          </p:nvPr>
        </p:nvSpPr>
        <p:spPr/>
        <p:txBody>
          <a:bodyPr/>
          <a:lstStyle/>
          <a:p>
            <a:r>
              <a:rPr lang="en-CA"/>
              <a:t>@Valérie Martin, 2023</a:t>
            </a:r>
            <a:endParaRPr lang="en-CA" dirty="0"/>
          </a:p>
        </p:txBody>
      </p:sp>
    </p:spTree>
    <p:extLst>
      <p:ext uri="{BB962C8B-B14F-4D97-AF65-F5344CB8AC3E}">
        <p14:creationId xmlns:p14="http://schemas.microsoft.com/office/powerpoint/2010/main" val="336261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D82446-FBEE-C3CA-52FF-42857FD2CD46}"/>
              </a:ext>
            </a:extLst>
          </p:cNvPr>
          <p:cNvSpPr>
            <a:spLocks noGrp="1"/>
          </p:cNvSpPr>
          <p:nvPr>
            <p:ph type="title"/>
          </p:nvPr>
        </p:nvSpPr>
        <p:spPr>
          <a:xfrm>
            <a:off x="457200" y="2412117"/>
            <a:ext cx="8229600" cy="1143000"/>
          </a:xfrm>
        </p:spPr>
        <p:txBody>
          <a:bodyPr/>
          <a:lstStyle/>
          <a:p>
            <a:r>
              <a:rPr lang="fr-CA" sz="3600" i="1" dirty="0">
                <a:solidFill>
                  <a:schemeClr val="bg1"/>
                </a:solidFill>
                <a:cs typeface="Calibri"/>
              </a:rPr>
              <a:t>Comment créer des entreprises inclusives?</a:t>
            </a:r>
            <a:endParaRPr lang="fr-CA" sz="3600" i="1" dirty="0">
              <a:cs typeface="Calibri"/>
            </a:endParaRPr>
          </a:p>
        </p:txBody>
      </p:sp>
      <p:sp>
        <p:nvSpPr>
          <p:cNvPr id="5" name="Espace réservé du contenu 4">
            <a:extLst>
              <a:ext uri="{FF2B5EF4-FFF2-40B4-BE49-F238E27FC236}">
                <a16:creationId xmlns:a16="http://schemas.microsoft.com/office/drawing/2014/main" id="{0708880F-1B23-5FDD-1862-3370A730D523}"/>
              </a:ext>
            </a:extLst>
          </p:cNvPr>
          <p:cNvSpPr>
            <a:spLocks noGrp="1"/>
          </p:cNvSpPr>
          <p:nvPr>
            <p:ph idx="1"/>
          </p:nvPr>
        </p:nvSpPr>
        <p:spPr/>
        <p:txBody>
          <a:bodyPr/>
          <a:lstStyle/>
          <a:p>
            <a:endParaRPr lang="fr-CA"/>
          </a:p>
        </p:txBody>
      </p:sp>
      <p:sp>
        <p:nvSpPr>
          <p:cNvPr id="4" name="Espace réservé du pied de page 3">
            <a:extLst>
              <a:ext uri="{FF2B5EF4-FFF2-40B4-BE49-F238E27FC236}">
                <a16:creationId xmlns:a16="http://schemas.microsoft.com/office/drawing/2014/main" id="{31C23304-635A-7571-9278-B19689F4DB2B}"/>
              </a:ext>
            </a:extLst>
          </p:cNvPr>
          <p:cNvSpPr>
            <a:spLocks noGrp="1"/>
          </p:cNvSpPr>
          <p:nvPr>
            <p:ph type="ftr" sz="quarter" idx="11"/>
          </p:nvPr>
        </p:nvSpPr>
        <p:spPr/>
        <p:txBody>
          <a:bodyPr/>
          <a:lstStyle/>
          <a:p>
            <a:r>
              <a:rPr lang="en-CA"/>
              <a:t>@Valérie Martin, 2023</a:t>
            </a:r>
            <a:endParaRPr lang="en-CA" dirty="0"/>
          </a:p>
        </p:txBody>
      </p:sp>
    </p:spTree>
    <p:extLst>
      <p:ext uri="{BB962C8B-B14F-4D97-AF65-F5344CB8AC3E}">
        <p14:creationId xmlns:p14="http://schemas.microsoft.com/office/powerpoint/2010/main" val="934378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84A598-7D65-9838-635A-85D7E690F58B}"/>
              </a:ext>
            </a:extLst>
          </p:cNvPr>
          <p:cNvSpPr>
            <a:spLocks noGrp="1"/>
          </p:cNvSpPr>
          <p:nvPr>
            <p:ph type="title"/>
          </p:nvPr>
        </p:nvSpPr>
        <p:spPr>
          <a:xfrm>
            <a:off x="457200" y="730100"/>
            <a:ext cx="8229600" cy="1143000"/>
          </a:xfrm>
        </p:spPr>
        <p:txBody>
          <a:bodyPr>
            <a:normAutofit/>
          </a:bodyPr>
          <a:lstStyle/>
          <a:p>
            <a:r>
              <a:rPr lang="fr-CA" dirty="0"/>
              <a:t>Accommodements - - adaptations</a:t>
            </a:r>
          </a:p>
        </p:txBody>
      </p:sp>
      <p:sp>
        <p:nvSpPr>
          <p:cNvPr id="4" name="Espace réservé du pied de page 3">
            <a:extLst>
              <a:ext uri="{FF2B5EF4-FFF2-40B4-BE49-F238E27FC236}">
                <a16:creationId xmlns:a16="http://schemas.microsoft.com/office/drawing/2014/main" id="{30BF575B-4900-E39C-714B-D5AA63C60D20}"/>
              </a:ext>
            </a:extLst>
          </p:cNvPr>
          <p:cNvSpPr>
            <a:spLocks noGrp="1"/>
          </p:cNvSpPr>
          <p:nvPr>
            <p:ph type="ftr" sz="quarter" idx="3"/>
          </p:nvPr>
        </p:nvSpPr>
        <p:spPr>
          <a:xfrm rot="16200000">
            <a:off x="6946897" y="4051299"/>
            <a:ext cx="4203701" cy="381002"/>
          </a:xfrm>
        </p:spPr>
        <p:txBody>
          <a:bodyPr>
            <a:normAutofit/>
          </a:bodyPr>
          <a:lstStyle/>
          <a:p>
            <a:pPr>
              <a:spcAft>
                <a:spcPts val="600"/>
              </a:spcAft>
            </a:pPr>
            <a:r>
              <a:rPr lang="en-CA"/>
              <a:t>@Valérie Martin, 2023</a:t>
            </a:r>
          </a:p>
        </p:txBody>
      </p:sp>
      <p:graphicFrame>
        <p:nvGraphicFramePr>
          <p:cNvPr id="6" name="Espace réservé du contenu 2">
            <a:extLst>
              <a:ext uri="{FF2B5EF4-FFF2-40B4-BE49-F238E27FC236}">
                <a16:creationId xmlns:a16="http://schemas.microsoft.com/office/drawing/2014/main" id="{1BA67610-426F-4370-3320-4D49DF57C6DC}"/>
              </a:ext>
            </a:extLst>
          </p:cNvPr>
          <p:cNvGraphicFramePr>
            <a:graphicFrameLocks noGrp="1"/>
          </p:cNvGraphicFramePr>
          <p:nvPr>
            <p:ph idx="1"/>
            <p:extLst>
              <p:ext uri="{D42A27DB-BD31-4B8C-83A1-F6EECF244321}">
                <p14:modId xmlns:p14="http://schemas.microsoft.com/office/powerpoint/2010/main" val="2133535334"/>
              </p:ext>
            </p:extLst>
          </p:nvPr>
        </p:nvGraphicFramePr>
        <p:xfrm>
          <a:off x="583948" y="2055134"/>
          <a:ext cx="8401046" cy="452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509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84BB44-FA26-D37C-7CC4-03A76FDCE152}"/>
              </a:ext>
            </a:extLst>
          </p:cNvPr>
          <p:cNvSpPr>
            <a:spLocks noGrp="1"/>
          </p:cNvSpPr>
          <p:nvPr>
            <p:ph type="title"/>
          </p:nvPr>
        </p:nvSpPr>
        <p:spPr/>
        <p:txBody>
          <a:bodyPr/>
          <a:lstStyle/>
          <a:p>
            <a:r>
              <a:rPr lang="fr-CA" dirty="0"/>
              <a:t>Accessibilité et conception universelle</a:t>
            </a:r>
          </a:p>
        </p:txBody>
      </p:sp>
      <p:sp>
        <p:nvSpPr>
          <p:cNvPr id="3" name="Espace réservé du contenu 2">
            <a:extLst>
              <a:ext uri="{FF2B5EF4-FFF2-40B4-BE49-F238E27FC236}">
                <a16:creationId xmlns:a16="http://schemas.microsoft.com/office/drawing/2014/main" id="{E6403F95-1C20-4D76-940B-5FE5534D3898}"/>
              </a:ext>
            </a:extLst>
          </p:cNvPr>
          <p:cNvSpPr>
            <a:spLocks noGrp="1"/>
          </p:cNvSpPr>
          <p:nvPr>
            <p:ph idx="1"/>
          </p:nvPr>
        </p:nvSpPr>
        <p:spPr>
          <a:xfrm>
            <a:off x="457200" y="2066285"/>
            <a:ext cx="8229600" cy="4525433"/>
          </a:xfrm>
        </p:spPr>
        <p:txBody>
          <a:bodyPr/>
          <a:lstStyle/>
          <a:p>
            <a:r>
              <a:rPr lang="fr-CA" sz="2800" kern="0" dirty="0">
                <a:effectLst/>
                <a:ea typeface="Times New Roman" panose="02020603050405020304" pitchFamily="18" charset="0"/>
              </a:rPr>
              <a:t>Des droits individuels à l’accessibilité collective</a:t>
            </a:r>
          </a:p>
          <a:p>
            <a:pPr lvl="1"/>
            <a:r>
              <a:rPr lang="fr-CA" sz="2400" kern="0" dirty="0">
                <a:effectLst/>
                <a:ea typeface="Times New Roman" panose="02020603050405020304" pitchFamily="18" charset="0"/>
              </a:rPr>
              <a:t>Concevoir les milieux de travail pour l’accessibilité </a:t>
            </a:r>
          </a:p>
          <a:p>
            <a:pPr lvl="1"/>
            <a:endParaRPr lang="fr-CA" sz="1600" kern="0" dirty="0">
              <a:effectLst/>
              <a:ea typeface="Times New Roman" panose="02020603050405020304" pitchFamily="18" charset="0"/>
            </a:endParaRPr>
          </a:p>
          <a:p>
            <a:r>
              <a:rPr lang="fr-CA" sz="2800" dirty="0"/>
              <a:t>Conception universelle</a:t>
            </a:r>
          </a:p>
          <a:p>
            <a:pPr lvl="1"/>
            <a:r>
              <a:rPr lang="fr-CA" sz="2400" dirty="0"/>
              <a:t>Concevoir des produits et des environnements pouvant être utilisés par la plus grande partie de la population possible</a:t>
            </a:r>
          </a:p>
          <a:p>
            <a:pPr lvl="1"/>
            <a:r>
              <a:rPr lang="fr-CA" sz="2400" dirty="0"/>
              <a:t>Le handicap et l'exclusion résultent d'une mauvaise conception</a:t>
            </a:r>
          </a:p>
        </p:txBody>
      </p:sp>
      <p:sp>
        <p:nvSpPr>
          <p:cNvPr id="4" name="Espace réservé du pied de page 3">
            <a:extLst>
              <a:ext uri="{FF2B5EF4-FFF2-40B4-BE49-F238E27FC236}">
                <a16:creationId xmlns:a16="http://schemas.microsoft.com/office/drawing/2014/main" id="{B5683D78-9274-3D6E-2612-3F94066D0A22}"/>
              </a:ext>
            </a:extLst>
          </p:cNvPr>
          <p:cNvSpPr>
            <a:spLocks noGrp="1"/>
          </p:cNvSpPr>
          <p:nvPr>
            <p:ph type="ftr" sz="quarter" idx="3"/>
          </p:nvPr>
        </p:nvSpPr>
        <p:spPr/>
        <p:txBody>
          <a:bodyPr/>
          <a:lstStyle/>
          <a:p>
            <a:r>
              <a:rPr lang="en-CA"/>
              <a:t>@Valérie Martin, 2023</a:t>
            </a:r>
            <a:endParaRPr lang="en-CA" dirty="0"/>
          </a:p>
        </p:txBody>
      </p:sp>
    </p:spTree>
    <p:extLst>
      <p:ext uri="{BB962C8B-B14F-4D97-AF65-F5344CB8AC3E}">
        <p14:creationId xmlns:p14="http://schemas.microsoft.com/office/powerpoint/2010/main" val="3592064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990761-31FB-4C3A-8480-9EAC8200DB23}"/>
              </a:ext>
            </a:extLst>
          </p:cNvPr>
          <p:cNvSpPr>
            <a:spLocks noGrp="1"/>
          </p:cNvSpPr>
          <p:nvPr>
            <p:ph type="title"/>
          </p:nvPr>
        </p:nvSpPr>
        <p:spPr/>
        <p:txBody>
          <a:bodyPr/>
          <a:lstStyle/>
          <a:p>
            <a:r>
              <a:rPr lang="fr-CA" dirty="0" err="1"/>
              <a:t>Walgreens</a:t>
            </a:r>
            <a:br>
              <a:rPr lang="fr-CA" dirty="0"/>
            </a:br>
            <a:r>
              <a:rPr lang="fr-CA" sz="3200" i="1" dirty="0"/>
              <a:t>Entreprise inclusive</a:t>
            </a:r>
            <a:endParaRPr lang="en-CA" i="1" dirty="0"/>
          </a:p>
        </p:txBody>
      </p:sp>
      <p:sp>
        <p:nvSpPr>
          <p:cNvPr id="3" name="Espace réservé du contenu 2">
            <a:extLst>
              <a:ext uri="{FF2B5EF4-FFF2-40B4-BE49-F238E27FC236}">
                <a16:creationId xmlns:a16="http://schemas.microsoft.com/office/drawing/2014/main" id="{4FB9136B-C2AD-400C-A8FF-FF5D52360C90}"/>
              </a:ext>
            </a:extLst>
          </p:cNvPr>
          <p:cNvSpPr>
            <a:spLocks noGrp="1"/>
          </p:cNvSpPr>
          <p:nvPr>
            <p:ph idx="1"/>
          </p:nvPr>
        </p:nvSpPr>
        <p:spPr>
          <a:xfrm>
            <a:off x="457200" y="2290527"/>
            <a:ext cx="8401046" cy="4290040"/>
          </a:xfrm>
        </p:spPr>
        <p:txBody>
          <a:bodyPr/>
          <a:lstStyle/>
          <a:p>
            <a:r>
              <a:rPr lang="en-CA" sz="2800" dirty="0"/>
              <a:t>Conception de </a:t>
            </a:r>
            <a:r>
              <a:rPr lang="en-CA" sz="2800" dirty="0" err="1"/>
              <a:t>l’entrepôt</a:t>
            </a:r>
            <a:r>
              <a:rPr lang="en-CA" sz="2800" dirty="0"/>
              <a:t> </a:t>
            </a:r>
            <a:br>
              <a:rPr lang="en-CA" sz="2800" dirty="0"/>
            </a:br>
            <a:r>
              <a:rPr lang="en-CA" sz="2800" dirty="0"/>
              <a:t>et des </a:t>
            </a:r>
            <a:r>
              <a:rPr lang="en-CA" sz="2800" dirty="0" err="1"/>
              <a:t>postes</a:t>
            </a:r>
            <a:r>
              <a:rPr lang="en-CA" sz="2800" dirty="0"/>
              <a:t> de travail</a:t>
            </a:r>
          </a:p>
          <a:p>
            <a:r>
              <a:rPr lang="en-CA" sz="2800" dirty="0"/>
              <a:t>Redesign des </a:t>
            </a:r>
            <a:r>
              <a:rPr lang="en-CA" sz="2800" dirty="0" err="1"/>
              <a:t>écrans</a:t>
            </a:r>
            <a:r>
              <a:rPr lang="en-CA" sz="2800" dirty="0"/>
              <a:t> / </a:t>
            </a:r>
            <a:r>
              <a:rPr lang="en-CA" sz="2800" dirty="0" err="1"/>
              <a:t>logiciels</a:t>
            </a:r>
            <a:endParaRPr lang="en-CA" sz="2800" dirty="0"/>
          </a:p>
          <a:p>
            <a:r>
              <a:rPr lang="en-CA" sz="2800" dirty="0"/>
              <a:t>Signalisation </a:t>
            </a:r>
          </a:p>
          <a:p>
            <a:r>
              <a:rPr lang="en-CA" sz="2800" dirty="0"/>
              <a:t>Formation</a:t>
            </a:r>
          </a:p>
          <a:p>
            <a:r>
              <a:rPr lang="en-CA" sz="2800" dirty="0" err="1"/>
              <a:t>Flexibilité</a:t>
            </a:r>
            <a:r>
              <a:rPr lang="en-CA" sz="2800" dirty="0"/>
              <a:t> / adaptation</a:t>
            </a:r>
          </a:p>
          <a:p>
            <a:r>
              <a:rPr lang="en-CA" sz="2800" dirty="0"/>
              <a:t>Latitude / </a:t>
            </a:r>
            <a:r>
              <a:rPr lang="en-CA" sz="2800" dirty="0" err="1"/>
              <a:t>imputabilité</a:t>
            </a:r>
            <a:r>
              <a:rPr lang="en-CA" sz="2800" dirty="0"/>
              <a:t> aux managers</a:t>
            </a:r>
          </a:p>
        </p:txBody>
      </p:sp>
      <p:sp>
        <p:nvSpPr>
          <p:cNvPr id="4" name="Espace réservé du pied de page 3">
            <a:extLst>
              <a:ext uri="{FF2B5EF4-FFF2-40B4-BE49-F238E27FC236}">
                <a16:creationId xmlns:a16="http://schemas.microsoft.com/office/drawing/2014/main" id="{D080AE76-7020-4DC2-9610-CB6D9DA2AA49}"/>
              </a:ext>
            </a:extLst>
          </p:cNvPr>
          <p:cNvSpPr>
            <a:spLocks noGrp="1"/>
          </p:cNvSpPr>
          <p:nvPr>
            <p:ph type="ftr" sz="quarter" idx="3"/>
          </p:nvPr>
        </p:nvSpPr>
        <p:spPr/>
        <p:txBody>
          <a:bodyPr/>
          <a:lstStyle/>
          <a:p>
            <a:r>
              <a:rPr lang="en-CA" dirty="0"/>
              <a:t>@Valérie Martin, 2023</a:t>
            </a:r>
          </a:p>
        </p:txBody>
      </p:sp>
      <p:sp>
        <p:nvSpPr>
          <p:cNvPr id="6" name="ZoneTexte 5">
            <a:extLst>
              <a:ext uri="{FF2B5EF4-FFF2-40B4-BE49-F238E27FC236}">
                <a16:creationId xmlns:a16="http://schemas.microsoft.com/office/drawing/2014/main" id="{8BD9A043-0A67-66EE-99DE-52E1990235D9}"/>
              </a:ext>
            </a:extLst>
          </p:cNvPr>
          <p:cNvSpPr txBox="1"/>
          <p:nvPr/>
        </p:nvSpPr>
        <p:spPr>
          <a:xfrm>
            <a:off x="4657723" y="6391248"/>
            <a:ext cx="4677936" cy="307777"/>
          </a:xfrm>
          <a:prstGeom prst="rect">
            <a:avLst/>
          </a:prstGeom>
          <a:noFill/>
        </p:spPr>
        <p:txBody>
          <a:bodyPr wrap="square">
            <a:spAutoFit/>
          </a:bodyPr>
          <a:lstStyle/>
          <a:p>
            <a:r>
              <a:rPr lang="fr-CA" sz="1400" dirty="0">
                <a:hlinkClick r:id="rId3"/>
              </a:rPr>
              <a:t>https://www.youtube.com/watch?v=8ZPcKmfe7lo</a:t>
            </a:r>
            <a:r>
              <a:rPr lang="fr-CA" sz="1400" dirty="0"/>
              <a:t> </a:t>
            </a:r>
          </a:p>
        </p:txBody>
      </p:sp>
      <p:pic>
        <p:nvPicPr>
          <p:cNvPr id="8" name="Image 7">
            <a:extLst>
              <a:ext uri="{FF2B5EF4-FFF2-40B4-BE49-F238E27FC236}">
                <a16:creationId xmlns:a16="http://schemas.microsoft.com/office/drawing/2014/main" id="{EDABFBCF-28D9-F53C-9E96-0980C8614B69}"/>
              </a:ext>
            </a:extLst>
          </p:cNvPr>
          <p:cNvPicPr>
            <a:picLocks noChangeAspect="1"/>
          </p:cNvPicPr>
          <p:nvPr/>
        </p:nvPicPr>
        <p:blipFill>
          <a:blip r:embed="rId4"/>
          <a:stretch>
            <a:fillRect/>
          </a:stretch>
        </p:blipFill>
        <p:spPr>
          <a:xfrm>
            <a:off x="8431291" y="-1611856"/>
            <a:ext cx="2712955" cy="815411"/>
          </a:xfrm>
          <a:prstGeom prst="rect">
            <a:avLst/>
          </a:prstGeom>
        </p:spPr>
      </p:pic>
      <p:pic>
        <p:nvPicPr>
          <p:cNvPr id="1026" name="Picture 2" descr="Walgreens pickup at curbside (Photo: Business Wire)">
            <a:extLst>
              <a:ext uri="{FF2B5EF4-FFF2-40B4-BE49-F238E27FC236}">
                <a16:creationId xmlns:a16="http://schemas.microsoft.com/office/drawing/2014/main" id="{AAF837E2-4130-B39A-93CD-73A044227E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2263" y="0"/>
            <a:ext cx="3947532" cy="263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2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A5D5718D-BEAC-43D6-8B63-C18CFF7B8359}"/>
              </a:ext>
            </a:extLst>
          </p:cNvPr>
          <p:cNvSpPr>
            <a:spLocks noGrp="1"/>
          </p:cNvSpPr>
          <p:nvPr>
            <p:ph type="body" sz="quarter" idx="10"/>
          </p:nvPr>
        </p:nvSpPr>
        <p:spPr/>
        <p:txBody>
          <a:bodyPr/>
          <a:lstStyle/>
          <a:p>
            <a:r>
              <a:rPr lang="fr-CA" sz="3600" dirty="0">
                <a:solidFill>
                  <a:srgbClr val="990033"/>
                </a:solidFill>
              </a:rPr>
              <a:t>Idéal-type du travailleur</a:t>
            </a:r>
          </a:p>
        </p:txBody>
      </p:sp>
      <p:sp>
        <p:nvSpPr>
          <p:cNvPr id="3" name="Espace réservé du contenu 2">
            <a:extLst>
              <a:ext uri="{FF2B5EF4-FFF2-40B4-BE49-F238E27FC236}">
                <a16:creationId xmlns:a16="http://schemas.microsoft.com/office/drawing/2014/main" id="{3D835655-C952-41F2-9AD3-C40B08F35B7C}"/>
              </a:ext>
            </a:extLst>
          </p:cNvPr>
          <p:cNvSpPr>
            <a:spLocks noGrp="1"/>
          </p:cNvSpPr>
          <p:nvPr>
            <p:ph idx="1"/>
          </p:nvPr>
        </p:nvSpPr>
        <p:spPr/>
        <p:txBody>
          <a:bodyPr/>
          <a:lstStyle/>
          <a:p>
            <a:r>
              <a:rPr lang="fr-CA" dirty="0">
                <a:latin typeface="Calibri" panose="020F0502020204030204" pitchFamily="34" charset="0"/>
                <a:ea typeface="Calibri" panose="020F0502020204030204" pitchFamily="34" charset="0"/>
                <a:cs typeface="Arial" panose="020B0604020202020204" pitchFamily="34" charset="0"/>
              </a:rPr>
              <a:t>Normes </a:t>
            </a:r>
          </a:p>
          <a:p>
            <a:pPr lvl="1"/>
            <a:r>
              <a:rPr lang="fr-CA" dirty="0">
                <a:latin typeface="Calibri" panose="020F0502020204030204" pitchFamily="34" charset="0"/>
                <a:ea typeface="Calibri" panose="020F0502020204030204" pitchFamily="34" charset="0"/>
                <a:cs typeface="Arial" panose="020B0604020202020204" pitchFamily="34" charset="0"/>
              </a:rPr>
              <a:t>de genre</a:t>
            </a:r>
          </a:p>
          <a:p>
            <a:pPr lvl="1"/>
            <a:r>
              <a:rPr lang="fr-CA" dirty="0">
                <a:effectLst/>
                <a:latin typeface="Calibri" panose="020F0502020204030204" pitchFamily="34" charset="0"/>
                <a:ea typeface="Calibri" panose="020F0502020204030204" pitchFamily="34" charset="0"/>
                <a:cs typeface="Arial" panose="020B0604020202020204" pitchFamily="34" charset="0"/>
              </a:rPr>
              <a:t>physiques </a:t>
            </a:r>
          </a:p>
          <a:p>
            <a:pPr lvl="1"/>
            <a:r>
              <a:rPr lang="fr-CA" dirty="0">
                <a:effectLst/>
                <a:latin typeface="Calibri" panose="020F0502020204030204" pitchFamily="34" charset="0"/>
                <a:ea typeface="Calibri" panose="020F0502020204030204" pitchFamily="34" charset="0"/>
                <a:cs typeface="Arial" panose="020B0604020202020204" pitchFamily="34" charset="0"/>
              </a:rPr>
              <a:t>esthétiques </a:t>
            </a:r>
          </a:p>
          <a:p>
            <a:pPr lvl="1"/>
            <a:r>
              <a:rPr lang="fr-CA" dirty="0">
                <a:effectLst/>
                <a:latin typeface="Calibri" panose="020F0502020204030204" pitchFamily="34" charset="0"/>
                <a:ea typeface="Calibri" panose="020F0502020204030204" pitchFamily="34" charset="0"/>
                <a:cs typeface="Arial" panose="020B0604020202020204" pitchFamily="34" charset="0"/>
              </a:rPr>
              <a:t>d’âge</a:t>
            </a:r>
          </a:p>
          <a:p>
            <a:pPr lvl="1"/>
            <a:r>
              <a:rPr lang="fr-CA" dirty="0">
                <a:latin typeface="Calibri" panose="020F0502020204030204" pitchFamily="34" charset="0"/>
                <a:ea typeface="Calibri" panose="020F0502020204030204" pitchFamily="34" charset="0"/>
                <a:cs typeface="Arial" panose="020B0604020202020204" pitchFamily="34" charset="0"/>
              </a:rPr>
              <a:t>psychologique</a:t>
            </a:r>
            <a:endParaRPr lang="en-CA" dirty="0"/>
          </a:p>
        </p:txBody>
      </p:sp>
      <p:sp>
        <p:nvSpPr>
          <p:cNvPr id="5" name="Espace réservé du pied de page 4">
            <a:extLst>
              <a:ext uri="{FF2B5EF4-FFF2-40B4-BE49-F238E27FC236}">
                <a16:creationId xmlns:a16="http://schemas.microsoft.com/office/drawing/2014/main" id="{4492AA28-C89A-4B49-A331-A22773CEA916}"/>
              </a:ext>
            </a:extLst>
          </p:cNvPr>
          <p:cNvSpPr>
            <a:spLocks noGrp="1"/>
          </p:cNvSpPr>
          <p:nvPr>
            <p:ph type="ftr" sz="quarter" idx="11"/>
          </p:nvPr>
        </p:nvSpPr>
        <p:spPr/>
        <p:txBody>
          <a:bodyPr/>
          <a:lstStyle/>
          <a:p>
            <a:r>
              <a:rPr lang="en-CA"/>
              <a:t>@Valérie Martin, 2023</a:t>
            </a:r>
            <a:endParaRPr lang="en-CA" dirty="0"/>
          </a:p>
        </p:txBody>
      </p:sp>
    </p:spTree>
    <p:extLst>
      <p:ext uri="{BB962C8B-B14F-4D97-AF65-F5344CB8AC3E}">
        <p14:creationId xmlns:p14="http://schemas.microsoft.com/office/powerpoint/2010/main" val="2522679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6D476-1DB8-F9E8-B3F2-E175A018321A}"/>
              </a:ext>
            </a:extLst>
          </p:cNvPr>
          <p:cNvSpPr>
            <a:spLocks noGrp="1"/>
          </p:cNvSpPr>
          <p:nvPr>
            <p:ph type="title"/>
          </p:nvPr>
        </p:nvSpPr>
        <p:spPr/>
        <p:txBody>
          <a:bodyPr/>
          <a:lstStyle/>
          <a:p>
            <a:r>
              <a:rPr lang="fr-CA" dirty="0" err="1"/>
              <a:t>Walgreens</a:t>
            </a:r>
            <a:br>
              <a:rPr lang="fr-CA" dirty="0"/>
            </a:br>
            <a:r>
              <a:rPr lang="fr-CA" sz="3200" i="1" dirty="0"/>
              <a:t>Entreprise inclusive</a:t>
            </a:r>
            <a:endParaRPr lang="fr-CA" sz="3200" dirty="0"/>
          </a:p>
        </p:txBody>
      </p:sp>
      <p:sp>
        <p:nvSpPr>
          <p:cNvPr id="3" name="Espace réservé du contenu 2">
            <a:extLst>
              <a:ext uri="{FF2B5EF4-FFF2-40B4-BE49-F238E27FC236}">
                <a16:creationId xmlns:a16="http://schemas.microsoft.com/office/drawing/2014/main" id="{6AB90F2E-DDDD-97EA-3BF6-22FC3393C3EA}"/>
              </a:ext>
            </a:extLst>
          </p:cNvPr>
          <p:cNvSpPr>
            <a:spLocks noGrp="1"/>
          </p:cNvSpPr>
          <p:nvPr>
            <p:ph idx="1"/>
          </p:nvPr>
        </p:nvSpPr>
        <p:spPr>
          <a:xfrm>
            <a:off x="457200" y="2139950"/>
            <a:ext cx="8229600" cy="4440618"/>
          </a:xfrm>
        </p:spPr>
        <p:txBody>
          <a:bodyPr/>
          <a:lstStyle/>
          <a:p>
            <a:r>
              <a:rPr lang="fr-CA" sz="2800" dirty="0"/>
              <a:t>1 centre de distribution (2007) </a:t>
            </a:r>
            <a:br>
              <a:rPr lang="fr-CA" sz="2800" dirty="0"/>
            </a:br>
            <a:r>
              <a:rPr lang="fr-CA" sz="2800" dirty="0"/>
              <a:t>à 12 centres</a:t>
            </a:r>
          </a:p>
          <a:p>
            <a:r>
              <a:rPr lang="fr-CA" sz="2800" dirty="0"/>
              <a:t>Étendu aux magasins (2010)</a:t>
            </a:r>
          </a:p>
          <a:p>
            <a:r>
              <a:rPr lang="fr-CA" sz="2800" dirty="0"/>
              <a:t>30% des employés de l’entreprise</a:t>
            </a:r>
          </a:p>
          <a:p>
            <a:pPr lvl="1"/>
            <a:r>
              <a:rPr lang="fr-CA" sz="2400" dirty="0"/>
              <a:t>Poste de direction</a:t>
            </a:r>
          </a:p>
          <a:p>
            <a:r>
              <a:rPr lang="fr-CA" sz="2800" dirty="0"/>
              <a:t>Rétention supérieure</a:t>
            </a:r>
          </a:p>
          <a:p>
            <a:r>
              <a:rPr lang="fr-CA" sz="2800" dirty="0"/>
              <a:t>Productivité équivalente</a:t>
            </a:r>
          </a:p>
          <a:p>
            <a:r>
              <a:rPr lang="fr-CA" sz="2800" dirty="0"/>
              <a:t>Moins d’absence pour accidents de travail </a:t>
            </a:r>
          </a:p>
          <a:p>
            <a:endParaRPr lang="fr-CA" dirty="0"/>
          </a:p>
        </p:txBody>
      </p:sp>
      <p:sp>
        <p:nvSpPr>
          <p:cNvPr id="4" name="Espace réservé du pied de page 3">
            <a:extLst>
              <a:ext uri="{FF2B5EF4-FFF2-40B4-BE49-F238E27FC236}">
                <a16:creationId xmlns:a16="http://schemas.microsoft.com/office/drawing/2014/main" id="{B5929EF4-1892-1168-704C-B7D8A3BECA3F}"/>
              </a:ext>
            </a:extLst>
          </p:cNvPr>
          <p:cNvSpPr>
            <a:spLocks noGrp="1"/>
          </p:cNvSpPr>
          <p:nvPr>
            <p:ph type="ftr" sz="quarter" idx="3"/>
          </p:nvPr>
        </p:nvSpPr>
        <p:spPr/>
        <p:txBody>
          <a:bodyPr/>
          <a:lstStyle/>
          <a:p>
            <a:r>
              <a:rPr lang="en-CA"/>
              <a:t>@Valérie Martin, 2023</a:t>
            </a:r>
            <a:endParaRPr lang="en-CA" dirty="0"/>
          </a:p>
        </p:txBody>
      </p:sp>
      <p:sp>
        <p:nvSpPr>
          <p:cNvPr id="6" name="ZoneTexte 5">
            <a:extLst>
              <a:ext uri="{FF2B5EF4-FFF2-40B4-BE49-F238E27FC236}">
                <a16:creationId xmlns:a16="http://schemas.microsoft.com/office/drawing/2014/main" id="{672EFE20-A668-034D-BA4B-932CCB1F533B}"/>
              </a:ext>
            </a:extLst>
          </p:cNvPr>
          <p:cNvSpPr txBox="1"/>
          <p:nvPr/>
        </p:nvSpPr>
        <p:spPr>
          <a:xfrm>
            <a:off x="7063598" y="6454824"/>
            <a:ext cx="1708925" cy="307777"/>
          </a:xfrm>
          <a:prstGeom prst="rect">
            <a:avLst/>
          </a:prstGeom>
          <a:noFill/>
        </p:spPr>
        <p:txBody>
          <a:bodyPr wrap="square">
            <a:spAutoFit/>
          </a:bodyPr>
          <a:lstStyle/>
          <a:p>
            <a:r>
              <a:rPr lang="fr-CA" sz="1400" b="0" i="0" u="none" baseline="0" dirty="0"/>
              <a:t>(</a:t>
            </a:r>
            <a:r>
              <a:rPr lang="fr-CA" sz="1400" b="0" i="0" u="none" baseline="0" dirty="0" err="1"/>
              <a:t>Kaletta</a:t>
            </a:r>
            <a:r>
              <a:rPr lang="fr-CA" sz="1400" b="0" i="0" u="none" baseline="0" dirty="0"/>
              <a:t> et al., 2012)</a:t>
            </a:r>
            <a:endParaRPr lang="fr-CA" sz="1400" dirty="0"/>
          </a:p>
        </p:txBody>
      </p:sp>
      <p:pic>
        <p:nvPicPr>
          <p:cNvPr id="5" name="Picture 2" descr="Walgreens pickup at curbside (Photo: Business Wire)">
            <a:extLst>
              <a:ext uri="{FF2B5EF4-FFF2-40B4-BE49-F238E27FC236}">
                <a16:creationId xmlns:a16="http://schemas.microsoft.com/office/drawing/2014/main" id="{FB1DA066-5058-B4B2-B7DE-D59147618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263" y="0"/>
            <a:ext cx="3947532" cy="263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610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5AC7883-5AA4-46FA-A7F7-1520EC880FE7}"/>
              </a:ext>
            </a:extLst>
          </p:cNvPr>
          <p:cNvSpPr>
            <a:spLocks noGrp="1"/>
          </p:cNvSpPr>
          <p:nvPr>
            <p:ph idx="1"/>
          </p:nvPr>
        </p:nvSpPr>
        <p:spPr/>
        <p:txBody>
          <a:bodyPr/>
          <a:lstStyle/>
          <a:p>
            <a:pPr lvl="1"/>
            <a:r>
              <a:rPr lang="fr-FR" dirty="0"/>
              <a:t>MS Inclusive Toolkit</a:t>
            </a:r>
            <a:endParaRPr lang="en-CA" dirty="0"/>
          </a:p>
          <a:p>
            <a:endParaRPr lang="en-CA" dirty="0"/>
          </a:p>
        </p:txBody>
      </p:sp>
      <p:sp>
        <p:nvSpPr>
          <p:cNvPr id="2" name="Titre 1">
            <a:extLst>
              <a:ext uri="{FF2B5EF4-FFF2-40B4-BE49-F238E27FC236}">
                <a16:creationId xmlns:a16="http://schemas.microsoft.com/office/drawing/2014/main" id="{3C5B7383-3F5C-4225-848F-B90F67ADAA09}"/>
              </a:ext>
            </a:extLst>
          </p:cNvPr>
          <p:cNvSpPr>
            <a:spLocks noGrp="1"/>
          </p:cNvSpPr>
          <p:nvPr>
            <p:ph type="title"/>
          </p:nvPr>
        </p:nvSpPr>
        <p:spPr>
          <a:xfrm>
            <a:off x="628650" y="621918"/>
            <a:ext cx="4600029" cy="1325563"/>
          </a:xfrm>
        </p:spPr>
        <p:txBody>
          <a:bodyPr/>
          <a:lstStyle/>
          <a:p>
            <a:r>
              <a:rPr lang="fr-FR" dirty="0"/>
              <a:t>Résoudre pour un, étendre à plusieurs</a:t>
            </a:r>
            <a:endParaRPr lang="en-CA" dirty="0"/>
          </a:p>
        </p:txBody>
      </p:sp>
      <p:pic>
        <p:nvPicPr>
          <p:cNvPr id="5" name="Image 4">
            <a:extLst>
              <a:ext uri="{FF2B5EF4-FFF2-40B4-BE49-F238E27FC236}">
                <a16:creationId xmlns:a16="http://schemas.microsoft.com/office/drawing/2014/main" id="{085E9C07-3132-4672-B2D9-F88DA8C0DE2E}"/>
              </a:ext>
            </a:extLst>
          </p:cNvPr>
          <p:cNvPicPr>
            <a:picLocks noChangeAspect="1"/>
          </p:cNvPicPr>
          <p:nvPr/>
        </p:nvPicPr>
        <p:blipFill>
          <a:blip r:embed="rId3"/>
          <a:stretch>
            <a:fillRect/>
          </a:stretch>
        </p:blipFill>
        <p:spPr>
          <a:xfrm>
            <a:off x="5228679" y="84780"/>
            <a:ext cx="3915321" cy="6773220"/>
          </a:xfrm>
          <a:prstGeom prst="rect">
            <a:avLst/>
          </a:prstGeom>
        </p:spPr>
      </p:pic>
      <p:sp>
        <p:nvSpPr>
          <p:cNvPr id="4" name="Espace réservé du pied de page 3">
            <a:extLst>
              <a:ext uri="{FF2B5EF4-FFF2-40B4-BE49-F238E27FC236}">
                <a16:creationId xmlns:a16="http://schemas.microsoft.com/office/drawing/2014/main" id="{A4B05ACF-B73A-4357-A2DA-D4A1880A5E10}"/>
              </a:ext>
            </a:extLst>
          </p:cNvPr>
          <p:cNvSpPr>
            <a:spLocks noGrp="1"/>
          </p:cNvSpPr>
          <p:nvPr>
            <p:ph type="ftr" sz="quarter" idx="3"/>
          </p:nvPr>
        </p:nvSpPr>
        <p:spPr/>
        <p:txBody>
          <a:bodyPr/>
          <a:lstStyle/>
          <a:p>
            <a:r>
              <a:rPr lang="en-CA"/>
              <a:t>@Valérie Martin, 2023</a:t>
            </a:r>
            <a:endParaRPr lang="en-CA" dirty="0"/>
          </a:p>
        </p:txBody>
      </p:sp>
    </p:spTree>
    <p:extLst>
      <p:ext uri="{BB962C8B-B14F-4D97-AF65-F5344CB8AC3E}">
        <p14:creationId xmlns:p14="http://schemas.microsoft.com/office/powerpoint/2010/main" val="2390755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6EA70B-961D-41EE-A157-67F0A7EC3647}"/>
              </a:ext>
            </a:extLst>
          </p:cNvPr>
          <p:cNvSpPr>
            <a:spLocks noGrp="1"/>
          </p:cNvSpPr>
          <p:nvPr>
            <p:ph type="title"/>
          </p:nvPr>
        </p:nvSpPr>
        <p:spPr>
          <a:xfrm>
            <a:off x="457200" y="717908"/>
            <a:ext cx="8229600" cy="1143000"/>
          </a:xfrm>
        </p:spPr>
        <p:txBody>
          <a:bodyPr>
            <a:normAutofit/>
          </a:bodyPr>
          <a:lstStyle/>
          <a:p>
            <a:r>
              <a:rPr lang="fr-CA" dirty="0"/>
              <a:t>Facilitateurs</a:t>
            </a:r>
            <a:endParaRPr lang="en-CA" dirty="0"/>
          </a:p>
        </p:txBody>
      </p:sp>
      <p:sp>
        <p:nvSpPr>
          <p:cNvPr id="4" name="Espace réservé du pied de page 3">
            <a:extLst>
              <a:ext uri="{FF2B5EF4-FFF2-40B4-BE49-F238E27FC236}">
                <a16:creationId xmlns:a16="http://schemas.microsoft.com/office/drawing/2014/main" id="{57089DB9-9D5B-4233-A263-B129D2A097EA}"/>
              </a:ext>
            </a:extLst>
          </p:cNvPr>
          <p:cNvSpPr>
            <a:spLocks noGrp="1"/>
          </p:cNvSpPr>
          <p:nvPr>
            <p:ph type="ftr" sz="quarter" idx="3"/>
          </p:nvPr>
        </p:nvSpPr>
        <p:spPr>
          <a:xfrm rot="16200000">
            <a:off x="6946897" y="4051299"/>
            <a:ext cx="4203701" cy="381002"/>
          </a:xfrm>
        </p:spPr>
        <p:txBody>
          <a:bodyPr>
            <a:normAutofit/>
          </a:bodyPr>
          <a:lstStyle/>
          <a:p>
            <a:pPr>
              <a:spcAft>
                <a:spcPts val="600"/>
              </a:spcAft>
            </a:pPr>
            <a:r>
              <a:rPr lang="en-CA"/>
              <a:t>@Valérie Martin, 2023</a:t>
            </a:r>
          </a:p>
        </p:txBody>
      </p:sp>
      <p:graphicFrame>
        <p:nvGraphicFramePr>
          <p:cNvPr id="6" name="Espace réservé du contenu 2">
            <a:extLst>
              <a:ext uri="{FF2B5EF4-FFF2-40B4-BE49-F238E27FC236}">
                <a16:creationId xmlns:a16="http://schemas.microsoft.com/office/drawing/2014/main" id="{CBE11DD6-B982-AD94-DA6A-2066A61DD3D0}"/>
              </a:ext>
            </a:extLst>
          </p:cNvPr>
          <p:cNvGraphicFramePr>
            <a:graphicFrameLocks noGrp="1"/>
          </p:cNvGraphicFramePr>
          <p:nvPr>
            <p:ph idx="1"/>
            <p:extLst>
              <p:ext uri="{D42A27DB-BD31-4B8C-83A1-F6EECF244321}">
                <p14:modId xmlns:p14="http://schemas.microsoft.com/office/powerpoint/2010/main" val="1094847973"/>
              </p:ext>
            </p:extLst>
          </p:nvPr>
        </p:nvGraphicFramePr>
        <p:xfrm>
          <a:off x="457200" y="1823486"/>
          <a:ext cx="8229600" cy="452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9982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D82446-FBEE-C3CA-52FF-42857FD2CD46}"/>
              </a:ext>
            </a:extLst>
          </p:cNvPr>
          <p:cNvSpPr>
            <a:spLocks noGrp="1"/>
          </p:cNvSpPr>
          <p:nvPr>
            <p:ph type="title"/>
          </p:nvPr>
        </p:nvSpPr>
        <p:spPr>
          <a:xfrm>
            <a:off x="457200" y="2412117"/>
            <a:ext cx="8229600" cy="1143000"/>
          </a:xfrm>
        </p:spPr>
        <p:txBody>
          <a:bodyPr/>
          <a:lstStyle/>
          <a:p>
            <a:r>
              <a:rPr lang="fr-CA" sz="3600" i="1" dirty="0">
                <a:cs typeface="Calibri"/>
              </a:rPr>
              <a:t>Les initiatives d’EDI en entreprises incluent-elles le personnel </a:t>
            </a:r>
            <a:br>
              <a:rPr lang="fr-CA" sz="3600" i="1" dirty="0">
                <a:cs typeface="Calibri"/>
              </a:rPr>
            </a:br>
            <a:r>
              <a:rPr lang="fr-CA" sz="3600" i="1" dirty="0">
                <a:cs typeface="Calibri"/>
              </a:rPr>
              <a:t>en situation de handicap? </a:t>
            </a:r>
          </a:p>
        </p:txBody>
      </p:sp>
      <p:sp>
        <p:nvSpPr>
          <p:cNvPr id="5" name="Espace réservé du contenu 4">
            <a:extLst>
              <a:ext uri="{FF2B5EF4-FFF2-40B4-BE49-F238E27FC236}">
                <a16:creationId xmlns:a16="http://schemas.microsoft.com/office/drawing/2014/main" id="{0708880F-1B23-5FDD-1862-3370A730D523}"/>
              </a:ext>
            </a:extLst>
          </p:cNvPr>
          <p:cNvSpPr>
            <a:spLocks noGrp="1"/>
          </p:cNvSpPr>
          <p:nvPr>
            <p:ph idx="1"/>
          </p:nvPr>
        </p:nvSpPr>
        <p:spPr/>
        <p:txBody>
          <a:bodyPr/>
          <a:lstStyle/>
          <a:p>
            <a:endParaRPr lang="fr-CA"/>
          </a:p>
        </p:txBody>
      </p:sp>
      <p:sp>
        <p:nvSpPr>
          <p:cNvPr id="4" name="Espace réservé du pied de page 3">
            <a:extLst>
              <a:ext uri="{FF2B5EF4-FFF2-40B4-BE49-F238E27FC236}">
                <a16:creationId xmlns:a16="http://schemas.microsoft.com/office/drawing/2014/main" id="{31C23304-635A-7571-9278-B19689F4DB2B}"/>
              </a:ext>
            </a:extLst>
          </p:cNvPr>
          <p:cNvSpPr>
            <a:spLocks noGrp="1"/>
          </p:cNvSpPr>
          <p:nvPr>
            <p:ph type="ftr" sz="quarter" idx="11"/>
          </p:nvPr>
        </p:nvSpPr>
        <p:spPr/>
        <p:txBody>
          <a:bodyPr/>
          <a:lstStyle/>
          <a:p>
            <a:r>
              <a:rPr lang="en-CA"/>
              <a:t>@Valérie Martin, 2023</a:t>
            </a:r>
            <a:endParaRPr lang="en-CA" dirty="0"/>
          </a:p>
        </p:txBody>
      </p:sp>
    </p:spTree>
    <p:extLst>
      <p:ext uri="{BB962C8B-B14F-4D97-AF65-F5344CB8AC3E}">
        <p14:creationId xmlns:p14="http://schemas.microsoft.com/office/powerpoint/2010/main" val="3920530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BABDD0A-F1FA-E005-5474-0665F9C86F0D}"/>
              </a:ext>
            </a:extLst>
          </p:cNvPr>
          <p:cNvSpPr>
            <a:spLocks noGrp="1"/>
          </p:cNvSpPr>
          <p:nvPr>
            <p:ph type="title"/>
          </p:nvPr>
        </p:nvSpPr>
        <p:spPr>
          <a:xfrm>
            <a:off x="457200" y="821353"/>
            <a:ext cx="8229600" cy="1143000"/>
          </a:xfrm>
        </p:spPr>
        <p:txBody>
          <a:bodyPr>
            <a:normAutofit/>
          </a:bodyPr>
          <a:lstStyle/>
          <a:p>
            <a:r>
              <a:rPr lang="fr-CA" dirty="0"/>
              <a:t>L’EDI</a:t>
            </a:r>
          </a:p>
        </p:txBody>
      </p:sp>
      <p:sp>
        <p:nvSpPr>
          <p:cNvPr id="4" name="Espace réservé du pied de page 3">
            <a:extLst>
              <a:ext uri="{FF2B5EF4-FFF2-40B4-BE49-F238E27FC236}">
                <a16:creationId xmlns:a16="http://schemas.microsoft.com/office/drawing/2014/main" id="{2326ED49-29BE-9F67-6996-D30039B306A6}"/>
              </a:ext>
            </a:extLst>
          </p:cNvPr>
          <p:cNvSpPr>
            <a:spLocks noGrp="1"/>
          </p:cNvSpPr>
          <p:nvPr>
            <p:ph type="ftr" sz="quarter" idx="11"/>
          </p:nvPr>
        </p:nvSpPr>
        <p:spPr>
          <a:xfrm rot="16200000">
            <a:off x="6946897" y="4051299"/>
            <a:ext cx="4203701" cy="381002"/>
          </a:xfrm>
        </p:spPr>
        <p:txBody>
          <a:bodyPr>
            <a:normAutofit/>
          </a:bodyPr>
          <a:lstStyle/>
          <a:p>
            <a:pPr>
              <a:spcAft>
                <a:spcPts val="600"/>
              </a:spcAft>
            </a:pPr>
            <a:r>
              <a:rPr lang="en-CA"/>
              <a:t>@Valérie Martin, 2023</a:t>
            </a:r>
          </a:p>
        </p:txBody>
      </p:sp>
      <p:graphicFrame>
        <p:nvGraphicFramePr>
          <p:cNvPr id="6" name="Espace réservé du contenu 2">
            <a:extLst>
              <a:ext uri="{FF2B5EF4-FFF2-40B4-BE49-F238E27FC236}">
                <a16:creationId xmlns:a16="http://schemas.microsoft.com/office/drawing/2014/main" id="{3790671E-419F-794B-3747-CBFFFC91D73A}"/>
              </a:ext>
            </a:extLst>
          </p:cNvPr>
          <p:cNvGraphicFramePr>
            <a:graphicFrameLocks noGrp="1"/>
          </p:cNvGraphicFramePr>
          <p:nvPr>
            <p:ph idx="1"/>
            <p:extLst>
              <p:ext uri="{D42A27DB-BD31-4B8C-83A1-F6EECF244321}">
                <p14:modId xmlns:p14="http://schemas.microsoft.com/office/powerpoint/2010/main" val="3232419738"/>
              </p:ext>
            </p:extLst>
          </p:nvPr>
        </p:nvGraphicFramePr>
        <p:xfrm>
          <a:off x="457200" y="1961074"/>
          <a:ext cx="8229600" cy="452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40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B4C35E7-59F6-4BA8-D684-CC383D204379}"/>
              </a:ext>
            </a:extLst>
          </p:cNvPr>
          <p:cNvSpPr>
            <a:spLocks noGrp="1"/>
          </p:cNvSpPr>
          <p:nvPr>
            <p:ph type="body" sz="quarter" idx="10"/>
          </p:nvPr>
        </p:nvSpPr>
        <p:spPr/>
        <p:txBody>
          <a:bodyPr/>
          <a:lstStyle/>
          <a:p>
            <a:r>
              <a:rPr lang="fr-CA" dirty="0"/>
              <a:t>Avantages?</a:t>
            </a:r>
          </a:p>
        </p:txBody>
      </p:sp>
      <p:sp>
        <p:nvSpPr>
          <p:cNvPr id="3" name="Espace réservé du contenu 2">
            <a:extLst>
              <a:ext uri="{FF2B5EF4-FFF2-40B4-BE49-F238E27FC236}">
                <a16:creationId xmlns:a16="http://schemas.microsoft.com/office/drawing/2014/main" id="{E71B91BF-6ADE-49AC-8985-CA35640336A3}"/>
              </a:ext>
            </a:extLst>
          </p:cNvPr>
          <p:cNvSpPr>
            <a:spLocks noGrp="1"/>
          </p:cNvSpPr>
          <p:nvPr>
            <p:ph idx="1"/>
          </p:nvPr>
        </p:nvSpPr>
        <p:spPr/>
        <p:txBody>
          <a:bodyPr/>
          <a:lstStyle/>
          <a:p>
            <a:r>
              <a:rPr lang="fr-CA" sz="2400" dirty="0">
                <a:effectLst/>
                <a:latin typeface="+mj-lt"/>
                <a:ea typeface="Arial" panose="020B0604020202020204" pitchFamily="34" charset="0"/>
              </a:rPr>
              <a:t>Culture </a:t>
            </a:r>
            <a:r>
              <a:rPr lang="fr-CA" sz="2400" dirty="0">
                <a:latin typeface="+mj-lt"/>
                <a:ea typeface="Arial" panose="020B0604020202020204" pitchFamily="34" charset="0"/>
              </a:rPr>
              <a:t>organisationnelle inclusive </a:t>
            </a:r>
          </a:p>
          <a:p>
            <a:pPr lvl="1"/>
            <a:r>
              <a:rPr lang="fr-CA" sz="1800" dirty="0">
                <a:latin typeface="+mj-lt"/>
                <a:ea typeface="Arial" panose="020B0604020202020204" pitchFamily="34" charset="0"/>
              </a:rPr>
              <a:t>p</a:t>
            </a:r>
            <a:r>
              <a:rPr lang="fr-CA" sz="1800" dirty="0">
                <a:effectLst/>
                <a:latin typeface="+mj-lt"/>
                <a:ea typeface="Arial" panose="020B0604020202020204" pitchFamily="34" charset="0"/>
              </a:rPr>
              <a:t>ermettre tous de contribuer individuellement et collectivement </a:t>
            </a:r>
          </a:p>
          <a:p>
            <a:pPr lvl="1"/>
            <a:r>
              <a:rPr lang="fr-CA" sz="1800" dirty="0">
                <a:latin typeface="+mj-lt"/>
                <a:ea typeface="Arial" panose="020B0604020202020204" pitchFamily="34" charset="0"/>
              </a:rPr>
              <a:t>permet d’attendre leur plein potentiel</a:t>
            </a:r>
          </a:p>
          <a:p>
            <a:r>
              <a:rPr lang="fr-CA" sz="2200" dirty="0">
                <a:latin typeface="+mj-lt"/>
                <a:ea typeface="Arial" panose="020B0604020202020204" pitchFamily="34" charset="0"/>
              </a:rPr>
              <a:t>Engagement envers l’organisation</a:t>
            </a:r>
          </a:p>
          <a:p>
            <a:r>
              <a:rPr lang="fr-CA" sz="2200" dirty="0">
                <a:latin typeface="+mj-lt"/>
                <a:ea typeface="Arial" panose="020B0604020202020204" pitchFamily="34" charset="0"/>
              </a:rPr>
              <a:t>Créativité et développement </a:t>
            </a:r>
          </a:p>
          <a:p>
            <a:endParaRPr lang="fr-CA" sz="2200" dirty="0">
              <a:latin typeface="+mj-lt"/>
              <a:ea typeface="Arial" panose="020B0604020202020204" pitchFamily="34" charset="0"/>
            </a:endParaRPr>
          </a:p>
          <a:p>
            <a:r>
              <a:rPr lang="fr-CA" sz="2200" dirty="0">
                <a:latin typeface="+mj-lt"/>
                <a:ea typeface="Arial" panose="020B0604020202020204" pitchFamily="34" charset="0"/>
              </a:rPr>
              <a:t>Santé et sécurité </a:t>
            </a:r>
          </a:p>
          <a:p>
            <a:endParaRPr lang="fr-CA" sz="2200" dirty="0">
              <a:latin typeface="+mj-lt"/>
              <a:ea typeface="Arial" panose="020B0604020202020204" pitchFamily="34" charset="0"/>
            </a:endParaRPr>
          </a:p>
          <a:p>
            <a:r>
              <a:rPr lang="fr-CA" sz="2400" dirty="0">
                <a:effectLst/>
                <a:latin typeface="+mj-lt"/>
                <a:ea typeface="Arial" panose="020B0604020202020204" pitchFamily="34" charset="0"/>
              </a:rPr>
              <a:t>Responsabilité sociale d’entreprise</a:t>
            </a:r>
          </a:p>
        </p:txBody>
      </p:sp>
      <p:sp>
        <p:nvSpPr>
          <p:cNvPr id="4" name="Espace réservé du pied de page 3">
            <a:extLst>
              <a:ext uri="{FF2B5EF4-FFF2-40B4-BE49-F238E27FC236}">
                <a16:creationId xmlns:a16="http://schemas.microsoft.com/office/drawing/2014/main" id="{FC358CF4-88BE-1980-EAD6-A2CF22B7AE8A}"/>
              </a:ext>
            </a:extLst>
          </p:cNvPr>
          <p:cNvSpPr>
            <a:spLocks noGrp="1"/>
          </p:cNvSpPr>
          <p:nvPr>
            <p:ph type="ftr" sz="quarter" idx="11"/>
          </p:nvPr>
        </p:nvSpPr>
        <p:spPr/>
        <p:txBody>
          <a:bodyPr/>
          <a:lstStyle/>
          <a:p>
            <a:r>
              <a:rPr lang="en-CA"/>
              <a:t>@Valérie Martin, 2023</a:t>
            </a:r>
            <a:endParaRPr lang="en-CA" dirty="0"/>
          </a:p>
        </p:txBody>
      </p:sp>
      <p:sp>
        <p:nvSpPr>
          <p:cNvPr id="6" name="ZoneTexte 5">
            <a:extLst>
              <a:ext uri="{FF2B5EF4-FFF2-40B4-BE49-F238E27FC236}">
                <a16:creationId xmlns:a16="http://schemas.microsoft.com/office/drawing/2014/main" id="{AF0AD614-137C-19AE-7DE5-50B36DCEDAB4}"/>
              </a:ext>
            </a:extLst>
          </p:cNvPr>
          <p:cNvSpPr txBox="1"/>
          <p:nvPr/>
        </p:nvSpPr>
        <p:spPr>
          <a:xfrm>
            <a:off x="5845858" y="6397970"/>
            <a:ext cx="2288789" cy="307777"/>
          </a:xfrm>
          <a:prstGeom prst="rect">
            <a:avLst/>
          </a:prstGeom>
          <a:noFill/>
        </p:spPr>
        <p:txBody>
          <a:bodyPr wrap="square">
            <a:spAutoFit/>
          </a:bodyPr>
          <a:lstStyle/>
          <a:p>
            <a:r>
              <a:rPr lang="fr-CA" sz="1400" dirty="0">
                <a:effectLst/>
                <a:latin typeface="+mj-lt"/>
                <a:ea typeface="Arial" panose="020B0604020202020204" pitchFamily="34" charset="0"/>
              </a:rPr>
              <a:t>(</a:t>
            </a:r>
            <a:r>
              <a:rPr lang="fr-CA" sz="1400" dirty="0" err="1">
                <a:effectLst/>
                <a:latin typeface="+mj-lt"/>
                <a:ea typeface="Arial" panose="020B0604020202020204" pitchFamily="34" charset="0"/>
              </a:rPr>
              <a:t>Pless</a:t>
            </a:r>
            <a:r>
              <a:rPr lang="fr-CA" sz="1400" dirty="0">
                <a:effectLst/>
                <a:latin typeface="+mj-lt"/>
                <a:ea typeface="Arial" panose="020B0604020202020204" pitchFamily="34" charset="0"/>
              </a:rPr>
              <a:t> et </a:t>
            </a:r>
            <a:r>
              <a:rPr lang="fr-CA" sz="1400" dirty="0" err="1">
                <a:effectLst/>
                <a:latin typeface="+mj-lt"/>
                <a:ea typeface="Arial" panose="020B0604020202020204" pitchFamily="34" charset="0"/>
              </a:rPr>
              <a:t>Maak</a:t>
            </a:r>
            <a:r>
              <a:rPr lang="fr-CA" sz="1400" dirty="0">
                <a:effectLst/>
                <a:latin typeface="+mj-lt"/>
                <a:ea typeface="Arial" panose="020B0604020202020204" pitchFamily="34" charset="0"/>
              </a:rPr>
              <a:t>, 2004)</a:t>
            </a:r>
            <a:endParaRPr lang="fr-CA" sz="1400" dirty="0">
              <a:latin typeface="+mj-lt"/>
            </a:endParaRPr>
          </a:p>
        </p:txBody>
      </p:sp>
    </p:spTree>
    <p:extLst>
      <p:ext uri="{BB962C8B-B14F-4D97-AF65-F5344CB8AC3E}">
        <p14:creationId xmlns:p14="http://schemas.microsoft.com/office/powerpoint/2010/main" val="1945128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5F512AE-FAA2-537D-A791-B224E02750FE}"/>
              </a:ext>
            </a:extLst>
          </p:cNvPr>
          <p:cNvSpPr>
            <a:spLocks noGrp="1"/>
          </p:cNvSpPr>
          <p:nvPr>
            <p:ph type="body" sz="quarter" idx="10"/>
          </p:nvPr>
        </p:nvSpPr>
        <p:spPr/>
        <p:txBody>
          <a:bodyPr/>
          <a:lstStyle/>
          <a:p>
            <a:r>
              <a:rPr lang="fr-CA" dirty="0"/>
              <a:t>Handicap et EDI</a:t>
            </a:r>
          </a:p>
        </p:txBody>
      </p:sp>
      <p:sp>
        <p:nvSpPr>
          <p:cNvPr id="3" name="Espace réservé du contenu 2">
            <a:extLst>
              <a:ext uri="{FF2B5EF4-FFF2-40B4-BE49-F238E27FC236}">
                <a16:creationId xmlns:a16="http://schemas.microsoft.com/office/drawing/2014/main" id="{8CD2F6A5-8AFC-9A9B-BDCC-9EAE55C9E129}"/>
              </a:ext>
            </a:extLst>
          </p:cNvPr>
          <p:cNvSpPr>
            <a:spLocks noGrp="1"/>
          </p:cNvSpPr>
          <p:nvPr>
            <p:ph idx="1"/>
          </p:nvPr>
        </p:nvSpPr>
        <p:spPr/>
        <p:txBody>
          <a:bodyPr/>
          <a:lstStyle/>
          <a:p>
            <a:r>
              <a:rPr lang="fr-CA" dirty="0"/>
              <a:t>Handicap est de plus en plus considéré dans les stratégies EDI</a:t>
            </a:r>
          </a:p>
          <a:p>
            <a:endParaRPr lang="fr-CA" dirty="0"/>
          </a:p>
          <a:p>
            <a:r>
              <a:rPr lang="fr-CA" dirty="0"/>
              <a:t>Défi </a:t>
            </a:r>
          </a:p>
          <a:p>
            <a:pPr lvl="1"/>
            <a:r>
              <a:rPr lang="fr-CA" dirty="0"/>
              <a:t>Changement au cœur des activités de l’entreprise</a:t>
            </a:r>
          </a:p>
        </p:txBody>
      </p:sp>
      <p:sp>
        <p:nvSpPr>
          <p:cNvPr id="4" name="Espace réservé du pied de page 3">
            <a:extLst>
              <a:ext uri="{FF2B5EF4-FFF2-40B4-BE49-F238E27FC236}">
                <a16:creationId xmlns:a16="http://schemas.microsoft.com/office/drawing/2014/main" id="{91778A2B-2429-3090-4951-005DD6D90FEC}"/>
              </a:ext>
            </a:extLst>
          </p:cNvPr>
          <p:cNvSpPr>
            <a:spLocks noGrp="1"/>
          </p:cNvSpPr>
          <p:nvPr>
            <p:ph type="ftr" sz="quarter" idx="11"/>
          </p:nvPr>
        </p:nvSpPr>
        <p:spPr/>
        <p:txBody>
          <a:bodyPr/>
          <a:lstStyle/>
          <a:p>
            <a:r>
              <a:rPr lang="en-CA"/>
              <a:t>@Valérie Martin, 2023</a:t>
            </a:r>
            <a:endParaRPr lang="en-CA" dirty="0"/>
          </a:p>
        </p:txBody>
      </p:sp>
    </p:spTree>
    <p:extLst>
      <p:ext uri="{BB962C8B-B14F-4D97-AF65-F5344CB8AC3E}">
        <p14:creationId xmlns:p14="http://schemas.microsoft.com/office/powerpoint/2010/main" val="31070637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EB4D9E7-E289-9A5F-5B46-896F6CFB1F26}"/>
              </a:ext>
            </a:extLst>
          </p:cNvPr>
          <p:cNvSpPr>
            <a:spLocks noGrp="1"/>
          </p:cNvSpPr>
          <p:nvPr>
            <p:ph type="body" sz="quarter" idx="10"/>
          </p:nvPr>
        </p:nvSpPr>
        <p:spPr/>
        <p:txBody>
          <a:bodyPr/>
          <a:lstStyle/>
          <a:p>
            <a:r>
              <a:rPr lang="fr-CA" dirty="0"/>
              <a:t>Développement</a:t>
            </a:r>
          </a:p>
        </p:txBody>
      </p:sp>
      <p:sp>
        <p:nvSpPr>
          <p:cNvPr id="3" name="Espace réservé du contenu 2">
            <a:extLst>
              <a:ext uri="{FF2B5EF4-FFF2-40B4-BE49-F238E27FC236}">
                <a16:creationId xmlns:a16="http://schemas.microsoft.com/office/drawing/2014/main" id="{314406A5-17F3-D191-BCF7-6BA61F79FD90}"/>
              </a:ext>
            </a:extLst>
          </p:cNvPr>
          <p:cNvSpPr>
            <a:spLocks noGrp="1"/>
          </p:cNvSpPr>
          <p:nvPr>
            <p:ph idx="1"/>
          </p:nvPr>
        </p:nvSpPr>
        <p:spPr/>
        <p:txBody>
          <a:bodyPr/>
          <a:lstStyle/>
          <a:p>
            <a:r>
              <a:rPr lang="fr-CA" dirty="0"/>
              <a:t>Documenter</a:t>
            </a:r>
          </a:p>
          <a:p>
            <a:r>
              <a:rPr lang="fr-CA" dirty="0"/>
              <a:t>Sensibilisation</a:t>
            </a:r>
          </a:p>
          <a:p>
            <a:r>
              <a:rPr lang="fr-CA" dirty="0"/>
              <a:t>Politique</a:t>
            </a:r>
          </a:p>
          <a:p>
            <a:r>
              <a:rPr lang="fr-CA" dirty="0"/>
              <a:t>Objectifs </a:t>
            </a:r>
          </a:p>
          <a:p>
            <a:r>
              <a:rPr lang="fr-CA" dirty="0"/>
              <a:t>Mesurer</a:t>
            </a:r>
          </a:p>
          <a:p>
            <a:pPr lvl="1">
              <a:lnSpc>
                <a:spcPct val="150000"/>
              </a:lnSpc>
              <a:spcBef>
                <a:spcPts val="0"/>
              </a:spcBef>
              <a:buFont typeface="+mj-lt"/>
              <a:buAutoNum type="alphaLcPeriod"/>
            </a:pPr>
            <a:r>
              <a:rPr lang="fr-CA" sz="1600" dirty="0">
                <a:ea typeface="Arial" panose="020B0604020202020204" pitchFamily="34" charset="0"/>
              </a:rPr>
              <a:t>Taux de participation aux activités de sensibilisation </a:t>
            </a:r>
            <a:endParaRPr lang="fr-CA" sz="1400" dirty="0">
              <a:ea typeface="Arial" panose="020B0604020202020204" pitchFamily="34" charset="0"/>
            </a:endParaRPr>
          </a:p>
          <a:p>
            <a:pPr marL="742950" lvl="1" indent="-285750">
              <a:lnSpc>
                <a:spcPct val="150000"/>
              </a:lnSpc>
              <a:spcBef>
                <a:spcPts val="0"/>
              </a:spcBef>
              <a:buFont typeface="+mj-lt"/>
              <a:buAutoNum type="alphaLcPeriod"/>
            </a:pPr>
            <a:r>
              <a:rPr lang="fr-CA" sz="1600" u="none" strike="noStrike" dirty="0">
                <a:effectLst/>
                <a:ea typeface="Arial" panose="020B0604020202020204" pitchFamily="34" charset="0"/>
              </a:rPr>
              <a:t>Amélioration de la perception d’inclusivité dans le milieu de travail</a:t>
            </a:r>
            <a:endParaRPr lang="fr-CA" sz="1400" u="none" strike="noStrike" dirty="0">
              <a:effectLst/>
              <a:ea typeface="Arial" panose="020B0604020202020204" pitchFamily="34" charset="0"/>
            </a:endParaRPr>
          </a:p>
          <a:p>
            <a:pPr marL="742950" lvl="1" indent="-285750">
              <a:lnSpc>
                <a:spcPct val="150000"/>
              </a:lnSpc>
              <a:spcBef>
                <a:spcPts val="0"/>
              </a:spcBef>
              <a:buFont typeface="+mj-lt"/>
              <a:buAutoNum type="alphaLcPeriod"/>
            </a:pPr>
            <a:r>
              <a:rPr lang="fr-CA" sz="1600" u="none" strike="noStrike" dirty="0">
                <a:effectLst/>
                <a:ea typeface="Arial" panose="020B0604020202020204" pitchFamily="34" charset="0"/>
              </a:rPr>
              <a:t>Amélioration du sentiment d’appartenance au travail</a:t>
            </a:r>
            <a:endParaRPr lang="fr-CA" sz="1400" u="none" strike="noStrike" dirty="0">
              <a:effectLst/>
              <a:ea typeface="Arial" panose="020B0604020202020204" pitchFamily="34" charset="0"/>
            </a:endParaRPr>
          </a:p>
          <a:p>
            <a:pPr marL="742950" lvl="1" indent="-285750">
              <a:lnSpc>
                <a:spcPct val="150000"/>
              </a:lnSpc>
              <a:spcBef>
                <a:spcPts val="0"/>
              </a:spcBef>
              <a:buFont typeface="+mj-lt"/>
              <a:buAutoNum type="alphaLcPeriod"/>
            </a:pPr>
            <a:r>
              <a:rPr lang="fr-CA" sz="1600" u="none" strike="noStrike" dirty="0">
                <a:effectLst/>
                <a:ea typeface="Arial" panose="020B0604020202020204" pitchFamily="34" charset="0"/>
              </a:rPr>
              <a:t>Diminution des biais inconscients des employé.es</a:t>
            </a:r>
            <a:endParaRPr lang="fr-CA" sz="1400" u="none" strike="noStrike" dirty="0">
              <a:effectLst/>
              <a:ea typeface="Arial" panose="020B0604020202020204" pitchFamily="34" charset="0"/>
            </a:endParaRPr>
          </a:p>
        </p:txBody>
      </p:sp>
      <p:sp>
        <p:nvSpPr>
          <p:cNvPr id="4" name="Espace réservé du pied de page 3">
            <a:extLst>
              <a:ext uri="{FF2B5EF4-FFF2-40B4-BE49-F238E27FC236}">
                <a16:creationId xmlns:a16="http://schemas.microsoft.com/office/drawing/2014/main" id="{5537B6F3-44EB-52E6-B367-82E8C61453D6}"/>
              </a:ext>
            </a:extLst>
          </p:cNvPr>
          <p:cNvSpPr>
            <a:spLocks noGrp="1"/>
          </p:cNvSpPr>
          <p:nvPr>
            <p:ph type="ftr" sz="quarter" idx="11"/>
          </p:nvPr>
        </p:nvSpPr>
        <p:spPr/>
        <p:txBody>
          <a:bodyPr/>
          <a:lstStyle/>
          <a:p>
            <a:r>
              <a:rPr lang="en-CA"/>
              <a:t>@Valérie Martin, 2023</a:t>
            </a:r>
            <a:endParaRPr lang="en-CA" dirty="0"/>
          </a:p>
        </p:txBody>
      </p:sp>
    </p:spTree>
    <p:extLst>
      <p:ext uri="{BB962C8B-B14F-4D97-AF65-F5344CB8AC3E}">
        <p14:creationId xmlns:p14="http://schemas.microsoft.com/office/powerpoint/2010/main" val="41919845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81F6BE2-A2E5-C372-D4D9-30C62CB262E9}"/>
              </a:ext>
            </a:extLst>
          </p:cNvPr>
          <p:cNvSpPr>
            <a:spLocks noGrp="1"/>
          </p:cNvSpPr>
          <p:nvPr>
            <p:ph type="body" sz="quarter" idx="10"/>
          </p:nvPr>
        </p:nvSpPr>
        <p:spPr/>
        <p:txBody>
          <a:bodyPr/>
          <a:lstStyle/>
          <a:p>
            <a:endParaRPr lang="fr-CA"/>
          </a:p>
        </p:txBody>
      </p:sp>
      <p:sp>
        <p:nvSpPr>
          <p:cNvPr id="4" name="Espace réservé du pied de page 3">
            <a:extLst>
              <a:ext uri="{FF2B5EF4-FFF2-40B4-BE49-F238E27FC236}">
                <a16:creationId xmlns:a16="http://schemas.microsoft.com/office/drawing/2014/main" id="{4837B4D7-952A-19A4-5736-096FF24B39A4}"/>
              </a:ext>
            </a:extLst>
          </p:cNvPr>
          <p:cNvSpPr>
            <a:spLocks noGrp="1"/>
          </p:cNvSpPr>
          <p:nvPr>
            <p:ph type="ftr" sz="quarter" idx="11"/>
          </p:nvPr>
        </p:nvSpPr>
        <p:spPr/>
        <p:txBody>
          <a:bodyPr/>
          <a:lstStyle/>
          <a:p>
            <a:r>
              <a:rPr lang="en-CA"/>
              <a:t>@Valérie Martin, 2023</a:t>
            </a:r>
            <a:endParaRPr lang="en-CA" dirty="0"/>
          </a:p>
        </p:txBody>
      </p:sp>
      <p:pic>
        <p:nvPicPr>
          <p:cNvPr id="6" name="Image 5">
            <a:extLst>
              <a:ext uri="{FF2B5EF4-FFF2-40B4-BE49-F238E27FC236}">
                <a16:creationId xmlns:a16="http://schemas.microsoft.com/office/drawing/2014/main" id="{BD8FE1EE-B787-22A7-B8C7-8408691CD01D}"/>
              </a:ext>
            </a:extLst>
          </p:cNvPr>
          <p:cNvPicPr>
            <a:picLocks noChangeAspect="1"/>
          </p:cNvPicPr>
          <p:nvPr/>
        </p:nvPicPr>
        <p:blipFill>
          <a:blip r:embed="rId3"/>
          <a:stretch>
            <a:fillRect/>
          </a:stretch>
        </p:blipFill>
        <p:spPr>
          <a:xfrm>
            <a:off x="-14514" y="-15475"/>
            <a:ext cx="9144000" cy="5996860"/>
          </a:xfrm>
          <a:prstGeom prst="rect">
            <a:avLst/>
          </a:prstGeom>
        </p:spPr>
      </p:pic>
    </p:spTree>
    <p:extLst>
      <p:ext uri="{BB962C8B-B14F-4D97-AF65-F5344CB8AC3E}">
        <p14:creationId xmlns:p14="http://schemas.microsoft.com/office/powerpoint/2010/main" val="4135575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D9327FD-D4DB-04ED-EA39-BA2A0AFFF83C}"/>
              </a:ext>
            </a:extLst>
          </p:cNvPr>
          <p:cNvSpPr>
            <a:spLocks noGrp="1"/>
          </p:cNvSpPr>
          <p:nvPr>
            <p:ph type="body" sz="quarter" idx="10"/>
          </p:nvPr>
        </p:nvSpPr>
        <p:spPr/>
        <p:txBody>
          <a:bodyPr/>
          <a:lstStyle/>
          <a:p>
            <a:endParaRPr lang="fr-CA"/>
          </a:p>
        </p:txBody>
      </p:sp>
      <p:sp>
        <p:nvSpPr>
          <p:cNvPr id="3" name="Espace réservé du contenu 2">
            <a:extLst>
              <a:ext uri="{FF2B5EF4-FFF2-40B4-BE49-F238E27FC236}">
                <a16:creationId xmlns:a16="http://schemas.microsoft.com/office/drawing/2014/main" id="{E0802569-EB06-6496-8304-B2D97B706302}"/>
              </a:ext>
            </a:extLst>
          </p:cNvPr>
          <p:cNvSpPr>
            <a:spLocks noGrp="1"/>
          </p:cNvSpPr>
          <p:nvPr>
            <p:ph idx="1"/>
          </p:nvPr>
        </p:nvSpPr>
        <p:spPr/>
        <p:txBody>
          <a:bodyPr/>
          <a:lstStyle/>
          <a:p>
            <a:endParaRPr lang="fr-CA"/>
          </a:p>
        </p:txBody>
      </p:sp>
      <p:sp>
        <p:nvSpPr>
          <p:cNvPr id="4" name="Espace réservé du pied de page 3">
            <a:extLst>
              <a:ext uri="{FF2B5EF4-FFF2-40B4-BE49-F238E27FC236}">
                <a16:creationId xmlns:a16="http://schemas.microsoft.com/office/drawing/2014/main" id="{BAFA705F-C460-921A-0CF5-FD7D299F7AA3}"/>
              </a:ext>
            </a:extLst>
          </p:cNvPr>
          <p:cNvSpPr>
            <a:spLocks noGrp="1"/>
          </p:cNvSpPr>
          <p:nvPr>
            <p:ph type="ftr" sz="quarter" idx="11"/>
          </p:nvPr>
        </p:nvSpPr>
        <p:spPr/>
        <p:txBody>
          <a:bodyPr/>
          <a:lstStyle/>
          <a:p>
            <a:r>
              <a:rPr lang="en-CA"/>
              <a:t>@Valérie Martin, 2023</a:t>
            </a:r>
            <a:endParaRPr lang="en-CA" dirty="0"/>
          </a:p>
        </p:txBody>
      </p:sp>
      <p:pic>
        <p:nvPicPr>
          <p:cNvPr id="6" name="Image 5">
            <a:extLst>
              <a:ext uri="{FF2B5EF4-FFF2-40B4-BE49-F238E27FC236}">
                <a16:creationId xmlns:a16="http://schemas.microsoft.com/office/drawing/2014/main" id="{493619CD-9244-9535-14C6-AB2644D66B50}"/>
              </a:ext>
            </a:extLst>
          </p:cNvPr>
          <p:cNvPicPr>
            <a:picLocks noChangeAspect="1"/>
          </p:cNvPicPr>
          <p:nvPr/>
        </p:nvPicPr>
        <p:blipFill>
          <a:blip r:embed="rId3"/>
          <a:stretch>
            <a:fillRect/>
          </a:stretch>
        </p:blipFill>
        <p:spPr>
          <a:xfrm>
            <a:off x="0" y="3167"/>
            <a:ext cx="9144000" cy="5402015"/>
          </a:xfrm>
          <a:prstGeom prst="rect">
            <a:avLst/>
          </a:prstGeom>
        </p:spPr>
      </p:pic>
    </p:spTree>
    <p:extLst>
      <p:ext uri="{BB962C8B-B14F-4D97-AF65-F5344CB8AC3E}">
        <p14:creationId xmlns:p14="http://schemas.microsoft.com/office/powerpoint/2010/main" val="2601740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e 2">
            <a:extLst>
              <a:ext uri="{FF2B5EF4-FFF2-40B4-BE49-F238E27FC236}">
                <a16:creationId xmlns:a16="http://schemas.microsoft.com/office/drawing/2014/main" id="{69D88B7A-DCAC-4E42-8089-5F19A4507876}"/>
              </a:ext>
            </a:extLst>
          </p:cNvPr>
          <p:cNvSpPr>
            <a:spLocks/>
          </p:cNvSpPr>
          <p:nvPr/>
        </p:nvSpPr>
        <p:spPr>
          <a:xfrm>
            <a:off x="3187688" y="2118284"/>
            <a:ext cx="2391313" cy="1692000"/>
          </a:xfrm>
          <a:prstGeom prst="hexagon">
            <a:avLst/>
          </a:prstGeom>
          <a:solidFill>
            <a:schemeClr val="accent2">
              <a:lumMod val="60000"/>
              <a:lumOff val="4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Quotidien</a:t>
            </a:r>
          </a:p>
        </p:txBody>
      </p:sp>
      <p:sp>
        <p:nvSpPr>
          <p:cNvPr id="2" name="Titre 1">
            <a:extLst>
              <a:ext uri="{FF2B5EF4-FFF2-40B4-BE49-F238E27FC236}">
                <a16:creationId xmlns:a16="http://schemas.microsoft.com/office/drawing/2014/main" id="{2FCC3A8C-CD1D-4B2E-B90C-4B71AC3D2418}"/>
              </a:ext>
            </a:extLst>
          </p:cNvPr>
          <p:cNvSpPr>
            <a:spLocks noGrp="1"/>
          </p:cNvSpPr>
          <p:nvPr>
            <p:ph type="title"/>
          </p:nvPr>
        </p:nvSpPr>
        <p:spPr/>
        <p:txBody>
          <a:bodyPr/>
          <a:lstStyle/>
          <a:p>
            <a:r>
              <a:rPr lang="fr-FR" dirty="0"/>
              <a:t>Travailleurs </a:t>
            </a:r>
            <a:r>
              <a:rPr lang="fr-FR" dirty="0">
                <a:sym typeface="Wingdings" panose="05000000000000000000" pitchFamily="2" charset="2"/>
              </a:rPr>
              <a:t> </a:t>
            </a:r>
            <a:r>
              <a:rPr lang="fr-FR" dirty="0"/>
              <a:t>humains </a:t>
            </a:r>
            <a:br>
              <a:rPr lang="fr-FR" dirty="0"/>
            </a:br>
            <a:r>
              <a:rPr lang="fr-FR" dirty="0"/>
              <a:t>	</a:t>
            </a:r>
            <a:r>
              <a:rPr lang="fr-FR" sz="3600" dirty="0"/>
              <a:t>avec des corps et des </a:t>
            </a:r>
            <a:r>
              <a:rPr lang="fr-FR" sz="3600" i="1" dirty="0"/>
              <a:t>esprits</a:t>
            </a:r>
            <a:endParaRPr lang="en-CA" sz="3600" i="1" dirty="0"/>
          </a:p>
        </p:txBody>
      </p:sp>
      <p:sp>
        <p:nvSpPr>
          <p:cNvPr id="4" name="Espace réservé du pied de page 3">
            <a:extLst>
              <a:ext uri="{FF2B5EF4-FFF2-40B4-BE49-F238E27FC236}">
                <a16:creationId xmlns:a16="http://schemas.microsoft.com/office/drawing/2014/main" id="{FB3609B1-056C-4724-9A81-396B254C8D3A}"/>
              </a:ext>
            </a:extLst>
          </p:cNvPr>
          <p:cNvSpPr>
            <a:spLocks noGrp="1"/>
          </p:cNvSpPr>
          <p:nvPr>
            <p:ph type="ftr" sz="quarter" idx="3"/>
          </p:nvPr>
        </p:nvSpPr>
        <p:spPr>
          <a:xfrm rot="16200000">
            <a:off x="6946897" y="4076699"/>
            <a:ext cx="4203701" cy="381002"/>
          </a:xfrm>
        </p:spPr>
        <p:txBody>
          <a:bodyPr/>
          <a:lstStyle/>
          <a:p>
            <a:r>
              <a:rPr lang="en-CA"/>
              <a:t>@Valérie Martin, 2023</a:t>
            </a:r>
            <a:endParaRPr lang="en-CA" dirty="0"/>
          </a:p>
        </p:txBody>
      </p:sp>
      <p:sp>
        <p:nvSpPr>
          <p:cNvPr id="9" name="Hexagone 8">
            <a:extLst>
              <a:ext uri="{FF2B5EF4-FFF2-40B4-BE49-F238E27FC236}">
                <a16:creationId xmlns:a16="http://schemas.microsoft.com/office/drawing/2014/main" id="{2BFB03DD-5164-9344-D546-9D3BDC845EF7}"/>
              </a:ext>
            </a:extLst>
          </p:cNvPr>
          <p:cNvSpPr>
            <a:spLocks/>
          </p:cNvSpPr>
          <p:nvPr/>
        </p:nvSpPr>
        <p:spPr>
          <a:xfrm>
            <a:off x="3184041" y="3978748"/>
            <a:ext cx="2391313" cy="1692000"/>
          </a:xfrm>
          <a:prstGeom prst="hexagon">
            <a:avLst/>
          </a:prstGeom>
          <a:solidFill>
            <a:schemeClr val="accent2">
              <a:lumMod val="75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VARIABILITÉ</a:t>
            </a:r>
          </a:p>
        </p:txBody>
      </p:sp>
      <p:sp>
        <p:nvSpPr>
          <p:cNvPr id="10" name="Hexagone 9">
            <a:extLst>
              <a:ext uri="{FF2B5EF4-FFF2-40B4-BE49-F238E27FC236}">
                <a16:creationId xmlns:a16="http://schemas.microsoft.com/office/drawing/2014/main" id="{406AD1DE-1A00-5001-9BBE-D06E8D53FEF3}"/>
              </a:ext>
            </a:extLst>
          </p:cNvPr>
          <p:cNvSpPr>
            <a:spLocks/>
          </p:cNvSpPr>
          <p:nvPr/>
        </p:nvSpPr>
        <p:spPr>
          <a:xfrm>
            <a:off x="5238734" y="3046201"/>
            <a:ext cx="2391313" cy="1692000"/>
          </a:xfrm>
          <a:prstGeom prst="hexagon">
            <a:avLst/>
          </a:prstGeom>
          <a:solidFill>
            <a:schemeClr val="accent2">
              <a:lumMod val="60000"/>
              <a:lumOff val="4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Événements de vie</a:t>
            </a:r>
          </a:p>
        </p:txBody>
      </p:sp>
      <p:sp>
        <p:nvSpPr>
          <p:cNvPr id="12" name="Hexagone 11">
            <a:extLst>
              <a:ext uri="{FF2B5EF4-FFF2-40B4-BE49-F238E27FC236}">
                <a16:creationId xmlns:a16="http://schemas.microsoft.com/office/drawing/2014/main" id="{936670CC-5C07-CCC8-9A9B-348AF3F6A48F}"/>
              </a:ext>
            </a:extLst>
          </p:cNvPr>
          <p:cNvSpPr>
            <a:spLocks/>
          </p:cNvSpPr>
          <p:nvPr/>
        </p:nvSpPr>
        <p:spPr>
          <a:xfrm>
            <a:off x="5238560" y="4891025"/>
            <a:ext cx="2391313" cy="1692000"/>
          </a:xfrm>
          <a:prstGeom prst="hexagon">
            <a:avLst/>
          </a:prstGeom>
          <a:solidFill>
            <a:schemeClr val="accent2">
              <a:lumMod val="60000"/>
              <a:lumOff val="4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Événements de santé</a:t>
            </a:r>
          </a:p>
        </p:txBody>
      </p:sp>
      <p:sp>
        <p:nvSpPr>
          <p:cNvPr id="13" name="Hexagone 12">
            <a:extLst>
              <a:ext uri="{FF2B5EF4-FFF2-40B4-BE49-F238E27FC236}">
                <a16:creationId xmlns:a16="http://schemas.microsoft.com/office/drawing/2014/main" id="{22FF1614-C112-B473-6F41-3D538576AB44}"/>
              </a:ext>
            </a:extLst>
          </p:cNvPr>
          <p:cNvSpPr>
            <a:spLocks/>
          </p:cNvSpPr>
          <p:nvPr/>
        </p:nvSpPr>
        <p:spPr>
          <a:xfrm>
            <a:off x="1124291" y="4878325"/>
            <a:ext cx="2391313" cy="1692000"/>
          </a:xfrm>
          <a:prstGeom prst="hexagon">
            <a:avLst/>
          </a:prstGeom>
          <a:solidFill>
            <a:schemeClr val="accent2">
              <a:lumMod val="60000"/>
              <a:lumOff val="4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Âge</a:t>
            </a:r>
          </a:p>
        </p:txBody>
      </p:sp>
      <p:sp>
        <p:nvSpPr>
          <p:cNvPr id="14" name="Hexagone 13">
            <a:extLst>
              <a:ext uri="{FF2B5EF4-FFF2-40B4-BE49-F238E27FC236}">
                <a16:creationId xmlns:a16="http://schemas.microsoft.com/office/drawing/2014/main" id="{C693004E-3A23-31D1-04A3-CC27173BD442}"/>
              </a:ext>
            </a:extLst>
          </p:cNvPr>
          <p:cNvSpPr>
            <a:spLocks/>
          </p:cNvSpPr>
          <p:nvPr/>
        </p:nvSpPr>
        <p:spPr>
          <a:xfrm>
            <a:off x="1136991" y="3046201"/>
            <a:ext cx="2391313" cy="1692000"/>
          </a:xfrm>
          <a:prstGeom prst="hexagon">
            <a:avLst/>
          </a:prstGeom>
          <a:solidFill>
            <a:schemeClr val="accent2">
              <a:lumMod val="60000"/>
              <a:lumOff val="4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Saison</a:t>
            </a:r>
          </a:p>
        </p:txBody>
      </p:sp>
    </p:spTree>
    <p:extLst>
      <p:ext uri="{BB962C8B-B14F-4D97-AF65-F5344CB8AC3E}">
        <p14:creationId xmlns:p14="http://schemas.microsoft.com/office/powerpoint/2010/main" val="378257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2" grpId="0" animBg="1"/>
      <p:bldP spid="13"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C3F447D-27B5-DAC2-5EC2-1F259B61B3E9}"/>
              </a:ext>
            </a:extLst>
          </p:cNvPr>
          <p:cNvSpPr>
            <a:spLocks noGrp="1"/>
          </p:cNvSpPr>
          <p:nvPr>
            <p:ph type="body" sz="quarter" idx="10"/>
          </p:nvPr>
        </p:nvSpPr>
        <p:spPr/>
        <p:txBody>
          <a:bodyPr/>
          <a:lstStyle/>
          <a:p>
            <a:r>
              <a:rPr lang="fr-CA" dirty="0"/>
              <a:t>Agir pour l’équité et l’inclusion des personnes en situation de handicap</a:t>
            </a:r>
          </a:p>
          <a:p>
            <a:endParaRPr lang="fr-CA" dirty="0"/>
          </a:p>
        </p:txBody>
      </p:sp>
      <p:sp>
        <p:nvSpPr>
          <p:cNvPr id="3" name="Espace réservé du contenu 2">
            <a:extLst>
              <a:ext uri="{FF2B5EF4-FFF2-40B4-BE49-F238E27FC236}">
                <a16:creationId xmlns:a16="http://schemas.microsoft.com/office/drawing/2014/main" id="{E942D595-0A98-4740-6F47-50FE3BCCB0CB}"/>
              </a:ext>
            </a:extLst>
          </p:cNvPr>
          <p:cNvSpPr>
            <a:spLocks noGrp="1"/>
          </p:cNvSpPr>
          <p:nvPr>
            <p:ph idx="1"/>
          </p:nvPr>
        </p:nvSpPr>
        <p:spPr>
          <a:xfrm>
            <a:off x="846516" y="2139949"/>
            <a:ext cx="7915347" cy="4346558"/>
          </a:xfrm>
        </p:spPr>
        <p:txBody>
          <a:bodyPr/>
          <a:lstStyle/>
          <a:p>
            <a:r>
              <a:rPr lang="fr-CA" dirty="0"/>
              <a:t>Vision individuelle du handicap </a:t>
            </a:r>
            <a:r>
              <a:rPr lang="fr-CA" dirty="0">
                <a:sym typeface="Wingdings" panose="05000000000000000000" pitchFamily="2" charset="2"/>
              </a:rPr>
              <a:t> accommodements</a:t>
            </a:r>
          </a:p>
          <a:p>
            <a:endParaRPr lang="fr-CA" dirty="0">
              <a:sym typeface="Wingdings" panose="05000000000000000000" pitchFamily="2" charset="2"/>
            </a:endParaRPr>
          </a:p>
          <a:p>
            <a:r>
              <a:rPr lang="fr-CA" dirty="0">
                <a:sym typeface="Wingdings" panose="05000000000000000000" pitchFamily="2" charset="2"/>
              </a:rPr>
              <a:t>Vision sociale du handicap  </a:t>
            </a:r>
          </a:p>
          <a:p>
            <a:pPr marL="714375" indent="0">
              <a:buNone/>
            </a:pPr>
            <a:r>
              <a:rPr lang="fr-CA" dirty="0">
                <a:sym typeface="Wingdings" panose="05000000000000000000" pitchFamily="2" charset="2"/>
              </a:rPr>
              <a:t>Éducation inclusive</a:t>
            </a:r>
          </a:p>
          <a:p>
            <a:pPr marL="714375" indent="0">
              <a:buNone/>
            </a:pPr>
            <a:r>
              <a:rPr lang="fr-CA" dirty="0">
                <a:sym typeface="Wingdings" panose="05000000000000000000" pitchFamily="2" charset="2"/>
              </a:rPr>
              <a:t>Université accessible</a:t>
            </a:r>
            <a:endParaRPr lang="fr-CA" dirty="0"/>
          </a:p>
        </p:txBody>
      </p:sp>
      <p:sp>
        <p:nvSpPr>
          <p:cNvPr id="4" name="Espace réservé du pied de page 3">
            <a:extLst>
              <a:ext uri="{FF2B5EF4-FFF2-40B4-BE49-F238E27FC236}">
                <a16:creationId xmlns:a16="http://schemas.microsoft.com/office/drawing/2014/main" id="{0D547AB1-9433-CFCA-1C94-B14BEB6FFCBA}"/>
              </a:ext>
            </a:extLst>
          </p:cNvPr>
          <p:cNvSpPr>
            <a:spLocks noGrp="1"/>
          </p:cNvSpPr>
          <p:nvPr>
            <p:ph type="ftr" sz="quarter" idx="11"/>
          </p:nvPr>
        </p:nvSpPr>
        <p:spPr/>
        <p:txBody>
          <a:bodyPr/>
          <a:lstStyle/>
          <a:p>
            <a:r>
              <a:rPr lang="en-CA"/>
              <a:t>@Valérie Martin, 2023</a:t>
            </a:r>
            <a:endParaRPr lang="en-CA" dirty="0"/>
          </a:p>
        </p:txBody>
      </p:sp>
    </p:spTree>
    <p:extLst>
      <p:ext uri="{BB962C8B-B14F-4D97-AF65-F5344CB8AC3E}">
        <p14:creationId xmlns:p14="http://schemas.microsoft.com/office/powerpoint/2010/main" val="12641530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229B2A-92CB-41B2-AFAC-0A83967FC142}"/>
              </a:ext>
            </a:extLst>
          </p:cNvPr>
          <p:cNvSpPr>
            <a:spLocks noGrp="1"/>
          </p:cNvSpPr>
          <p:nvPr>
            <p:ph type="body" sz="quarter" idx="10"/>
          </p:nvPr>
        </p:nvSpPr>
        <p:spPr/>
        <p:txBody>
          <a:bodyPr/>
          <a:lstStyle/>
          <a:p>
            <a:r>
              <a:rPr lang="fr-CA" dirty="0"/>
              <a:t>Messages clés</a:t>
            </a:r>
            <a:endParaRPr lang="en-CA" dirty="0"/>
          </a:p>
        </p:txBody>
      </p:sp>
      <p:sp>
        <p:nvSpPr>
          <p:cNvPr id="6" name="Espace réservé du contenu 5">
            <a:extLst>
              <a:ext uri="{FF2B5EF4-FFF2-40B4-BE49-F238E27FC236}">
                <a16:creationId xmlns:a16="http://schemas.microsoft.com/office/drawing/2014/main" id="{813CD693-4B4F-45EE-A237-0E1A8585AFE6}"/>
              </a:ext>
            </a:extLst>
          </p:cNvPr>
          <p:cNvSpPr>
            <a:spLocks noGrp="1"/>
          </p:cNvSpPr>
          <p:nvPr>
            <p:ph idx="1"/>
          </p:nvPr>
        </p:nvSpPr>
        <p:spPr/>
        <p:txBody>
          <a:bodyPr/>
          <a:lstStyle/>
          <a:p>
            <a:r>
              <a:rPr lang="fr-CA" dirty="0"/>
              <a:t>Handicap – commun et variable</a:t>
            </a:r>
          </a:p>
          <a:p>
            <a:endParaRPr lang="fr-CA" sz="1200" dirty="0"/>
          </a:p>
          <a:p>
            <a:r>
              <a:rPr lang="fr-CA" dirty="0"/>
              <a:t>Accommodements sont un droit</a:t>
            </a:r>
          </a:p>
          <a:p>
            <a:endParaRPr lang="fr-CA" sz="1200" dirty="0"/>
          </a:p>
          <a:p>
            <a:r>
              <a:rPr lang="fr-CA" dirty="0"/>
              <a:t>Accessibilité pour tous</a:t>
            </a:r>
          </a:p>
          <a:p>
            <a:endParaRPr lang="fr-CA" sz="1200" dirty="0"/>
          </a:p>
          <a:p>
            <a:r>
              <a:rPr lang="fr-CA" dirty="0"/>
              <a:t>EDI – une opportunité à saisir dans les entreprises et nos universités</a:t>
            </a:r>
          </a:p>
          <a:p>
            <a:endParaRPr lang="fr-CA" dirty="0"/>
          </a:p>
        </p:txBody>
      </p:sp>
      <p:sp>
        <p:nvSpPr>
          <p:cNvPr id="2" name="Espace réservé du pied de page 1">
            <a:extLst>
              <a:ext uri="{FF2B5EF4-FFF2-40B4-BE49-F238E27FC236}">
                <a16:creationId xmlns:a16="http://schemas.microsoft.com/office/drawing/2014/main" id="{575A7BE1-10B4-451F-850A-29B86F428ABE}"/>
              </a:ext>
            </a:extLst>
          </p:cNvPr>
          <p:cNvSpPr>
            <a:spLocks noGrp="1"/>
          </p:cNvSpPr>
          <p:nvPr>
            <p:ph type="ftr" sz="quarter" idx="11"/>
          </p:nvPr>
        </p:nvSpPr>
        <p:spPr/>
        <p:txBody>
          <a:bodyPr/>
          <a:lstStyle/>
          <a:p>
            <a:r>
              <a:rPr lang="en-CA"/>
              <a:t>@Valérie Martin, 2023</a:t>
            </a:r>
            <a:endParaRPr lang="en-CA" dirty="0"/>
          </a:p>
        </p:txBody>
      </p:sp>
    </p:spTree>
    <p:extLst>
      <p:ext uri="{BB962C8B-B14F-4D97-AF65-F5344CB8AC3E}">
        <p14:creationId xmlns:p14="http://schemas.microsoft.com/office/powerpoint/2010/main" val="27321610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D82446-FBEE-C3CA-52FF-42857FD2CD46}"/>
              </a:ext>
            </a:extLst>
          </p:cNvPr>
          <p:cNvSpPr>
            <a:spLocks noGrp="1"/>
          </p:cNvSpPr>
          <p:nvPr>
            <p:ph type="title"/>
          </p:nvPr>
        </p:nvSpPr>
        <p:spPr>
          <a:xfrm>
            <a:off x="457200" y="2412117"/>
            <a:ext cx="8229600" cy="1143000"/>
          </a:xfrm>
        </p:spPr>
        <p:txBody>
          <a:bodyPr anchor="ctr"/>
          <a:lstStyle/>
          <a:p>
            <a:r>
              <a:rPr lang="fr-CA" sz="3200" i="1" dirty="0">
                <a:cs typeface="Calibri"/>
              </a:rPr>
              <a:t>Merci!</a:t>
            </a:r>
          </a:p>
        </p:txBody>
      </p:sp>
      <p:sp>
        <p:nvSpPr>
          <p:cNvPr id="5" name="Espace réservé du contenu 4">
            <a:extLst>
              <a:ext uri="{FF2B5EF4-FFF2-40B4-BE49-F238E27FC236}">
                <a16:creationId xmlns:a16="http://schemas.microsoft.com/office/drawing/2014/main" id="{0708880F-1B23-5FDD-1862-3370A730D523}"/>
              </a:ext>
            </a:extLst>
          </p:cNvPr>
          <p:cNvSpPr>
            <a:spLocks noGrp="1"/>
          </p:cNvSpPr>
          <p:nvPr>
            <p:ph idx="1"/>
          </p:nvPr>
        </p:nvSpPr>
        <p:spPr/>
        <p:txBody>
          <a:bodyPr/>
          <a:lstStyle/>
          <a:p>
            <a:endParaRPr lang="fr-CA"/>
          </a:p>
        </p:txBody>
      </p:sp>
      <p:sp>
        <p:nvSpPr>
          <p:cNvPr id="4" name="Espace réservé du pied de page 3">
            <a:extLst>
              <a:ext uri="{FF2B5EF4-FFF2-40B4-BE49-F238E27FC236}">
                <a16:creationId xmlns:a16="http://schemas.microsoft.com/office/drawing/2014/main" id="{31C23304-635A-7571-9278-B19689F4DB2B}"/>
              </a:ext>
            </a:extLst>
          </p:cNvPr>
          <p:cNvSpPr>
            <a:spLocks noGrp="1"/>
          </p:cNvSpPr>
          <p:nvPr>
            <p:ph type="ftr" sz="quarter" idx="11"/>
          </p:nvPr>
        </p:nvSpPr>
        <p:spPr/>
        <p:txBody>
          <a:bodyPr/>
          <a:lstStyle/>
          <a:p>
            <a:r>
              <a:rPr lang="en-CA"/>
              <a:t>@Valérie Martin, 2023</a:t>
            </a:r>
            <a:endParaRPr lang="en-CA" dirty="0"/>
          </a:p>
        </p:txBody>
      </p:sp>
    </p:spTree>
    <p:extLst>
      <p:ext uri="{BB962C8B-B14F-4D97-AF65-F5344CB8AC3E}">
        <p14:creationId xmlns:p14="http://schemas.microsoft.com/office/powerpoint/2010/main" val="42434376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D82446-FBEE-C3CA-52FF-42857FD2CD46}"/>
              </a:ext>
            </a:extLst>
          </p:cNvPr>
          <p:cNvSpPr>
            <a:spLocks noGrp="1"/>
          </p:cNvSpPr>
          <p:nvPr>
            <p:ph type="title"/>
          </p:nvPr>
        </p:nvSpPr>
        <p:spPr>
          <a:xfrm>
            <a:off x="457200" y="2412117"/>
            <a:ext cx="8229600" cy="1143000"/>
          </a:xfrm>
        </p:spPr>
        <p:txBody>
          <a:bodyPr anchor="ctr"/>
          <a:lstStyle/>
          <a:p>
            <a:r>
              <a:rPr lang="fr-CA" sz="3200" i="1" dirty="0">
                <a:solidFill>
                  <a:srgbClr val="C00000"/>
                </a:solidFill>
                <a:cs typeface="Calibri"/>
              </a:rPr>
              <a:t>Matériel supplémentaires</a:t>
            </a:r>
          </a:p>
        </p:txBody>
      </p:sp>
      <p:sp>
        <p:nvSpPr>
          <p:cNvPr id="5" name="Espace réservé du contenu 4">
            <a:extLst>
              <a:ext uri="{FF2B5EF4-FFF2-40B4-BE49-F238E27FC236}">
                <a16:creationId xmlns:a16="http://schemas.microsoft.com/office/drawing/2014/main" id="{0708880F-1B23-5FDD-1862-3370A730D523}"/>
              </a:ext>
            </a:extLst>
          </p:cNvPr>
          <p:cNvSpPr>
            <a:spLocks noGrp="1"/>
          </p:cNvSpPr>
          <p:nvPr>
            <p:ph idx="1"/>
          </p:nvPr>
        </p:nvSpPr>
        <p:spPr/>
        <p:txBody>
          <a:bodyPr/>
          <a:lstStyle/>
          <a:p>
            <a:endParaRPr lang="fr-CA"/>
          </a:p>
        </p:txBody>
      </p:sp>
      <p:sp>
        <p:nvSpPr>
          <p:cNvPr id="4" name="Espace réservé du pied de page 3">
            <a:extLst>
              <a:ext uri="{FF2B5EF4-FFF2-40B4-BE49-F238E27FC236}">
                <a16:creationId xmlns:a16="http://schemas.microsoft.com/office/drawing/2014/main" id="{31C23304-635A-7571-9278-B19689F4DB2B}"/>
              </a:ext>
            </a:extLst>
          </p:cNvPr>
          <p:cNvSpPr>
            <a:spLocks noGrp="1"/>
          </p:cNvSpPr>
          <p:nvPr>
            <p:ph type="ftr" sz="quarter" idx="11"/>
          </p:nvPr>
        </p:nvSpPr>
        <p:spPr/>
        <p:txBody>
          <a:bodyPr/>
          <a:lstStyle/>
          <a:p>
            <a:r>
              <a:rPr lang="en-CA"/>
              <a:t>@Valérie Martin, 2023</a:t>
            </a:r>
            <a:endParaRPr lang="en-CA" dirty="0"/>
          </a:p>
        </p:txBody>
      </p:sp>
    </p:spTree>
    <p:extLst>
      <p:ext uri="{BB962C8B-B14F-4D97-AF65-F5344CB8AC3E}">
        <p14:creationId xmlns:p14="http://schemas.microsoft.com/office/powerpoint/2010/main" val="30504336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3370442-755C-48F7-8129-68E6D0173F1B}"/>
              </a:ext>
            </a:extLst>
          </p:cNvPr>
          <p:cNvSpPr>
            <a:spLocks noGrp="1"/>
          </p:cNvSpPr>
          <p:nvPr>
            <p:ph type="title"/>
          </p:nvPr>
        </p:nvSpPr>
        <p:spPr/>
        <p:txBody>
          <a:bodyPr/>
          <a:lstStyle/>
          <a:p>
            <a:r>
              <a:rPr lang="fr-CA" dirty="0"/>
              <a:t>Bénéfices d’employés en situation de handicap</a:t>
            </a:r>
            <a:endParaRPr lang="en-CA" dirty="0"/>
          </a:p>
        </p:txBody>
      </p:sp>
      <p:sp>
        <p:nvSpPr>
          <p:cNvPr id="5" name="Espace réservé du contenu 4">
            <a:extLst>
              <a:ext uri="{FF2B5EF4-FFF2-40B4-BE49-F238E27FC236}">
                <a16:creationId xmlns:a16="http://schemas.microsoft.com/office/drawing/2014/main" id="{980034E0-C0DA-4A66-96A4-08915FCBA9E9}"/>
              </a:ext>
            </a:extLst>
          </p:cNvPr>
          <p:cNvSpPr>
            <a:spLocks noGrp="1"/>
          </p:cNvSpPr>
          <p:nvPr>
            <p:ph idx="1"/>
          </p:nvPr>
        </p:nvSpPr>
        <p:spPr/>
        <p:txBody>
          <a:bodyPr/>
          <a:lstStyle/>
          <a:p>
            <a:r>
              <a:rPr lang="fr-FR" sz="2000" i="0" dirty="0">
                <a:solidFill>
                  <a:srgbClr val="222222"/>
                </a:solidFill>
                <a:effectLst/>
                <a:latin typeface="-apple-system"/>
              </a:rPr>
              <a:t>Bénéfices et rentabilité</a:t>
            </a:r>
          </a:p>
          <a:p>
            <a:r>
              <a:rPr lang="fr-FR" sz="2000" i="0" dirty="0">
                <a:solidFill>
                  <a:srgbClr val="222222"/>
                </a:solidFill>
                <a:effectLst/>
                <a:latin typeface="-apple-system"/>
              </a:rPr>
              <a:t>Chiffre d'affaires et rétention</a:t>
            </a:r>
          </a:p>
          <a:p>
            <a:r>
              <a:rPr lang="fr-FR" sz="2000" i="0" dirty="0">
                <a:solidFill>
                  <a:srgbClr val="222222"/>
                </a:solidFill>
                <a:effectLst/>
                <a:latin typeface="-apple-system"/>
              </a:rPr>
              <a:t>Fiabilité et ponctualité</a:t>
            </a:r>
          </a:p>
          <a:p>
            <a:r>
              <a:rPr lang="fr-FR" sz="2000" i="0" dirty="0">
                <a:solidFill>
                  <a:srgbClr val="222222"/>
                </a:solidFill>
                <a:effectLst/>
                <a:latin typeface="-apple-system"/>
              </a:rPr>
              <a:t>Fidélisation des employés</a:t>
            </a:r>
          </a:p>
          <a:p>
            <a:r>
              <a:rPr lang="fr-FR" sz="2000" i="0" dirty="0">
                <a:solidFill>
                  <a:srgbClr val="222222"/>
                </a:solidFill>
                <a:effectLst/>
                <a:latin typeface="-apple-system"/>
              </a:rPr>
              <a:t>Image de l'entreprise</a:t>
            </a:r>
          </a:p>
          <a:p>
            <a:r>
              <a:rPr lang="fr-FR" sz="2000" i="0" dirty="0">
                <a:solidFill>
                  <a:srgbClr val="222222"/>
                </a:solidFill>
                <a:effectLst/>
                <a:latin typeface="-apple-system"/>
              </a:rPr>
              <a:t>Avantage compétitif</a:t>
            </a:r>
          </a:p>
          <a:p>
            <a:r>
              <a:rPr lang="fr-FR" sz="2000" i="0" dirty="0">
                <a:solidFill>
                  <a:srgbClr val="222222"/>
                </a:solidFill>
                <a:effectLst/>
                <a:latin typeface="-apple-system"/>
              </a:rPr>
              <a:t>Diversification des clients</a:t>
            </a:r>
          </a:p>
          <a:p>
            <a:r>
              <a:rPr lang="fr-FR" sz="2000" i="0" dirty="0">
                <a:solidFill>
                  <a:srgbClr val="222222"/>
                </a:solidFill>
                <a:effectLst/>
                <a:latin typeface="-apple-system"/>
              </a:rPr>
              <a:t>Fidélisation/satisfaction des clients</a:t>
            </a:r>
          </a:p>
          <a:p>
            <a:r>
              <a:rPr lang="fr-FR" sz="2000" i="0" dirty="0">
                <a:solidFill>
                  <a:srgbClr val="222222"/>
                </a:solidFill>
                <a:effectLst/>
                <a:latin typeface="-apple-system"/>
              </a:rPr>
              <a:t>Capacité d’innovation</a:t>
            </a:r>
          </a:p>
          <a:p>
            <a:r>
              <a:rPr lang="fr-FR" sz="2000" i="0" dirty="0">
                <a:solidFill>
                  <a:srgbClr val="222222"/>
                </a:solidFill>
                <a:effectLst/>
                <a:latin typeface="-apple-system"/>
              </a:rPr>
              <a:t>Productivité</a:t>
            </a:r>
          </a:p>
          <a:p>
            <a:r>
              <a:rPr lang="fr-FR" sz="2000" i="0" dirty="0">
                <a:solidFill>
                  <a:srgbClr val="222222"/>
                </a:solidFill>
                <a:effectLst/>
                <a:latin typeface="-apple-system"/>
              </a:rPr>
              <a:t>Éthique de travail</a:t>
            </a:r>
          </a:p>
          <a:p>
            <a:r>
              <a:rPr lang="fr-FR" sz="2000" i="0" dirty="0">
                <a:solidFill>
                  <a:srgbClr val="222222"/>
                </a:solidFill>
                <a:effectLst/>
                <a:latin typeface="-apple-system"/>
              </a:rPr>
              <a:t>Sécurité</a:t>
            </a:r>
            <a:br>
              <a:rPr lang="en-CA" dirty="0"/>
            </a:br>
            <a:br>
              <a:rPr lang="en-CA" dirty="0"/>
            </a:br>
            <a:endParaRPr lang="en-CA" b="1" i="0" dirty="0">
              <a:solidFill>
                <a:srgbClr val="222222"/>
              </a:solidFill>
              <a:effectLst/>
              <a:latin typeface="-apple-system"/>
            </a:endParaRPr>
          </a:p>
          <a:p>
            <a:endParaRPr lang="en-CA" dirty="0"/>
          </a:p>
        </p:txBody>
      </p:sp>
      <p:sp>
        <p:nvSpPr>
          <p:cNvPr id="6" name="ZoneTexte 5">
            <a:extLst>
              <a:ext uri="{FF2B5EF4-FFF2-40B4-BE49-F238E27FC236}">
                <a16:creationId xmlns:a16="http://schemas.microsoft.com/office/drawing/2014/main" id="{B6FEA8FC-478E-488F-9E82-D29927EB3AD2}"/>
              </a:ext>
            </a:extLst>
          </p:cNvPr>
          <p:cNvSpPr txBox="1"/>
          <p:nvPr/>
        </p:nvSpPr>
        <p:spPr>
          <a:xfrm>
            <a:off x="6915150" y="6205036"/>
            <a:ext cx="1918410" cy="369332"/>
          </a:xfrm>
          <a:prstGeom prst="rect">
            <a:avLst/>
          </a:prstGeom>
          <a:noFill/>
        </p:spPr>
        <p:txBody>
          <a:bodyPr wrap="none" rtlCol="0">
            <a:spAutoFit/>
          </a:bodyPr>
          <a:lstStyle/>
          <a:p>
            <a:r>
              <a:rPr lang="fr-CA" dirty="0"/>
              <a:t>Lindsay et al. 2018</a:t>
            </a:r>
            <a:endParaRPr lang="en-CA" dirty="0"/>
          </a:p>
        </p:txBody>
      </p:sp>
      <p:sp>
        <p:nvSpPr>
          <p:cNvPr id="9" name="Espace réservé du pied de page 8">
            <a:extLst>
              <a:ext uri="{FF2B5EF4-FFF2-40B4-BE49-F238E27FC236}">
                <a16:creationId xmlns:a16="http://schemas.microsoft.com/office/drawing/2014/main" id="{71E81975-9AA2-4EE3-A2BA-5C6A8B59E5B1}"/>
              </a:ext>
            </a:extLst>
          </p:cNvPr>
          <p:cNvSpPr>
            <a:spLocks noGrp="1"/>
          </p:cNvSpPr>
          <p:nvPr>
            <p:ph type="ftr" sz="quarter" idx="3"/>
          </p:nvPr>
        </p:nvSpPr>
        <p:spPr/>
        <p:txBody>
          <a:bodyPr/>
          <a:lstStyle/>
          <a:p>
            <a:r>
              <a:rPr lang="en-CA"/>
              <a:t>@Valérie Martin, 2023</a:t>
            </a:r>
            <a:endParaRPr lang="en-CA" dirty="0"/>
          </a:p>
        </p:txBody>
      </p:sp>
    </p:spTree>
    <p:extLst>
      <p:ext uri="{BB962C8B-B14F-4D97-AF65-F5344CB8AC3E}">
        <p14:creationId xmlns:p14="http://schemas.microsoft.com/office/powerpoint/2010/main" val="36802598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776FF66D-3A7C-4212-B70C-A4AC9DEC31CE}"/>
              </a:ext>
            </a:extLst>
          </p:cNvPr>
          <p:cNvSpPr>
            <a:spLocks noGrp="1"/>
          </p:cNvSpPr>
          <p:nvPr>
            <p:ph type="ftr" sz="quarter" idx="11"/>
          </p:nvPr>
        </p:nvSpPr>
        <p:spPr/>
        <p:txBody>
          <a:bodyPr/>
          <a:lstStyle/>
          <a:p>
            <a:r>
              <a:rPr lang="en-CA"/>
              <a:t>@Valérie Martin, 2023</a:t>
            </a:r>
            <a:endParaRPr lang="en-CA" dirty="0"/>
          </a:p>
        </p:txBody>
      </p:sp>
      <p:graphicFrame>
        <p:nvGraphicFramePr>
          <p:cNvPr id="4" name="Espace réservé du contenu 3">
            <a:extLst>
              <a:ext uri="{FF2B5EF4-FFF2-40B4-BE49-F238E27FC236}">
                <a16:creationId xmlns:a16="http://schemas.microsoft.com/office/drawing/2014/main" id="{F9AFF968-AEA3-4B80-87F1-B7AA7F3A28C3}"/>
              </a:ext>
            </a:extLst>
          </p:cNvPr>
          <p:cNvGraphicFramePr>
            <a:graphicFrameLocks noGrp="1"/>
          </p:cNvGraphicFramePr>
          <p:nvPr>
            <p:ph idx="4294967295"/>
            <p:extLst>
              <p:ext uri="{D42A27DB-BD31-4B8C-83A1-F6EECF244321}">
                <p14:modId xmlns:p14="http://schemas.microsoft.com/office/powerpoint/2010/main" val="834523221"/>
              </p:ext>
            </p:extLst>
          </p:nvPr>
        </p:nvGraphicFramePr>
        <p:xfrm>
          <a:off x="238539" y="293726"/>
          <a:ext cx="8289120" cy="6270547"/>
        </p:xfrm>
        <a:graphic>
          <a:graphicData uri="http://schemas.openxmlformats.org/drawingml/2006/table">
            <a:tbl>
              <a:tblPr/>
              <a:tblGrid>
                <a:gridCol w="5913120">
                  <a:extLst>
                    <a:ext uri="{9D8B030D-6E8A-4147-A177-3AD203B41FA5}">
                      <a16:colId xmlns:a16="http://schemas.microsoft.com/office/drawing/2014/main" val="364039651"/>
                    </a:ext>
                  </a:extLst>
                </a:gridCol>
                <a:gridCol w="1152000">
                  <a:extLst>
                    <a:ext uri="{9D8B030D-6E8A-4147-A177-3AD203B41FA5}">
                      <a16:colId xmlns:a16="http://schemas.microsoft.com/office/drawing/2014/main" val="82980999"/>
                    </a:ext>
                  </a:extLst>
                </a:gridCol>
                <a:gridCol w="1224000">
                  <a:extLst>
                    <a:ext uri="{9D8B030D-6E8A-4147-A177-3AD203B41FA5}">
                      <a16:colId xmlns:a16="http://schemas.microsoft.com/office/drawing/2014/main" val="3735506558"/>
                    </a:ext>
                  </a:extLst>
                </a:gridCol>
              </a:tblGrid>
              <a:tr h="312543">
                <a:tc>
                  <a:txBody>
                    <a:bodyPr/>
                    <a:lstStyle/>
                    <a:p>
                      <a:pPr algn="l" fontAlgn="t"/>
                      <a:r>
                        <a:rPr lang="fr-FR" sz="2000" b="1" dirty="0">
                          <a:solidFill>
                            <a:srgbClr val="000000"/>
                          </a:solidFill>
                          <a:effectLst/>
                        </a:rPr>
                        <a:t>Type de mesure</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ctr" fontAlgn="t"/>
                      <a:r>
                        <a:rPr lang="fr-CA" sz="2000" i="0" dirty="0">
                          <a:solidFill>
                            <a:srgbClr val="000000"/>
                          </a:solidFill>
                          <a:effectLst/>
                        </a:rPr>
                        <a:t>Besoin</a:t>
                      </a:r>
                      <a:br>
                        <a:rPr lang="fr-CA" sz="2000" i="0" dirty="0">
                          <a:solidFill>
                            <a:srgbClr val="000000"/>
                          </a:solidFill>
                          <a:effectLst/>
                        </a:rPr>
                      </a:br>
                      <a:r>
                        <a:rPr lang="fr-CA" sz="2000" i="0" dirty="0">
                          <a:solidFill>
                            <a:srgbClr val="000000"/>
                          </a:solidFill>
                          <a:effectLst/>
                        </a:rPr>
                        <a:t>(%)</a:t>
                      </a:r>
                      <a:endParaRPr lang="en-CA" sz="2000" i="0" dirty="0">
                        <a:solidFill>
                          <a:srgbClr val="000000"/>
                        </a:solidFill>
                        <a:effectLst/>
                      </a:endParaRP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ctr" fontAlgn="t"/>
                      <a:r>
                        <a:rPr lang="fr-FR" sz="2000" b="1" i="0" dirty="0">
                          <a:solidFill>
                            <a:srgbClr val="B82718"/>
                          </a:solidFill>
                          <a:effectLst/>
                        </a:rPr>
                        <a:t>Besoin comblé (%)</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031915578"/>
                  </a:ext>
                </a:extLst>
              </a:tr>
              <a:tr h="304376">
                <a:tc>
                  <a:txBody>
                    <a:bodyPr/>
                    <a:lstStyle/>
                    <a:p>
                      <a:pPr algn="l" fontAlgn="t"/>
                      <a:r>
                        <a:rPr lang="fr-FR" sz="2000" b="0">
                          <a:solidFill>
                            <a:srgbClr val="000000"/>
                          </a:solidFill>
                          <a:effectLst/>
                        </a:rPr>
                        <a:t>Horaire flexible ou réduction du temps de travail</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dirty="0">
                          <a:solidFill>
                            <a:srgbClr val="B82718"/>
                          </a:solidFill>
                          <a:effectLst/>
                        </a:rPr>
                        <a:t>19,0</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dirty="0">
                          <a:solidFill>
                            <a:srgbClr val="000000"/>
                          </a:solidFill>
                          <a:effectLst/>
                        </a:rPr>
                        <a:t>73,7</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512866638"/>
                  </a:ext>
                </a:extLst>
              </a:tr>
              <a:tr h="211516">
                <a:tc>
                  <a:txBody>
                    <a:bodyPr/>
                    <a:lstStyle/>
                    <a:p>
                      <a:pPr algn="l" fontAlgn="t"/>
                      <a:r>
                        <a:rPr lang="en-CA" sz="2000" b="0">
                          <a:solidFill>
                            <a:srgbClr val="000000"/>
                          </a:solidFill>
                          <a:effectLst/>
                        </a:rPr>
                        <a:t>Tâches modifiées ou différentes</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dirty="0">
                          <a:solidFill>
                            <a:srgbClr val="B82718"/>
                          </a:solidFill>
                          <a:effectLst/>
                        </a:rPr>
                        <a:t>13,5</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a:solidFill>
                            <a:srgbClr val="000000"/>
                          </a:solidFill>
                          <a:effectLst/>
                        </a:rPr>
                        <a:t>66,1</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2751845447"/>
                  </a:ext>
                </a:extLst>
              </a:tr>
              <a:tr h="211516">
                <a:tc>
                  <a:txBody>
                    <a:bodyPr/>
                    <a:lstStyle/>
                    <a:p>
                      <a:pPr algn="l" fontAlgn="t"/>
                      <a:r>
                        <a:rPr lang="fr-FR" sz="2000" b="0">
                          <a:solidFill>
                            <a:srgbClr val="000000"/>
                          </a:solidFill>
                          <a:effectLst/>
                        </a:rPr>
                        <a:t>Chaise spéciale ou soutien dorsal</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dirty="0">
                          <a:solidFill>
                            <a:srgbClr val="B82718"/>
                          </a:solidFill>
                          <a:effectLst/>
                        </a:rPr>
                        <a:t>11,2</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a:solidFill>
                            <a:srgbClr val="000000"/>
                          </a:solidFill>
                          <a:effectLst/>
                        </a:rPr>
                        <a:t>61,0</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2859880368"/>
                  </a:ext>
                </a:extLst>
              </a:tr>
              <a:tr h="304376">
                <a:tc>
                  <a:txBody>
                    <a:bodyPr/>
                    <a:lstStyle/>
                    <a:p>
                      <a:pPr algn="l" fontAlgn="t"/>
                      <a:r>
                        <a:rPr lang="fr-FR" sz="2000" b="0">
                          <a:solidFill>
                            <a:srgbClr val="000000"/>
                          </a:solidFill>
                          <a:effectLst/>
                        </a:rPr>
                        <a:t>Poste de travail modifié ou ergonomique</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a:solidFill>
                            <a:srgbClr val="000000"/>
                          </a:solidFill>
                          <a:effectLst/>
                        </a:rPr>
                        <a:t>10,4</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a:solidFill>
                            <a:srgbClr val="000000"/>
                          </a:solidFill>
                          <a:effectLst/>
                        </a:rPr>
                        <a:t>60,3</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105657262"/>
                  </a:ext>
                </a:extLst>
              </a:tr>
              <a:tr h="118655">
                <a:tc>
                  <a:txBody>
                    <a:bodyPr/>
                    <a:lstStyle/>
                    <a:p>
                      <a:pPr algn="l" fontAlgn="t"/>
                      <a:r>
                        <a:rPr lang="en-CA" sz="2000" b="0">
                          <a:solidFill>
                            <a:srgbClr val="000000"/>
                          </a:solidFill>
                          <a:effectLst/>
                        </a:rPr>
                        <a:t>Travail à la maison</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a:solidFill>
                            <a:srgbClr val="000000"/>
                          </a:solidFill>
                          <a:effectLst/>
                        </a:rPr>
                        <a:t>8,3</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a:solidFill>
                            <a:srgbClr val="000000"/>
                          </a:solidFill>
                          <a:effectLst/>
                        </a:rPr>
                        <a:t>69,6</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571129165"/>
                  </a:ext>
                </a:extLst>
              </a:tr>
              <a:tr h="490098">
                <a:tc>
                  <a:txBody>
                    <a:bodyPr/>
                    <a:lstStyle/>
                    <a:p>
                      <a:pPr algn="l" fontAlgn="t"/>
                      <a:r>
                        <a:rPr lang="fr-FR" sz="2000" b="0" dirty="0">
                          <a:solidFill>
                            <a:srgbClr val="000000"/>
                          </a:solidFill>
                          <a:effectLst/>
                        </a:rPr>
                        <a:t>Ordinateur, ordinateur portatif ou tablette électronique avec un logiciel spécialisé</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a:solidFill>
                            <a:srgbClr val="000000"/>
                          </a:solidFill>
                          <a:effectLst/>
                        </a:rPr>
                        <a:t>3,2</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dirty="0">
                          <a:solidFill>
                            <a:srgbClr val="B82718"/>
                          </a:solidFill>
                          <a:effectLst/>
                        </a:rPr>
                        <a:t>45,4</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4283462657"/>
                  </a:ext>
                </a:extLst>
              </a:tr>
              <a:tr h="118655">
                <a:tc>
                  <a:txBody>
                    <a:bodyPr/>
                    <a:lstStyle/>
                    <a:p>
                      <a:pPr algn="l" fontAlgn="t"/>
                      <a:r>
                        <a:rPr lang="en-CA" sz="2000" b="0">
                          <a:solidFill>
                            <a:srgbClr val="000000"/>
                          </a:solidFill>
                          <a:effectLst/>
                        </a:rPr>
                        <a:t>Soutien humain</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a:solidFill>
                            <a:srgbClr val="000000"/>
                          </a:solidFill>
                          <a:effectLst/>
                        </a:rPr>
                        <a:t>2,7</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dirty="0">
                          <a:solidFill>
                            <a:srgbClr val="000000"/>
                          </a:solidFill>
                          <a:effectLst/>
                        </a:rPr>
                        <a:t>56,6</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426959513"/>
                  </a:ext>
                </a:extLst>
              </a:tr>
              <a:tr h="304376">
                <a:tc>
                  <a:txBody>
                    <a:bodyPr/>
                    <a:lstStyle/>
                    <a:p>
                      <a:pPr algn="l" fontAlgn="t"/>
                      <a:r>
                        <a:rPr lang="en-CA" sz="2000" b="0" dirty="0" err="1">
                          <a:solidFill>
                            <a:srgbClr val="000000"/>
                          </a:solidFill>
                          <a:effectLst/>
                        </a:rPr>
                        <a:t>Stationnement</a:t>
                      </a:r>
                      <a:r>
                        <a:rPr lang="en-CA" sz="2000" b="0" dirty="0">
                          <a:solidFill>
                            <a:srgbClr val="000000"/>
                          </a:solidFill>
                          <a:effectLst/>
                        </a:rPr>
                        <a:t> </a:t>
                      </a:r>
                      <a:r>
                        <a:rPr lang="en-CA" sz="2000" b="0" dirty="0" err="1">
                          <a:solidFill>
                            <a:srgbClr val="000000"/>
                          </a:solidFill>
                          <a:effectLst/>
                        </a:rPr>
                        <a:t>adapté</a:t>
                      </a:r>
                      <a:r>
                        <a:rPr lang="en-CA" sz="2000" b="0" dirty="0">
                          <a:solidFill>
                            <a:srgbClr val="000000"/>
                          </a:solidFill>
                          <a:effectLst/>
                        </a:rPr>
                        <a:t> </a:t>
                      </a:r>
                      <a:r>
                        <a:rPr lang="en-CA" sz="2000" b="0" dirty="0" err="1">
                          <a:solidFill>
                            <a:srgbClr val="000000"/>
                          </a:solidFill>
                          <a:effectLst/>
                        </a:rPr>
                        <a:t>ou</a:t>
                      </a:r>
                      <a:r>
                        <a:rPr lang="en-CA" sz="2000" b="0" dirty="0">
                          <a:solidFill>
                            <a:srgbClr val="000000"/>
                          </a:solidFill>
                          <a:effectLst/>
                        </a:rPr>
                        <a:t> accessible</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a:solidFill>
                            <a:srgbClr val="000000"/>
                          </a:solidFill>
                          <a:effectLst/>
                        </a:rPr>
                        <a:t>2,5</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a:solidFill>
                            <a:srgbClr val="000000"/>
                          </a:solidFill>
                          <a:effectLst/>
                        </a:rPr>
                        <a:t>58,0</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73134019"/>
                  </a:ext>
                </a:extLst>
              </a:tr>
              <a:tr h="211516">
                <a:tc>
                  <a:txBody>
                    <a:bodyPr/>
                    <a:lstStyle/>
                    <a:p>
                      <a:pPr algn="l" fontAlgn="t"/>
                      <a:r>
                        <a:rPr lang="en-CA" sz="2000" b="0">
                          <a:solidFill>
                            <a:srgbClr val="000000"/>
                          </a:solidFill>
                          <a:effectLst/>
                        </a:rPr>
                        <a:t>Aides techniques</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fr-FR" sz="2000" dirty="0">
                          <a:solidFill>
                            <a:srgbClr val="000000"/>
                          </a:solidFill>
                          <a:effectLst/>
                        </a:rPr>
                        <a:t>1,7</a:t>
                      </a:r>
                      <a:r>
                        <a:rPr lang="fr-FR" sz="2000" baseline="30000" dirty="0">
                          <a:solidFill>
                            <a:srgbClr val="000000"/>
                          </a:solidFill>
                          <a:effectLst/>
                        </a:rPr>
                        <a:t>E</a:t>
                      </a:r>
                      <a:endParaRPr lang="fr-FR" sz="2000" dirty="0">
                        <a:solidFill>
                          <a:srgbClr val="000000"/>
                        </a:solidFill>
                        <a:effectLst/>
                      </a:endParaRP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fr-FR" sz="2000" dirty="0">
                          <a:solidFill>
                            <a:srgbClr val="B82718"/>
                          </a:solidFill>
                          <a:effectLst/>
                        </a:rPr>
                        <a:t>44,5</a:t>
                      </a:r>
                      <a:r>
                        <a:rPr lang="fr-FR" sz="2000" baseline="30000" dirty="0">
                          <a:solidFill>
                            <a:srgbClr val="000000"/>
                          </a:solidFill>
                          <a:effectLst/>
                        </a:rPr>
                        <a:t>E</a:t>
                      </a:r>
                      <a:endParaRPr lang="fr-FR" sz="2000" dirty="0">
                        <a:solidFill>
                          <a:srgbClr val="000000"/>
                        </a:solidFill>
                        <a:effectLst/>
                      </a:endParaRP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773045774"/>
                  </a:ext>
                </a:extLst>
              </a:tr>
              <a:tr h="118655">
                <a:tc>
                  <a:txBody>
                    <a:bodyPr/>
                    <a:lstStyle/>
                    <a:p>
                      <a:pPr algn="l" fontAlgn="t"/>
                      <a:r>
                        <a:rPr lang="en-CA" sz="2000" b="0">
                          <a:solidFill>
                            <a:srgbClr val="000000"/>
                          </a:solidFill>
                          <a:effectLst/>
                        </a:rPr>
                        <a:t>Ascenseurs adaptés</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dirty="0">
                          <a:solidFill>
                            <a:srgbClr val="000000"/>
                          </a:solidFill>
                          <a:effectLst/>
                        </a:rPr>
                        <a:t>1,7</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a:solidFill>
                            <a:srgbClr val="000000"/>
                          </a:solidFill>
                          <a:effectLst/>
                        </a:rPr>
                        <a:t>62,3</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425523795"/>
                  </a:ext>
                </a:extLst>
              </a:tr>
              <a:tr h="397237">
                <a:tc>
                  <a:txBody>
                    <a:bodyPr/>
                    <a:lstStyle/>
                    <a:p>
                      <a:pPr algn="l" fontAlgn="t"/>
                      <a:r>
                        <a:rPr lang="fr-FR" sz="2000" b="0">
                          <a:solidFill>
                            <a:srgbClr val="000000"/>
                          </a:solidFill>
                          <a:effectLst/>
                        </a:rPr>
                        <a:t>Mains courantes, rampes d’accès ou portes d’entrée ou couloirs élargis</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dirty="0">
                          <a:solidFill>
                            <a:srgbClr val="000000"/>
                          </a:solidFill>
                          <a:effectLst/>
                        </a:rPr>
                        <a:t>1,1</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dirty="0">
                          <a:solidFill>
                            <a:srgbClr val="000000"/>
                          </a:solidFill>
                          <a:effectLst/>
                        </a:rPr>
                        <a:t>63,4</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2763227982"/>
                  </a:ext>
                </a:extLst>
              </a:tr>
              <a:tr h="211516">
                <a:tc>
                  <a:txBody>
                    <a:bodyPr/>
                    <a:lstStyle/>
                    <a:p>
                      <a:pPr algn="l" fontAlgn="t"/>
                      <a:r>
                        <a:rPr lang="en-CA" sz="2000" b="0" dirty="0">
                          <a:solidFill>
                            <a:srgbClr val="000000"/>
                          </a:solidFill>
                          <a:effectLst/>
                        </a:rPr>
                        <a:t>Aides à la communication</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fr-FR" sz="2000" dirty="0">
                          <a:solidFill>
                            <a:srgbClr val="000000"/>
                          </a:solidFill>
                          <a:effectLst/>
                        </a:rPr>
                        <a:t>1,1</a:t>
                      </a:r>
                      <a:r>
                        <a:rPr lang="fr-FR" sz="2000" baseline="30000" dirty="0">
                          <a:solidFill>
                            <a:srgbClr val="000000"/>
                          </a:solidFill>
                          <a:effectLst/>
                        </a:rPr>
                        <a:t>E</a:t>
                      </a:r>
                      <a:endParaRPr lang="fr-FR" sz="2000" dirty="0">
                        <a:solidFill>
                          <a:srgbClr val="000000"/>
                        </a:solidFill>
                        <a:effectLst/>
                      </a:endParaRP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fr-FR" sz="2000" dirty="0">
                          <a:solidFill>
                            <a:srgbClr val="B82718"/>
                          </a:solidFill>
                          <a:effectLst/>
                        </a:rPr>
                        <a:t>41,3</a:t>
                      </a:r>
                      <a:r>
                        <a:rPr lang="fr-FR" sz="2000" baseline="30000" dirty="0">
                          <a:solidFill>
                            <a:srgbClr val="000000"/>
                          </a:solidFill>
                          <a:effectLst/>
                        </a:rPr>
                        <a:t>E</a:t>
                      </a:r>
                      <a:endParaRPr lang="fr-FR" sz="2000" dirty="0">
                        <a:solidFill>
                          <a:srgbClr val="000000"/>
                        </a:solidFill>
                        <a:effectLst/>
                      </a:endParaRP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432992091"/>
                  </a:ext>
                </a:extLst>
              </a:tr>
              <a:tr h="211516">
                <a:tc>
                  <a:txBody>
                    <a:bodyPr/>
                    <a:lstStyle/>
                    <a:p>
                      <a:pPr algn="l" fontAlgn="t"/>
                      <a:r>
                        <a:rPr lang="en-CA" sz="2000" b="0">
                          <a:solidFill>
                            <a:srgbClr val="000000"/>
                          </a:solidFill>
                          <a:effectLst/>
                        </a:rPr>
                        <a:t>Toilettes adaptées</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fr-FR" sz="2000" dirty="0">
                          <a:solidFill>
                            <a:srgbClr val="000000"/>
                          </a:solidFill>
                          <a:effectLst/>
                        </a:rPr>
                        <a:t>0,9</a:t>
                      </a:r>
                      <a:r>
                        <a:rPr lang="fr-FR" sz="2000" baseline="30000" dirty="0">
                          <a:solidFill>
                            <a:srgbClr val="000000"/>
                          </a:solidFill>
                          <a:effectLst/>
                        </a:rPr>
                        <a:t>E</a:t>
                      </a:r>
                      <a:endParaRPr lang="fr-FR" sz="2000" dirty="0">
                        <a:solidFill>
                          <a:srgbClr val="000000"/>
                        </a:solidFill>
                        <a:effectLst/>
                      </a:endParaRP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en-CA" sz="2000" dirty="0">
                          <a:solidFill>
                            <a:srgbClr val="000000"/>
                          </a:solidFill>
                          <a:effectLst/>
                        </a:rPr>
                        <a:t>74,6</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214435468"/>
                  </a:ext>
                </a:extLst>
              </a:tr>
              <a:tr h="211516">
                <a:tc>
                  <a:txBody>
                    <a:bodyPr/>
                    <a:lstStyle/>
                    <a:p>
                      <a:pPr algn="l" fontAlgn="t"/>
                      <a:r>
                        <a:rPr lang="en-CA" sz="2000" b="0" dirty="0">
                          <a:solidFill>
                            <a:srgbClr val="000000"/>
                          </a:solidFill>
                          <a:effectLst/>
                        </a:rPr>
                        <a:t>Transport </a:t>
                      </a:r>
                      <a:r>
                        <a:rPr lang="en-CA" sz="2000" b="0" dirty="0" err="1">
                          <a:solidFill>
                            <a:srgbClr val="000000"/>
                          </a:solidFill>
                          <a:effectLst/>
                        </a:rPr>
                        <a:t>adapté</a:t>
                      </a:r>
                      <a:endParaRPr lang="en-CA" sz="2000" b="0" dirty="0">
                        <a:solidFill>
                          <a:srgbClr val="000000"/>
                        </a:solidFill>
                        <a:effectLst/>
                      </a:endParaRP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fr-FR" sz="2000" dirty="0">
                          <a:solidFill>
                            <a:srgbClr val="000000"/>
                          </a:solidFill>
                          <a:effectLst/>
                        </a:rPr>
                        <a:t>0,6</a:t>
                      </a:r>
                      <a:r>
                        <a:rPr lang="fr-FR" sz="2000" baseline="30000" dirty="0">
                          <a:solidFill>
                            <a:srgbClr val="000000"/>
                          </a:solidFill>
                          <a:effectLst/>
                        </a:rPr>
                        <a:t>E</a:t>
                      </a:r>
                      <a:endParaRPr lang="fr-FR" sz="2000" dirty="0">
                        <a:solidFill>
                          <a:srgbClr val="000000"/>
                        </a:solidFill>
                        <a:effectLst/>
                      </a:endParaRP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algn="r" fontAlgn="t"/>
                      <a:r>
                        <a:rPr lang="fr-FR" sz="2000" dirty="0">
                          <a:solidFill>
                            <a:srgbClr val="B82718"/>
                          </a:solidFill>
                          <a:effectLst/>
                        </a:rPr>
                        <a:t>46,8</a:t>
                      </a:r>
                      <a:r>
                        <a:rPr lang="fr-FR" sz="2000" baseline="30000" dirty="0">
                          <a:solidFill>
                            <a:srgbClr val="000000"/>
                          </a:solidFill>
                          <a:effectLst/>
                        </a:rPr>
                        <a:t>E</a:t>
                      </a:r>
                      <a:endParaRPr lang="fr-FR" sz="2000" dirty="0">
                        <a:solidFill>
                          <a:srgbClr val="000000"/>
                        </a:solidFill>
                        <a:effectLst/>
                      </a:endParaRP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133184360"/>
                  </a:ext>
                </a:extLst>
              </a:tr>
              <a:tr h="397237">
                <a:tc>
                  <a:txBody>
                    <a:bodyPr/>
                    <a:lstStyle/>
                    <a:p>
                      <a:pPr algn="l" fontAlgn="t"/>
                      <a:r>
                        <a:rPr lang="fr-FR" sz="2000" b="0" dirty="0">
                          <a:solidFill>
                            <a:srgbClr val="000000"/>
                          </a:solidFill>
                          <a:effectLst/>
                        </a:rPr>
                        <a:t>Autre équipement, aide ou aménagement spécial</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chemeClr val="bg1"/>
                    </a:solidFill>
                  </a:tcPr>
                </a:tc>
                <a:tc>
                  <a:txBody>
                    <a:bodyPr/>
                    <a:lstStyle/>
                    <a:p>
                      <a:pPr algn="r" fontAlgn="t"/>
                      <a:r>
                        <a:rPr lang="en-CA" sz="2000" dirty="0">
                          <a:solidFill>
                            <a:srgbClr val="000000"/>
                          </a:solidFill>
                          <a:effectLst/>
                        </a:rPr>
                        <a:t>2,3</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chemeClr val="bg1"/>
                    </a:solidFill>
                  </a:tcPr>
                </a:tc>
                <a:tc>
                  <a:txBody>
                    <a:bodyPr/>
                    <a:lstStyle/>
                    <a:p>
                      <a:pPr algn="r" fontAlgn="t"/>
                      <a:r>
                        <a:rPr lang="en-CA" sz="2000" dirty="0">
                          <a:solidFill>
                            <a:srgbClr val="000000"/>
                          </a:solidFill>
                          <a:effectLst/>
                        </a:rPr>
                        <a:t>57,6</a:t>
                      </a:r>
                    </a:p>
                  </a:txBody>
                  <a:tcPr marL="12897" marR="12897" marT="12897" marB="1289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chemeClr val="bg1"/>
                    </a:solidFill>
                  </a:tcPr>
                </a:tc>
                <a:extLst>
                  <a:ext uri="{0D108BD9-81ED-4DB2-BD59-A6C34878D82A}">
                    <a16:rowId xmlns:a16="http://schemas.microsoft.com/office/drawing/2014/main" val="4107328188"/>
                  </a:ext>
                </a:extLst>
              </a:tr>
            </a:tbl>
          </a:graphicData>
        </a:graphic>
      </p:graphicFrame>
    </p:spTree>
    <p:extLst>
      <p:ext uri="{BB962C8B-B14F-4D97-AF65-F5344CB8AC3E}">
        <p14:creationId xmlns:p14="http://schemas.microsoft.com/office/powerpoint/2010/main" val="1282903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362603-382E-4EA8-A6C2-A9049FE3DFAD}"/>
              </a:ext>
            </a:extLst>
          </p:cNvPr>
          <p:cNvSpPr>
            <a:spLocks noGrp="1"/>
          </p:cNvSpPr>
          <p:nvPr>
            <p:ph type="title"/>
          </p:nvPr>
        </p:nvSpPr>
        <p:spPr/>
        <p:txBody>
          <a:bodyPr/>
          <a:lstStyle/>
          <a:p>
            <a:r>
              <a:rPr lang="fr-CA" dirty="0"/>
              <a:t>Incapacité et travail - Québec</a:t>
            </a:r>
            <a:endParaRPr lang="en-CA" dirty="0"/>
          </a:p>
        </p:txBody>
      </p:sp>
      <p:graphicFrame>
        <p:nvGraphicFramePr>
          <p:cNvPr id="4" name="Espace réservé du contenu 3">
            <a:extLst>
              <a:ext uri="{FF2B5EF4-FFF2-40B4-BE49-F238E27FC236}">
                <a16:creationId xmlns:a16="http://schemas.microsoft.com/office/drawing/2014/main" id="{4DD06FC4-33EF-44C0-A9BB-A168FE8B812A}"/>
              </a:ext>
            </a:extLst>
          </p:cNvPr>
          <p:cNvGraphicFramePr>
            <a:graphicFrameLocks noGrp="1"/>
          </p:cNvGraphicFramePr>
          <p:nvPr>
            <p:ph idx="1"/>
            <p:extLst>
              <p:ext uri="{D42A27DB-BD31-4B8C-83A1-F6EECF244321}">
                <p14:modId xmlns:p14="http://schemas.microsoft.com/office/powerpoint/2010/main" val="3143347099"/>
              </p:ext>
            </p:extLst>
          </p:nvPr>
        </p:nvGraphicFramePr>
        <p:xfrm>
          <a:off x="1234440" y="2851301"/>
          <a:ext cx="6736079" cy="2194560"/>
        </p:xfrm>
        <a:graphic>
          <a:graphicData uri="http://schemas.openxmlformats.org/drawingml/2006/table">
            <a:tbl>
              <a:tblPr/>
              <a:tblGrid>
                <a:gridCol w="2526637">
                  <a:extLst>
                    <a:ext uri="{9D8B030D-6E8A-4147-A177-3AD203B41FA5}">
                      <a16:colId xmlns:a16="http://schemas.microsoft.com/office/drawing/2014/main" val="1061931611"/>
                    </a:ext>
                  </a:extLst>
                </a:gridCol>
                <a:gridCol w="2104721">
                  <a:extLst>
                    <a:ext uri="{9D8B030D-6E8A-4147-A177-3AD203B41FA5}">
                      <a16:colId xmlns:a16="http://schemas.microsoft.com/office/drawing/2014/main" val="1129685383"/>
                    </a:ext>
                  </a:extLst>
                </a:gridCol>
                <a:gridCol w="2104721">
                  <a:extLst>
                    <a:ext uri="{9D8B030D-6E8A-4147-A177-3AD203B41FA5}">
                      <a16:colId xmlns:a16="http://schemas.microsoft.com/office/drawing/2014/main" val="3115757566"/>
                    </a:ext>
                  </a:extLst>
                </a:gridCol>
              </a:tblGrid>
              <a:tr h="0">
                <a:tc>
                  <a:txBody>
                    <a:bodyPr/>
                    <a:lstStyle/>
                    <a:p>
                      <a:pPr algn="l"/>
                      <a:r>
                        <a:rPr lang="fr-FR">
                          <a:solidFill>
                            <a:srgbClr val="444422"/>
                          </a:solidFill>
                          <a:effectLst/>
                        </a:rPr>
                        <a:t>Situation sur le marché du travail</a:t>
                      </a:r>
                    </a:p>
                  </a:txBody>
                  <a:tcPr marL="60960" marR="60960" marT="91440" marB="9144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D9E6F1"/>
                    </a:solidFill>
                  </a:tcPr>
                </a:tc>
                <a:tc>
                  <a:txBody>
                    <a:bodyPr/>
                    <a:lstStyle/>
                    <a:p>
                      <a:pPr algn="ctr"/>
                      <a:r>
                        <a:rPr lang="fr-FR">
                          <a:solidFill>
                            <a:srgbClr val="444422"/>
                          </a:solidFill>
                          <a:effectLst/>
                        </a:rPr>
                        <a:t>Taux des personnes</a:t>
                      </a:r>
                      <a:br>
                        <a:rPr lang="fr-FR">
                          <a:solidFill>
                            <a:srgbClr val="444422"/>
                          </a:solidFill>
                          <a:effectLst/>
                        </a:rPr>
                      </a:br>
                      <a:r>
                        <a:rPr lang="fr-FR">
                          <a:solidFill>
                            <a:srgbClr val="444422"/>
                          </a:solidFill>
                          <a:effectLst/>
                        </a:rPr>
                        <a:t>avec incapacité</a:t>
                      </a:r>
                    </a:p>
                  </a:txBody>
                  <a:tcPr marL="60960" marR="60960" marT="91440" marB="9144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D9E6F1"/>
                    </a:solidFill>
                  </a:tcPr>
                </a:tc>
                <a:tc>
                  <a:txBody>
                    <a:bodyPr/>
                    <a:lstStyle/>
                    <a:p>
                      <a:pPr algn="ctr"/>
                      <a:r>
                        <a:rPr lang="fr-FR">
                          <a:solidFill>
                            <a:srgbClr val="444422"/>
                          </a:solidFill>
                          <a:effectLst/>
                        </a:rPr>
                        <a:t>Taux des personnes</a:t>
                      </a:r>
                      <a:br>
                        <a:rPr lang="fr-FR">
                          <a:solidFill>
                            <a:srgbClr val="444422"/>
                          </a:solidFill>
                          <a:effectLst/>
                        </a:rPr>
                      </a:br>
                      <a:r>
                        <a:rPr lang="fr-FR">
                          <a:solidFill>
                            <a:srgbClr val="444422"/>
                          </a:solidFill>
                          <a:effectLst/>
                        </a:rPr>
                        <a:t>sans incapacité</a:t>
                      </a:r>
                    </a:p>
                  </a:txBody>
                  <a:tcPr marL="60960" marR="60960" marT="91440" marB="9144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D9E6F1"/>
                    </a:solidFill>
                  </a:tcPr>
                </a:tc>
                <a:extLst>
                  <a:ext uri="{0D108BD9-81ED-4DB2-BD59-A6C34878D82A}">
                    <a16:rowId xmlns:a16="http://schemas.microsoft.com/office/drawing/2014/main" val="137653531"/>
                  </a:ext>
                </a:extLst>
              </a:tr>
              <a:tr h="0">
                <a:tc>
                  <a:txBody>
                    <a:bodyPr/>
                    <a:lstStyle/>
                    <a:p>
                      <a:pPr algn="l"/>
                      <a:r>
                        <a:rPr lang="fr-FR">
                          <a:solidFill>
                            <a:srgbClr val="444422"/>
                          </a:solidFill>
                          <a:effectLst/>
                        </a:rPr>
                        <a:t>Taux d'activité (en emploi et au chômage)</a:t>
                      </a:r>
                    </a:p>
                  </a:txBody>
                  <a:tcPr marL="60960" marR="60960" marT="60960" marB="6096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2F2F2"/>
                    </a:solidFill>
                  </a:tcPr>
                </a:tc>
                <a:tc>
                  <a:txBody>
                    <a:bodyPr/>
                    <a:lstStyle/>
                    <a:p>
                      <a:pPr algn="ctr"/>
                      <a:r>
                        <a:rPr lang="en-CA">
                          <a:solidFill>
                            <a:srgbClr val="444422"/>
                          </a:solidFill>
                          <a:effectLst/>
                        </a:rPr>
                        <a:t> 60,1 % (-)</a:t>
                      </a:r>
                    </a:p>
                  </a:txBody>
                  <a:tcPr marL="60960" marR="60960" marT="60960" marB="6096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2F2F2"/>
                    </a:solidFill>
                  </a:tcPr>
                </a:tc>
                <a:tc>
                  <a:txBody>
                    <a:bodyPr/>
                    <a:lstStyle/>
                    <a:p>
                      <a:pPr algn="ctr"/>
                      <a:r>
                        <a:rPr lang="en-CA">
                          <a:solidFill>
                            <a:srgbClr val="444422"/>
                          </a:solidFill>
                          <a:effectLst/>
                        </a:rPr>
                        <a:t> 80,4 %</a:t>
                      </a:r>
                    </a:p>
                  </a:txBody>
                  <a:tcPr marL="60960" marR="60960" marT="60960" marB="6096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2F2F2"/>
                    </a:solidFill>
                  </a:tcPr>
                </a:tc>
                <a:extLst>
                  <a:ext uri="{0D108BD9-81ED-4DB2-BD59-A6C34878D82A}">
                    <a16:rowId xmlns:a16="http://schemas.microsoft.com/office/drawing/2014/main" val="2164121432"/>
                  </a:ext>
                </a:extLst>
              </a:tr>
              <a:tr h="0">
                <a:tc>
                  <a:txBody>
                    <a:bodyPr/>
                    <a:lstStyle/>
                    <a:p>
                      <a:pPr algn="l"/>
                      <a:r>
                        <a:rPr lang="en-CA" dirty="0" err="1">
                          <a:solidFill>
                            <a:srgbClr val="444422"/>
                          </a:solidFill>
                          <a:effectLst/>
                        </a:rPr>
                        <a:t>Taux</a:t>
                      </a:r>
                      <a:r>
                        <a:rPr lang="en-CA" dirty="0">
                          <a:solidFill>
                            <a:srgbClr val="444422"/>
                          </a:solidFill>
                          <a:effectLst/>
                        </a:rPr>
                        <a:t> </a:t>
                      </a:r>
                      <a:r>
                        <a:rPr lang="en-CA" dirty="0" err="1">
                          <a:solidFill>
                            <a:srgbClr val="444422"/>
                          </a:solidFill>
                          <a:effectLst/>
                        </a:rPr>
                        <a:t>d'emploi</a:t>
                      </a:r>
                      <a:endParaRPr lang="en-CA" dirty="0">
                        <a:solidFill>
                          <a:srgbClr val="444422"/>
                        </a:solidFill>
                        <a:effectLst/>
                      </a:endParaRPr>
                    </a:p>
                  </a:txBody>
                  <a:tcPr marL="228600" marR="60960" marT="60960" marB="6096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en-CA">
                          <a:solidFill>
                            <a:srgbClr val="444422"/>
                          </a:solidFill>
                          <a:effectLst/>
                        </a:rPr>
                        <a:t> 54,7 % (-)</a:t>
                      </a:r>
                    </a:p>
                  </a:txBody>
                  <a:tcPr marL="60960" marR="60960" marT="60960" marB="6096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en-CA">
                          <a:solidFill>
                            <a:srgbClr val="444422"/>
                          </a:solidFill>
                          <a:effectLst/>
                        </a:rPr>
                        <a:t> 75,3 %</a:t>
                      </a:r>
                    </a:p>
                  </a:txBody>
                  <a:tcPr marL="60960" marR="60960" marT="60960" marB="6096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10691316"/>
                  </a:ext>
                </a:extLst>
              </a:tr>
              <a:tr h="0">
                <a:tc>
                  <a:txBody>
                    <a:bodyPr/>
                    <a:lstStyle/>
                    <a:p>
                      <a:pPr algn="l"/>
                      <a:r>
                        <a:rPr lang="en-CA">
                          <a:solidFill>
                            <a:srgbClr val="444422"/>
                          </a:solidFill>
                          <a:effectLst/>
                        </a:rPr>
                        <a:t>Taux de chômage</a:t>
                      </a:r>
                    </a:p>
                  </a:txBody>
                  <a:tcPr marL="228600" marR="60960" marT="60960" marB="6096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2F2F2"/>
                    </a:solidFill>
                  </a:tcPr>
                </a:tc>
                <a:tc>
                  <a:txBody>
                    <a:bodyPr/>
                    <a:lstStyle/>
                    <a:p>
                      <a:pPr algn="ctr"/>
                      <a:r>
                        <a:rPr lang="en-CA" dirty="0">
                          <a:solidFill>
                            <a:srgbClr val="444422"/>
                          </a:solidFill>
                          <a:effectLst/>
                        </a:rPr>
                        <a:t>  9,0 % (+)</a:t>
                      </a:r>
                    </a:p>
                  </a:txBody>
                  <a:tcPr marL="60960" marR="60960" marT="60960" marB="6096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2F2F2"/>
                    </a:solidFill>
                  </a:tcPr>
                </a:tc>
                <a:tc>
                  <a:txBody>
                    <a:bodyPr/>
                    <a:lstStyle/>
                    <a:p>
                      <a:pPr algn="ctr"/>
                      <a:r>
                        <a:rPr lang="en-CA" dirty="0">
                          <a:solidFill>
                            <a:srgbClr val="444422"/>
                          </a:solidFill>
                          <a:effectLst/>
                        </a:rPr>
                        <a:t>  6,4 %</a:t>
                      </a:r>
                    </a:p>
                  </a:txBody>
                  <a:tcPr marL="60960" marR="60960" marT="60960" marB="6096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2F2F2"/>
                    </a:solidFill>
                  </a:tcPr>
                </a:tc>
                <a:extLst>
                  <a:ext uri="{0D108BD9-81ED-4DB2-BD59-A6C34878D82A}">
                    <a16:rowId xmlns:a16="http://schemas.microsoft.com/office/drawing/2014/main" val="4153054011"/>
                  </a:ext>
                </a:extLst>
              </a:tr>
            </a:tbl>
          </a:graphicData>
        </a:graphic>
      </p:graphicFrame>
      <p:sp>
        <p:nvSpPr>
          <p:cNvPr id="7" name="ZoneTexte 6">
            <a:extLst>
              <a:ext uri="{FF2B5EF4-FFF2-40B4-BE49-F238E27FC236}">
                <a16:creationId xmlns:a16="http://schemas.microsoft.com/office/drawing/2014/main" id="{9F5F0F96-622B-43D3-866D-6EAFC262A57B}"/>
              </a:ext>
            </a:extLst>
          </p:cNvPr>
          <p:cNvSpPr txBox="1"/>
          <p:nvPr/>
        </p:nvSpPr>
        <p:spPr>
          <a:xfrm>
            <a:off x="838200" y="1641536"/>
            <a:ext cx="7848600" cy="646331"/>
          </a:xfrm>
          <a:prstGeom prst="rect">
            <a:avLst/>
          </a:prstGeom>
          <a:noFill/>
        </p:spPr>
        <p:txBody>
          <a:bodyPr wrap="square">
            <a:spAutoFit/>
          </a:bodyPr>
          <a:lstStyle/>
          <a:p>
            <a:r>
              <a:rPr lang="fr-FR" b="1" i="0" dirty="0">
                <a:solidFill>
                  <a:srgbClr val="223654"/>
                </a:solidFill>
                <a:effectLst/>
                <a:latin typeface="Arial" panose="020B0604020202020204" pitchFamily="34" charset="0"/>
                <a:hlinkClick r:id="rId3"/>
              </a:rPr>
              <a:t>Taux d'activité, taux d'emploi et taux de chômage chez les personnes de 15 à 64 ans avec et sans incapacité en 2016</a:t>
            </a:r>
            <a:endParaRPr lang="fr-FR" b="1" i="0" dirty="0">
              <a:solidFill>
                <a:srgbClr val="223654"/>
              </a:solidFill>
              <a:effectLst/>
              <a:latin typeface="Arial" panose="020B0604020202020204" pitchFamily="34" charset="0"/>
            </a:endParaRPr>
          </a:p>
        </p:txBody>
      </p:sp>
      <p:sp>
        <p:nvSpPr>
          <p:cNvPr id="8" name="Espace réservé du pied de page 7">
            <a:extLst>
              <a:ext uri="{FF2B5EF4-FFF2-40B4-BE49-F238E27FC236}">
                <a16:creationId xmlns:a16="http://schemas.microsoft.com/office/drawing/2014/main" id="{49A4D79F-59A0-4F2B-9C6D-76F11E01AFAF}"/>
              </a:ext>
            </a:extLst>
          </p:cNvPr>
          <p:cNvSpPr>
            <a:spLocks noGrp="1"/>
          </p:cNvSpPr>
          <p:nvPr>
            <p:ph type="ftr" sz="quarter" idx="3"/>
          </p:nvPr>
        </p:nvSpPr>
        <p:spPr/>
        <p:txBody>
          <a:bodyPr/>
          <a:lstStyle/>
          <a:p>
            <a:r>
              <a:rPr lang="en-CA"/>
              <a:t>@Valérie Martin, 2023</a:t>
            </a:r>
            <a:endParaRPr lang="en-CA" dirty="0"/>
          </a:p>
        </p:txBody>
      </p:sp>
    </p:spTree>
    <p:extLst>
      <p:ext uri="{BB962C8B-B14F-4D97-AF65-F5344CB8AC3E}">
        <p14:creationId xmlns:p14="http://schemas.microsoft.com/office/powerpoint/2010/main" val="41332104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457200" y="609780"/>
            <a:ext cx="8229600" cy="1143000"/>
          </a:xfrm>
        </p:spPr>
        <p:txBody>
          <a:bodyPr/>
          <a:lstStyle/>
          <a:p>
            <a:pPr algn="l"/>
            <a:r>
              <a:rPr lang="fr-CA" dirty="0"/>
              <a:t>Construction sociale et historique </a:t>
            </a:r>
          </a:p>
        </p:txBody>
      </p:sp>
      <p:sp>
        <p:nvSpPr>
          <p:cNvPr id="2" name="Content Placeholder 1"/>
          <p:cNvSpPr>
            <a:spLocks noGrp="1"/>
          </p:cNvSpPr>
          <p:nvPr>
            <p:ph idx="1"/>
            <p:custDataLst>
              <p:tags r:id="rId2"/>
            </p:custDataLst>
          </p:nvPr>
        </p:nvSpPr>
        <p:spPr>
          <a:xfrm>
            <a:off x="768096" y="1844824"/>
            <a:ext cx="7290055" cy="4680520"/>
          </a:xfrm>
        </p:spPr>
        <p:txBody>
          <a:bodyPr>
            <a:normAutofit fontScale="92500" lnSpcReduction="10000"/>
          </a:bodyPr>
          <a:lstStyle/>
          <a:p>
            <a:r>
              <a:rPr lang="fr-CA" sz="2600" dirty="0"/>
              <a:t>Approche </a:t>
            </a:r>
            <a:r>
              <a:rPr lang="fr-CA" sz="2600" b="1" dirty="0"/>
              <a:t>néomarxiste</a:t>
            </a:r>
            <a:r>
              <a:rPr lang="fr-CA" sz="2600" dirty="0"/>
              <a:t> (</a:t>
            </a:r>
            <a:r>
              <a:rPr lang="fr-CA" sz="2600" dirty="0" err="1"/>
              <a:t>Abberley</a:t>
            </a:r>
            <a:r>
              <a:rPr lang="fr-CA" sz="2600" dirty="0"/>
              <a:t>, 1987, </a:t>
            </a:r>
            <a:r>
              <a:rPr lang="fr-CA" sz="2600" dirty="0" err="1"/>
              <a:t>Finkelstein</a:t>
            </a:r>
            <a:r>
              <a:rPr lang="fr-CA" sz="2600" dirty="0"/>
              <a:t>, 1980, Oliver, 1990)</a:t>
            </a:r>
          </a:p>
          <a:p>
            <a:pPr lvl="2"/>
            <a:r>
              <a:rPr lang="fr-CA" sz="2200" dirty="0"/>
              <a:t>Valeur humaine </a:t>
            </a:r>
            <a:r>
              <a:rPr lang="fr-CA" sz="2200" dirty="0">
                <a:sym typeface="Wingdings" panose="05000000000000000000" pitchFamily="2" charset="2"/>
              </a:rPr>
              <a:t> capacité de travail </a:t>
            </a:r>
          </a:p>
          <a:p>
            <a:pPr lvl="2"/>
            <a:r>
              <a:rPr lang="fr-CA" sz="2200" dirty="0"/>
              <a:t>Handicap affecte capacité de travail </a:t>
            </a:r>
            <a:r>
              <a:rPr lang="fr-CA" sz="2200" dirty="0">
                <a:sym typeface="Wingdings" panose="05000000000000000000" pitchFamily="2" charset="2"/>
              </a:rPr>
              <a:t> dévalorisation</a:t>
            </a:r>
          </a:p>
          <a:p>
            <a:pPr lvl="2"/>
            <a:endParaRPr lang="fr-CA" sz="1800" dirty="0"/>
          </a:p>
          <a:p>
            <a:r>
              <a:rPr lang="fr-CA" sz="2600" dirty="0"/>
              <a:t>Approche de la </a:t>
            </a:r>
            <a:r>
              <a:rPr lang="fr-CA" sz="2600" b="1" dirty="0"/>
              <a:t>stigmatisation</a:t>
            </a:r>
            <a:r>
              <a:rPr lang="fr-CA" sz="2600" dirty="0"/>
              <a:t> (Goffman, 1961)</a:t>
            </a:r>
          </a:p>
          <a:p>
            <a:pPr lvl="2"/>
            <a:r>
              <a:rPr lang="fr-CA" sz="2200" dirty="0"/>
              <a:t>Différence </a:t>
            </a:r>
            <a:r>
              <a:rPr lang="fr-CA" sz="2200" dirty="0">
                <a:sym typeface="Wingdings"/>
              </a:rPr>
              <a:t> Déviance  Discrédit  Marginalisation</a:t>
            </a:r>
          </a:p>
          <a:p>
            <a:pPr lvl="2"/>
            <a:r>
              <a:rPr lang="fr-CA" sz="2200" dirty="0">
                <a:sym typeface="Wingdings"/>
              </a:rPr>
              <a:t>Stigmate neutralise les qualités positives </a:t>
            </a:r>
          </a:p>
          <a:p>
            <a:pPr lvl="3"/>
            <a:endParaRPr lang="fr-CA" sz="1800" dirty="0">
              <a:sym typeface="Wingdings"/>
            </a:endParaRPr>
          </a:p>
          <a:p>
            <a:r>
              <a:rPr lang="fr-CA" sz="2600" dirty="0"/>
              <a:t>Approche « </a:t>
            </a:r>
            <a:r>
              <a:rPr lang="fr-CA" sz="2600" b="1" dirty="0"/>
              <a:t>linguistique</a:t>
            </a:r>
            <a:r>
              <a:rPr lang="fr-CA" sz="2600" dirty="0"/>
              <a:t> »</a:t>
            </a:r>
          </a:p>
          <a:p>
            <a:pPr lvl="2"/>
            <a:r>
              <a:rPr lang="fr-CA" sz="2200" dirty="0"/>
              <a:t>Le groupe </a:t>
            </a:r>
            <a:r>
              <a:rPr lang="fr-CA" sz="2200" b="1" dirty="0"/>
              <a:t>dominant</a:t>
            </a:r>
            <a:r>
              <a:rPr lang="fr-CA" sz="2200" dirty="0"/>
              <a:t> dans une société a le pouvoir de nommer et définir comme sujet - « assujettir » - des groupes </a:t>
            </a:r>
            <a:r>
              <a:rPr lang="fr-CA" sz="2200" b="1" dirty="0"/>
              <a:t>minoritaires</a:t>
            </a:r>
            <a:r>
              <a:rPr lang="fr-CA" sz="2200" dirty="0"/>
              <a:t> et de donner un sens à ce construit </a:t>
            </a:r>
            <a:br>
              <a:rPr lang="fr-CA" sz="2200" dirty="0"/>
            </a:br>
            <a:r>
              <a:rPr lang="fr-CA" sz="2200" dirty="0"/>
              <a:t>(Foucault, 1975) </a:t>
            </a:r>
          </a:p>
          <a:p>
            <a:pPr lvl="3"/>
            <a:endParaRPr lang="fr-CA" sz="1800" dirty="0"/>
          </a:p>
          <a:p>
            <a:pPr lvl="2"/>
            <a:endParaRPr lang="fr-CA" dirty="0"/>
          </a:p>
          <a:p>
            <a:pPr lvl="2"/>
            <a:endParaRPr lang="fr-CA" dirty="0"/>
          </a:p>
          <a:p>
            <a:pPr lvl="1"/>
            <a:endParaRPr lang="fr-CA" dirty="0"/>
          </a:p>
        </p:txBody>
      </p:sp>
      <p:sp>
        <p:nvSpPr>
          <p:cNvPr id="4" name="Espace réservé du pied de page 3">
            <a:extLst>
              <a:ext uri="{FF2B5EF4-FFF2-40B4-BE49-F238E27FC236}">
                <a16:creationId xmlns:a16="http://schemas.microsoft.com/office/drawing/2014/main" id="{52444DC2-EC98-4BDA-8A56-FB441C3F8BA5}"/>
              </a:ext>
            </a:extLst>
          </p:cNvPr>
          <p:cNvSpPr>
            <a:spLocks noGrp="1"/>
          </p:cNvSpPr>
          <p:nvPr>
            <p:ph type="ftr" sz="quarter" idx="3"/>
          </p:nvPr>
        </p:nvSpPr>
        <p:spPr/>
        <p:txBody>
          <a:bodyPr/>
          <a:lstStyle/>
          <a:p>
            <a:r>
              <a:rPr lang="en-CA"/>
              <a:t>@Valérie Martin, 2023</a:t>
            </a:r>
            <a:endParaRPr lang="en-CA" dirty="0"/>
          </a:p>
        </p:txBody>
      </p:sp>
    </p:spTree>
    <p:extLst>
      <p:ext uri="{BB962C8B-B14F-4D97-AF65-F5344CB8AC3E}">
        <p14:creationId xmlns:p14="http://schemas.microsoft.com/office/powerpoint/2010/main" val="2119450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pPr algn="l"/>
            <a:r>
              <a:rPr lang="fr-CA" dirty="0"/>
              <a:t>Construction sociale et historique </a:t>
            </a:r>
          </a:p>
        </p:txBody>
      </p:sp>
      <p:sp>
        <p:nvSpPr>
          <p:cNvPr id="2" name="Content Placeholder 1"/>
          <p:cNvSpPr>
            <a:spLocks noGrp="1"/>
          </p:cNvSpPr>
          <p:nvPr>
            <p:ph idx="1"/>
            <p:custDataLst>
              <p:tags r:id="rId2"/>
            </p:custDataLst>
          </p:nvPr>
        </p:nvSpPr>
        <p:spPr>
          <a:xfrm>
            <a:off x="768096" y="1844824"/>
            <a:ext cx="7764344" cy="4680560"/>
          </a:xfrm>
        </p:spPr>
        <p:txBody>
          <a:bodyPr>
            <a:noAutofit/>
          </a:bodyPr>
          <a:lstStyle/>
          <a:p>
            <a:r>
              <a:rPr lang="fr-CA" sz="2600" dirty="0"/>
              <a:t>Approche </a:t>
            </a:r>
            <a:r>
              <a:rPr lang="fr-CA" sz="2600" b="1" dirty="0"/>
              <a:t>culturelle </a:t>
            </a:r>
          </a:p>
          <a:p>
            <a:pPr lvl="2"/>
            <a:r>
              <a:rPr lang="fr-CA" sz="2200" dirty="0"/>
              <a:t>Répudie les formes culturelles, morales, religieuses, sociales, esthétiques éloignées de la majorité (Lévi-Strauss, 1987) </a:t>
            </a:r>
          </a:p>
          <a:p>
            <a:pPr lvl="2"/>
            <a:r>
              <a:rPr lang="fr-CA" sz="2200" dirty="0"/>
              <a:t>Altérité réduite, traitée ou purifié pour protéger la pureté de la norme. </a:t>
            </a:r>
            <a:br>
              <a:rPr lang="fr-CA" sz="2200" dirty="0"/>
            </a:br>
            <a:r>
              <a:rPr lang="fr-CA" sz="2200" dirty="0"/>
              <a:t>Idéal de vérité normative </a:t>
            </a:r>
            <a:r>
              <a:rPr lang="fr-CA" sz="2200" dirty="0">
                <a:sym typeface="Wingdings"/>
              </a:rPr>
              <a:t> v</a:t>
            </a:r>
            <a:r>
              <a:rPr lang="fr-CA" sz="2200" dirty="0"/>
              <a:t>ie ou jugé digne de vivre </a:t>
            </a:r>
            <a:br>
              <a:rPr lang="fr-CA" sz="2200" dirty="0"/>
            </a:br>
            <a:r>
              <a:rPr lang="fr-CA" sz="2200" dirty="0"/>
              <a:t>(Douglas, 1966).</a:t>
            </a:r>
          </a:p>
          <a:p>
            <a:pPr lvl="3"/>
            <a:endParaRPr lang="fr-CA" sz="1800" dirty="0"/>
          </a:p>
          <a:p>
            <a:r>
              <a:rPr lang="fr-CA" sz="2600" dirty="0"/>
              <a:t>Aspect </a:t>
            </a:r>
            <a:r>
              <a:rPr lang="fr-CA" sz="2600" b="1" dirty="0"/>
              <a:t>situationnel</a:t>
            </a:r>
            <a:r>
              <a:rPr lang="fr-CA" sz="2600" dirty="0"/>
              <a:t> du handicap</a:t>
            </a:r>
          </a:p>
          <a:p>
            <a:pPr lvl="2"/>
            <a:r>
              <a:rPr lang="fr-CA" sz="2200" dirty="0"/>
              <a:t>Le handicap n’est pas dans l’absolu, mais </a:t>
            </a:r>
            <a:r>
              <a:rPr lang="fr-CA" sz="2200" b="1" dirty="0"/>
              <a:t>en référence à quelque chose</a:t>
            </a:r>
            <a:r>
              <a:rPr lang="fr-CA" sz="2200" dirty="0"/>
              <a:t> (</a:t>
            </a:r>
            <a:r>
              <a:rPr lang="fr-CA" sz="2200" dirty="0" err="1"/>
              <a:t>Minaire</a:t>
            </a:r>
            <a:r>
              <a:rPr lang="fr-CA" sz="2200" dirty="0"/>
              <a:t>, 1983, 1992)</a:t>
            </a:r>
          </a:p>
        </p:txBody>
      </p:sp>
      <p:sp>
        <p:nvSpPr>
          <p:cNvPr id="4" name="Espace réservé du pied de page 3">
            <a:extLst>
              <a:ext uri="{FF2B5EF4-FFF2-40B4-BE49-F238E27FC236}">
                <a16:creationId xmlns:a16="http://schemas.microsoft.com/office/drawing/2014/main" id="{86B9B05F-803C-42FD-9EC6-59F341244EEE}"/>
              </a:ext>
            </a:extLst>
          </p:cNvPr>
          <p:cNvSpPr>
            <a:spLocks noGrp="1"/>
          </p:cNvSpPr>
          <p:nvPr>
            <p:ph type="ftr" sz="quarter" idx="3"/>
          </p:nvPr>
        </p:nvSpPr>
        <p:spPr/>
        <p:txBody>
          <a:bodyPr/>
          <a:lstStyle/>
          <a:p>
            <a:r>
              <a:rPr lang="en-CA"/>
              <a:t>@Valérie Martin, 2023</a:t>
            </a:r>
            <a:endParaRPr lang="en-CA" dirty="0"/>
          </a:p>
        </p:txBody>
      </p:sp>
    </p:spTree>
    <p:extLst>
      <p:ext uri="{BB962C8B-B14F-4D97-AF65-F5344CB8AC3E}">
        <p14:creationId xmlns:p14="http://schemas.microsoft.com/office/powerpoint/2010/main" val="30920114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F0DF1A-521A-50FC-7E45-6C71F7129796}"/>
              </a:ext>
            </a:extLst>
          </p:cNvPr>
          <p:cNvSpPr>
            <a:spLocks noGrp="1"/>
          </p:cNvSpPr>
          <p:nvPr>
            <p:ph type="title"/>
          </p:nvPr>
        </p:nvSpPr>
        <p:spPr/>
        <p:txBody>
          <a:bodyPr/>
          <a:lstStyle/>
          <a:p>
            <a:r>
              <a:rPr lang="fr-CA" sz="2800" dirty="0"/>
              <a:t>Explications psychologiques du traitement biaisé envers les personnes qui ont des incapacités</a:t>
            </a:r>
          </a:p>
        </p:txBody>
      </p:sp>
      <p:sp>
        <p:nvSpPr>
          <p:cNvPr id="3" name="Espace réservé du contenu 2">
            <a:extLst>
              <a:ext uri="{FF2B5EF4-FFF2-40B4-BE49-F238E27FC236}">
                <a16:creationId xmlns:a16="http://schemas.microsoft.com/office/drawing/2014/main" id="{822E900E-964D-EA17-B1B8-820D38C52BDC}"/>
              </a:ext>
            </a:extLst>
          </p:cNvPr>
          <p:cNvSpPr>
            <a:spLocks noGrp="1"/>
          </p:cNvSpPr>
          <p:nvPr>
            <p:ph idx="1"/>
          </p:nvPr>
        </p:nvSpPr>
        <p:spPr/>
        <p:txBody>
          <a:bodyPr/>
          <a:lstStyle/>
          <a:p>
            <a:endParaRPr lang="fr-CA"/>
          </a:p>
        </p:txBody>
      </p:sp>
      <p:sp>
        <p:nvSpPr>
          <p:cNvPr id="4" name="Espace réservé du pied de page 3">
            <a:extLst>
              <a:ext uri="{FF2B5EF4-FFF2-40B4-BE49-F238E27FC236}">
                <a16:creationId xmlns:a16="http://schemas.microsoft.com/office/drawing/2014/main" id="{0DC11F5F-E663-5C92-C49E-EF5B61197748}"/>
              </a:ext>
            </a:extLst>
          </p:cNvPr>
          <p:cNvSpPr>
            <a:spLocks noGrp="1"/>
          </p:cNvSpPr>
          <p:nvPr>
            <p:ph type="ftr" sz="quarter" idx="3"/>
          </p:nvPr>
        </p:nvSpPr>
        <p:spPr/>
        <p:txBody>
          <a:bodyPr/>
          <a:lstStyle/>
          <a:p>
            <a:r>
              <a:rPr lang="en-CA"/>
              <a:t>@Valérie Martin, 2023</a:t>
            </a:r>
            <a:endParaRPr lang="en-CA" dirty="0"/>
          </a:p>
        </p:txBody>
      </p:sp>
      <p:graphicFrame>
        <p:nvGraphicFramePr>
          <p:cNvPr id="5" name="Tableau 6">
            <a:extLst>
              <a:ext uri="{FF2B5EF4-FFF2-40B4-BE49-F238E27FC236}">
                <a16:creationId xmlns:a16="http://schemas.microsoft.com/office/drawing/2014/main" id="{429CF491-F94C-77C4-1869-E4E8B588CF95}"/>
              </a:ext>
            </a:extLst>
          </p:cNvPr>
          <p:cNvGraphicFramePr>
            <a:graphicFrameLocks/>
          </p:cNvGraphicFramePr>
          <p:nvPr>
            <p:extLst>
              <p:ext uri="{D42A27DB-BD31-4B8C-83A1-F6EECF244321}">
                <p14:modId xmlns:p14="http://schemas.microsoft.com/office/powerpoint/2010/main" val="2117162147"/>
              </p:ext>
            </p:extLst>
          </p:nvPr>
        </p:nvGraphicFramePr>
        <p:xfrm>
          <a:off x="457200" y="1963049"/>
          <a:ext cx="8229600" cy="4114800"/>
        </p:xfrm>
        <a:graphic>
          <a:graphicData uri="http://schemas.openxmlformats.org/drawingml/2006/table">
            <a:tbl>
              <a:tblPr firstRow="1" bandRow="1">
                <a:tableStyleId>{8A107856-5554-42FB-B03E-39F5DBC370BA}</a:tableStyleId>
              </a:tblPr>
              <a:tblGrid>
                <a:gridCol w="2193235">
                  <a:extLst>
                    <a:ext uri="{9D8B030D-6E8A-4147-A177-3AD203B41FA5}">
                      <a16:colId xmlns:a16="http://schemas.microsoft.com/office/drawing/2014/main" val="2340696355"/>
                    </a:ext>
                  </a:extLst>
                </a:gridCol>
                <a:gridCol w="6036365">
                  <a:extLst>
                    <a:ext uri="{9D8B030D-6E8A-4147-A177-3AD203B41FA5}">
                      <a16:colId xmlns:a16="http://schemas.microsoft.com/office/drawing/2014/main" val="327291228"/>
                    </a:ext>
                  </a:extLst>
                </a:gridCol>
              </a:tblGrid>
              <a:tr h="370840">
                <a:tc>
                  <a:txBody>
                    <a:bodyPr/>
                    <a:lstStyle/>
                    <a:p>
                      <a:r>
                        <a:rPr lang="fr-CA" sz="2000" b="1" noProof="0" dirty="0"/>
                        <a:t>Anxiété esthétique</a:t>
                      </a:r>
                    </a:p>
                  </a:txBody>
                  <a:tcPr/>
                </a:tc>
                <a:tc>
                  <a:txBody>
                    <a:bodyPr/>
                    <a:lstStyle/>
                    <a:p>
                      <a:r>
                        <a:rPr lang="fr-CA" b="0" noProof="0" dirty="0"/>
                        <a:t>Ressentir un inconfort à interagir à une personnes qui dévie des normes sociales sur ce qui est attirant. Cette anxiété mène à l’évitement. </a:t>
                      </a:r>
                    </a:p>
                  </a:txBody>
                  <a:tcPr/>
                </a:tc>
                <a:extLst>
                  <a:ext uri="{0D108BD9-81ED-4DB2-BD59-A6C34878D82A}">
                    <a16:rowId xmlns:a16="http://schemas.microsoft.com/office/drawing/2014/main" val="2703756745"/>
                  </a:ext>
                </a:extLst>
              </a:tr>
              <a:tr h="370840">
                <a:tc>
                  <a:txBody>
                    <a:bodyPr/>
                    <a:lstStyle/>
                    <a:p>
                      <a:r>
                        <a:rPr lang="fr-CA" sz="2000" b="1" noProof="0" dirty="0"/>
                        <a:t>Norme d’être gentil ou sympathique </a:t>
                      </a:r>
                    </a:p>
                  </a:txBody>
                  <a:tcPr/>
                </a:tc>
                <a:tc>
                  <a:txBody>
                    <a:bodyPr/>
                    <a:lstStyle/>
                    <a:p>
                      <a:r>
                        <a:rPr lang="fr-CA" noProof="0" dirty="0"/>
                        <a:t>Les personnes souhaitent se percevoir comme bonnes personnes, ce qui implique une croyance normative de traiter les personnes moins avantagées de façon gentille. Cette approche peut mener à éviter de donner une rétroaction négative, des évaluations exagérément positive ou du paternaliste.  </a:t>
                      </a:r>
                    </a:p>
                    <a:p>
                      <a:endParaRPr lang="fr-CA" noProof="0" dirty="0"/>
                    </a:p>
                  </a:txBody>
                  <a:tcPr/>
                </a:tc>
                <a:extLst>
                  <a:ext uri="{0D108BD9-81ED-4DB2-BD59-A6C34878D82A}">
                    <a16:rowId xmlns:a16="http://schemas.microsoft.com/office/drawing/2014/main" val="3786659676"/>
                  </a:ext>
                </a:extLst>
              </a:tr>
              <a:tr h="370840">
                <a:tc>
                  <a:txBody>
                    <a:bodyPr/>
                    <a:lstStyle/>
                    <a:p>
                      <a:r>
                        <a:rPr lang="fr-CA" sz="2000" b="1" noProof="0" dirty="0"/>
                        <a:t>Réponse ambivalente</a:t>
                      </a:r>
                    </a:p>
                  </a:txBody>
                  <a:tcPr/>
                </a:tc>
                <a:tc>
                  <a:txBody>
                    <a:bodyPr/>
                    <a:lstStyle/>
                    <a:p>
                      <a:r>
                        <a:rPr lang="fr-CA" noProof="0" dirty="0"/>
                        <a:t>Les personnes ont un affect ambivalent envers les PSH, ressentant à la fois, du dégoût et de la pitié ou de l'affection. Ils affichent un affect accru en fonction de la situation sociale</a:t>
                      </a:r>
                      <a:br>
                        <a:rPr lang="fr-CA" noProof="0" dirty="0"/>
                      </a:br>
                      <a:endParaRPr lang="fr-CA" noProof="0" dirty="0"/>
                    </a:p>
                  </a:txBody>
                  <a:tcPr/>
                </a:tc>
                <a:extLst>
                  <a:ext uri="{0D108BD9-81ED-4DB2-BD59-A6C34878D82A}">
                    <a16:rowId xmlns:a16="http://schemas.microsoft.com/office/drawing/2014/main" val="1166166437"/>
                  </a:ext>
                </a:extLst>
              </a:tr>
            </a:tbl>
          </a:graphicData>
        </a:graphic>
      </p:graphicFrame>
      <p:sp>
        <p:nvSpPr>
          <p:cNvPr id="6" name="ZoneTexte 5">
            <a:extLst>
              <a:ext uri="{FF2B5EF4-FFF2-40B4-BE49-F238E27FC236}">
                <a16:creationId xmlns:a16="http://schemas.microsoft.com/office/drawing/2014/main" id="{726CF9B4-0E59-695A-777C-A0EC240CA8AC}"/>
              </a:ext>
            </a:extLst>
          </p:cNvPr>
          <p:cNvSpPr txBox="1"/>
          <p:nvPr/>
        </p:nvSpPr>
        <p:spPr>
          <a:xfrm>
            <a:off x="6343650" y="6343651"/>
            <a:ext cx="4686300" cy="369332"/>
          </a:xfrm>
          <a:prstGeom prst="rect">
            <a:avLst/>
          </a:prstGeom>
          <a:noFill/>
        </p:spPr>
        <p:txBody>
          <a:bodyPr wrap="square">
            <a:spAutoFit/>
          </a:bodyPr>
          <a:lstStyle/>
          <a:p>
            <a:r>
              <a:rPr lang="fr-CA" b="0" i="0" u="none" baseline="0" dirty="0"/>
              <a:t>(</a:t>
            </a:r>
            <a:r>
              <a:rPr lang="fr-CA" b="0" i="0" u="none" baseline="0" dirty="0" err="1"/>
              <a:t>Colella</a:t>
            </a:r>
            <a:r>
              <a:rPr lang="fr-CA" b="0" i="0" u="none" baseline="0" dirty="0"/>
              <a:t> &amp; Bruyère, 2011)</a:t>
            </a:r>
          </a:p>
        </p:txBody>
      </p:sp>
    </p:spTree>
    <p:extLst>
      <p:ext uri="{BB962C8B-B14F-4D97-AF65-F5344CB8AC3E}">
        <p14:creationId xmlns:p14="http://schemas.microsoft.com/office/powerpoint/2010/main" val="1442666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D6A1F0-B69D-479A-9429-CA3F93F374B9}"/>
              </a:ext>
            </a:extLst>
          </p:cNvPr>
          <p:cNvSpPr>
            <a:spLocks noGrp="1"/>
          </p:cNvSpPr>
          <p:nvPr>
            <p:ph type="title"/>
          </p:nvPr>
        </p:nvSpPr>
        <p:spPr>
          <a:xfrm>
            <a:off x="628646" y="2478363"/>
            <a:ext cx="8229600" cy="1143000"/>
          </a:xfrm>
        </p:spPr>
        <p:txBody>
          <a:bodyPr/>
          <a:lstStyle/>
          <a:p>
            <a:r>
              <a:rPr lang="fr-CA" dirty="0"/>
              <a:t>Environnements de travail </a:t>
            </a:r>
            <a:br>
              <a:rPr lang="fr-CA" dirty="0"/>
            </a:br>
            <a:br>
              <a:rPr lang="fr-CA" dirty="0"/>
            </a:br>
            <a:r>
              <a:rPr lang="fr-FR" dirty="0">
                <a:sym typeface="Wingdings" panose="05000000000000000000" pitchFamily="2" charset="2"/>
              </a:rPr>
              <a:t> </a:t>
            </a:r>
            <a:r>
              <a:rPr lang="fr-CA" dirty="0"/>
              <a:t>conçus en fonction de nos idéaux-types </a:t>
            </a:r>
            <a:br>
              <a:rPr lang="fr-CA" dirty="0"/>
            </a:br>
            <a:r>
              <a:rPr lang="fr-CA" dirty="0"/>
              <a:t>     ou de réels humains?</a:t>
            </a:r>
            <a:endParaRPr lang="en-CA" dirty="0"/>
          </a:p>
        </p:txBody>
      </p:sp>
      <p:sp>
        <p:nvSpPr>
          <p:cNvPr id="4" name="Espace réservé du pied de page 3">
            <a:extLst>
              <a:ext uri="{FF2B5EF4-FFF2-40B4-BE49-F238E27FC236}">
                <a16:creationId xmlns:a16="http://schemas.microsoft.com/office/drawing/2014/main" id="{93B18DAF-CACA-413B-8F82-322FA05B90ED}"/>
              </a:ext>
            </a:extLst>
          </p:cNvPr>
          <p:cNvSpPr>
            <a:spLocks noGrp="1"/>
          </p:cNvSpPr>
          <p:nvPr>
            <p:ph type="ftr" sz="quarter" idx="3"/>
          </p:nvPr>
        </p:nvSpPr>
        <p:spPr/>
        <p:txBody>
          <a:bodyPr/>
          <a:lstStyle/>
          <a:p>
            <a:r>
              <a:rPr lang="en-CA"/>
              <a:t>@Valérie Martin, 2023</a:t>
            </a:r>
            <a:endParaRPr lang="en-CA" dirty="0"/>
          </a:p>
        </p:txBody>
      </p:sp>
    </p:spTree>
    <p:extLst>
      <p:ext uri="{BB962C8B-B14F-4D97-AF65-F5344CB8AC3E}">
        <p14:creationId xmlns:p14="http://schemas.microsoft.com/office/powerpoint/2010/main" val="28371055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8399A6-FFB9-17C2-B51E-1F8E2CA86444}"/>
              </a:ext>
            </a:extLst>
          </p:cNvPr>
          <p:cNvSpPr>
            <a:spLocks noGrp="1"/>
          </p:cNvSpPr>
          <p:nvPr>
            <p:ph type="title"/>
          </p:nvPr>
        </p:nvSpPr>
        <p:spPr/>
        <p:txBody>
          <a:bodyPr/>
          <a:lstStyle/>
          <a:p>
            <a:r>
              <a:rPr lang="fr-CA" sz="2800" dirty="0"/>
              <a:t>Explications psychologiques du traitement biaisé envers les personnes qui ont des incapacités</a:t>
            </a:r>
          </a:p>
        </p:txBody>
      </p:sp>
      <p:graphicFrame>
        <p:nvGraphicFramePr>
          <p:cNvPr id="6" name="Tableau 6">
            <a:extLst>
              <a:ext uri="{FF2B5EF4-FFF2-40B4-BE49-F238E27FC236}">
                <a16:creationId xmlns:a16="http://schemas.microsoft.com/office/drawing/2014/main" id="{C2FD7B23-E2BD-82BC-E01D-4058B4BB380B}"/>
              </a:ext>
            </a:extLst>
          </p:cNvPr>
          <p:cNvGraphicFramePr>
            <a:graphicFrameLocks noGrp="1"/>
          </p:cNvGraphicFramePr>
          <p:nvPr>
            <p:ph idx="1"/>
            <p:extLst>
              <p:ext uri="{D42A27DB-BD31-4B8C-83A1-F6EECF244321}">
                <p14:modId xmlns:p14="http://schemas.microsoft.com/office/powerpoint/2010/main" val="885027416"/>
              </p:ext>
            </p:extLst>
          </p:nvPr>
        </p:nvGraphicFramePr>
        <p:xfrm>
          <a:off x="457200" y="1963049"/>
          <a:ext cx="8229600" cy="4114800"/>
        </p:xfrm>
        <a:graphic>
          <a:graphicData uri="http://schemas.openxmlformats.org/drawingml/2006/table">
            <a:tbl>
              <a:tblPr firstRow="1" bandRow="1">
                <a:tableStyleId>{8A107856-5554-42FB-B03E-39F5DBC370BA}</a:tableStyleId>
              </a:tblPr>
              <a:tblGrid>
                <a:gridCol w="2193235">
                  <a:extLst>
                    <a:ext uri="{9D8B030D-6E8A-4147-A177-3AD203B41FA5}">
                      <a16:colId xmlns:a16="http://schemas.microsoft.com/office/drawing/2014/main" val="2340696355"/>
                    </a:ext>
                  </a:extLst>
                </a:gridCol>
                <a:gridCol w="6036365">
                  <a:extLst>
                    <a:ext uri="{9D8B030D-6E8A-4147-A177-3AD203B41FA5}">
                      <a16:colId xmlns:a16="http://schemas.microsoft.com/office/drawing/2014/main" val="327291228"/>
                    </a:ext>
                  </a:extLst>
                </a:gridCol>
              </a:tblGrid>
              <a:tr h="370840">
                <a:tc>
                  <a:txBody>
                    <a:bodyPr/>
                    <a:lstStyle/>
                    <a:p>
                      <a:r>
                        <a:rPr lang="fr-CA" sz="2000" b="1" noProof="0" dirty="0"/>
                        <a:t>Stéréotypisation</a:t>
                      </a:r>
                    </a:p>
                  </a:txBody>
                  <a:tcPr/>
                </a:tc>
                <a:tc>
                  <a:txBody>
                    <a:bodyPr/>
                    <a:lstStyle/>
                    <a:p>
                      <a:r>
                        <a:rPr lang="fr-CA" b="0" noProof="0" dirty="0"/>
                        <a:t>Les stéréotypes négatifs envers les PSH influencent la façon dont on traite ou on se souvient des informations à leur propos. </a:t>
                      </a:r>
                    </a:p>
                    <a:p>
                      <a:r>
                        <a:rPr lang="fr-CA" b="0" noProof="0" dirty="0"/>
                        <a:t>Varient selon les types d’incapacité. </a:t>
                      </a:r>
                      <a:r>
                        <a:rPr lang="fr-CA" b="0" noProof="0" dirty="0" err="1"/>
                        <a:t>P.x</a:t>
                      </a:r>
                      <a:r>
                        <a:rPr lang="fr-CA" b="0" noProof="0" dirty="0"/>
                        <a:t>. : impuissance, hypersensible, inférieur, timide, malheureux, asocial, amère, insécure, peu compétitif, etc.</a:t>
                      </a:r>
                    </a:p>
                  </a:txBody>
                  <a:tcPr/>
                </a:tc>
                <a:extLst>
                  <a:ext uri="{0D108BD9-81ED-4DB2-BD59-A6C34878D82A}">
                    <a16:rowId xmlns:a16="http://schemas.microsoft.com/office/drawing/2014/main" val="1350838877"/>
                  </a:ext>
                </a:extLst>
              </a:tr>
              <a:tr h="370840">
                <a:tc>
                  <a:txBody>
                    <a:bodyPr/>
                    <a:lstStyle/>
                    <a:p>
                      <a:r>
                        <a:rPr lang="fr-CA" sz="2000" b="1" noProof="0" dirty="0"/>
                        <a:t>Hypothèse du monde juste </a:t>
                      </a:r>
                    </a:p>
                  </a:txBody>
                  <a:tcPr/>
                </a:tc>
                <a:tc>
                  <a:txBody>
                    <a:bodyPr/>
                    <a:lstStyle/>
                    <a:p>
                      <a:r>
                        <a:rPr lang="fr-CA" noProof="0" dirty="0"/>
                        <a:t>Les PSH sont blâmés pour leur handicap ou vu comme méritant cet handicap afin de permettre aux personne de faire face à leur anxiété qu’ils pourraient eux-mêmes être dans cette situation. Les attribut négatifs donnés aux PSH permettent de traiter la situation comme justifiée.</a:t>
                      </a:r>
                    </a:p>
                  </a:txBody>
                  <a:tcPr/>
                </a:tc>
                <a:extLst>
                  <a:ext uri="{0D108BD9-81ED-4DB2-BD59-A6C34878D82A}">
                    <a16:rowId xmlns:a16="http://schemas.microsoft.com/office/drawing/2014/main" val="1917374296"/>
                  </a:ext>
                </a:extLst>
              </a:tr>
              <a:tr h="370840">
                <a:tc>
                  <a:txBody>
                    <a:bodyPr/>
                    <a:lstStyle/>
                    <a:p>
                      <a:r>
                        <a:rPr lang="fr-CA" sz="2000" b="1" noProof="0" dirty="0"/>
                        <a:t>Anxiété existentielle </a:t>
                      </a:r>
                    </a:p>
                  </a:txBody>
                  <a:tcPr/>
                </a:tc>
                <a:tc>
                  <a:txBody>
                    <a:bodyPr/>
                    <a:lstStyle/>
                    <a:p>
                      <a:r>
                        <a:rPr lang="fr-CA" noProof="0" dirty="0"/>
                        <a:t>Les personnes s’identifient aux PSH, ce qui leur créé de l’anxiété face à la possibilité de devenir eux aussi handicapé. Cette anxiété mène à l’évitement. </a:t>
                      </a:r>
                    </a:p>
                  </a:txBody>
                  <a:tcPr/>
                </a:tc>
                <a:extLst>
                  <a:ext uri="{0D108BD9-81ED-4DB2-BD59-A6C34878D82A}">
                    <a16:rowId xmlns:a16="http://schemas.microsoft.com/office/drawing/2014/main" val="587740606"/>
                  </a:ext>
                </a:extLst>
              </a:tr>
            </a:tbl>
          </a:graphicData>
        </a:graphic>
      </p:graphicFrame>
      <p:sp>
        <p:nvSpPr>
          <p:cNvPr id="4" name="Espace réservé du pied de page 3">
            <a:extLst>
              <a:ext uri="{FF2B5EF4-FFF2-40B4-BE49-F238E27FC236}">
                <a16:creationId xmlns:a16="http://schemas.microsoft.com/office/drawing/2014/main" id="{0FB8176D-8C2A-30E4-28CB-89B4FD839F9A}"/>
              </a:ext>
            </a:extLst>
          </p:cNvPr>
          <p:cNvSpPr>
            <a:spLocks noGrp="1"/>
          </p:cNvSpPr>
          <p:nvPr>
            <p:ph type="ftr" sz="quarter" idx="3"/>
          </p:nvPr>
        </p:nvSpPr>
        <p:spPr/>
        <p:txBody>
          <a:bodyPr/>
          <a:lstStyle/>
          <a:p>
            <a:r>
              <a:rPr lang="en-CA"/>
              <a:t>@Valérie Martin, 2023</a:t>
            </a:r>
            <a:endParaRPr lang="en-CA" dirty="0"/>
          </a:p>
        </p:txBody>
      </p:sp>
      <p:sp>
        <p:nvSpPr>
          <p:cNvPr id="10" name="ZoneTexte 9">
            <a:extLst>
              <a:ext uri="{FF2B5EF4-FFF2-40B4-BE49-F238E27FC236}">
                <a16:creationId xmlns:a16="http://schemas.microsoft.com/office/drawing/2014/main" id="{601B87BB-6D33-ABC9-EBE4-62606DC2B0BE}"/>
              </a:ext>
            </a:extLst>
          </p:cNvPr>
          <p:cNvSpPr txBox="1"/>
          <p:nvPr/>
        </p:nvSpPr>
        <p:spPr>
          <a:xfrm>
            <a:off x="6343650" y="6343651"/>
            <a:ext cx="4686300" cy="369332"/>
          </a:xfrm>
          <a:prstGeom prst="rect">
            <a:avLst/>
          </a:prstGeom>
          <a:noFill/>
        </p:spPr>
        <p:txBody>
          <a:bodyPr wrap="square">
            <a:spAutoFit/>
          </a:bodyPr>
          <a:lstStyle/>
          <a:p>
            <a:r>
              <a:rPr lang="fr-CA" b="0" i="0" u="none" baseline="0" dirty="0"/>
              <a:t>(</a:t>
            </a:r>
            <a:r>
              <a:rPr lang="fr-CA" b="0" i="0" u="none" baseline="0" dirty="0" err="1"/>
              <a:t>Colella</a:t>
            </a:r>
            <a:r>
              <a:rPr lang="fr-CA" b="0" i="0" u="none" baseline="0" dirty="0"/>
              <a:t> &amp; Bruyère, 2011)</a:t>
            </a:r>
          </a:p>
        </p:txBody>
      </p:sp>
    </p:spTree>
    <p:extLst>
      <p:ext uri="{BB962C8B-B14F-4D97-AF65-F5344CB8AC3E}">
        <p14:creationId xmlns:p14="http://schemas.microsoft.com/office/powerpoint/2010/main" val="27724120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F0DF1A-521A-50FC-7E45-6C71F7129796}"/>
              </a:ext>
            </a:extLst>
          </p:cNvPr>
          <p:cNvSpPr>
            <a:spLocks noGrp="1"/>
          </p:cNvSpPr>
          <p:nvPr>
            <p:ph type="title"/>
          </p:nvPr>
        </p:nvSpPr>
        <p:spPr/>
        <p:txBody>
          <a:bodyPr/>
          <a:lstStyle/>
          <a:p>
            <a:r>
              <a:rPr lang="fr-CA" sz="2800" dirty="0"/>
              <a:t>Explications psychologiques du traitement biaisé envers les personnes qui ont des incapacités</a:t>
            </a:r>
          </a:p>
        </p:txBody>
      </p:sp>
      <p:sp>
        <p:nvSpPr>
          <p:cNvPr id="3" name="Espace réservé du contenu 2">
            <a:extLst>
              <a:ext uri="{FF2B5EF4-FFF2-40B4-BE49-F238E27FC236}">
                <a16:creationId xmlns:a16="http://schemas.microsoft.com/office/drawing/2014/main" id="{822E900E-964D-EA17-B1B8-820D38C52BDC}"/>
              </a:ext>
            </a:extLst>
          </p:cNvPr>
          <p:cNvSpPr>
            <a:spLocks noGrp="1"/>
          </p:cNvSpPr>
          <p:nvPr>
            <p:ph idx="1"/>
          </p:nvPr>
        </p:nvSpPr>
        <p:spPr/>
        <p:txBody>
          <a:bodyPr/>
          <a:lstStyle/>
          <a:p>
            <a:endParaRPr lang="fr-CA"/>
          </a:p>
        </p:txBody>
      </p:sp>
      <p:sp>
        <p:nvSpPr>
          <p:cNvPr id="4" name="Espace réservé du pied de page 3">
            <a:extLst>
              <a:ext uri="{FF2B5EF4-FFF2-40B4-BE49-F238E27FC236}">
                <a16:creationId xmlns:a16="http://schemas.microsoft.com/office/drawing/2014/main" id="{0DC11F5F-E663-5C92-C49E-EF5B61197748}"/>
              </a:ext>
            </a:extLst>
          </p:cNvPr>
          <p:cNvSpPr>
            <a:spLocks noGrp="1"/>
          </p:cNvSpPr>
          <p:nvPr>
            <p:ph type="ftr" sz="quarter" idx="3"/>
          </p:nvPr>
        </p:nvSpPr>
        <p:spPr/>
        <p:txBody>
          <a:bodyPr/>
          <a:lstStyle/>
          <a:p>
            <a:r>
              <a:rPr lang="en-CA"/>
              <a:t>@Valérie Martin, 2023</a:t>
            </a:r>
            <a:endParaRPr lang="en-CA" dirty="0"/>
          </a:p>
        </p:txBody>
      </p:sp>
      <p:graphicFrame>
        <p:nvGraphicFramePr>
          <p:cNvPr id="5" name="Tableau 6">
            <a:extLst>
              <a:ext uri="{FF2B5EF4-FFF2-40B4-BE49-F238E27FC236}">
                <a16:creationId xmlns:a16="http://schemas.microsoft.com/office/drawing/2014/main" id="{429CF491-F94C-77C4-1869-E4E8B588CF95}"/>
              </a:ext>
            </a:extLst>
          </p:cNvPr>
          <p:cNvGraphicFramePr>
            <a:graphicFrameLocks/>
          </p:cNvGraphicFramePr>
          <p:nvPr>
            <p:extLst>
              <p:ext uri="{D42A27DB-BD31-4B8C-83A1-F6EECF244321}">
                <p14:modId xmlns:p14="http://schemas.microsoft.com/office/powerpoint/2010/main" val="2016230510"/>
              </p:ext>
            </p:extLst>
          </p:nvPr>
        </p:nvGraphicFramePr>
        <p:xfrm>
          <a:off x="457200" y="1963049"/>
          <a:ext cx="8229600" cy="2651760"/>
        </p:xfrm>
        <a:graphic>
          <a:graphicData uri="http://schemas.openxmlformats.org/drawingml/2006/table">
            <a:tbl>
              <a:tblPr firstRow="1" bandRow="1">
                <a:tableStyleId>{8A107856-5554-42FB-B03E-39F5DBC370BA}</a:tableStyleId>
              </a:tblPr>
              <a:tblGrid>
                <a:gridCol w="2193235">
                  <a:extLst>
                    <a:ext uri="{9D8B030D-6E8A-4147-A177-3AD203B41FA5}">
                      <a16:colId xmlns:a16="http://schemas.microsoft.com/office/drawing/2014/main" val="2340696355"/>
                    </a:ext>
                  </a:extLst>
                </a:gridCol>
                <a:gridCol w="6036365">
                  <a:extLst>
                    <a:ext uri="{9D8B030D-6E8A-4147-A177-3AD203B41FA5}">
                      <a16:colId xmlns:a16="http://schemas.microsoft.com/office/drawing/2014/main" val="327291228"/>
                    </a:ext>
                  </a:extLst>
                </a:gridCol>
              </a:tblGrid>
              <a:tr h="370840">
                <a:tc>
                  <a:txBody>
                    <a:bodyPr/>
                    <a:lstStyle/>
                    <a:p>
                      <a:r>
                        <a:rPr lang="fr-CA" sz="2000" b="1" noProof="0" dirty="0"/>
                        <a:t>Adaptation sociale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noProof="0" dirty="0"/>
                        <a:t>Les personnes adoptent l’attitude la plus appropriée selon le contexte. Dans ces situation de moindre importance, elles seront sympathiques, toutefois, dans des situations de grande importance, ou il pourrait y avoir des conséquence sérieuses, ils aurait des réactions négatives stigmatisantes</a:t>
                      </a:r>
                    </a:p>
                  </a:txBody>
                  <a:tcPr/>
                </a:tc>
                <a:extLst>
                  <a:ext uri="{0D108BD9-81ED-4DB2-BD59-A6C34878D82A}">
                    <a16:rowId xmlns:a16="http://schemas.microsoft.com/office/drawing/2014/main" val="1151272109"/>
                  </a:ext>
                </a:extLst>
              </a:tr>
              <a:tr h="370840">
                <a:tc>
                  <a:txBody>
                    <a:bodyPr/>
                    <a:lstStyle/>
                    <a:p>
                      <a:r>
                        <a:rPr lang="fr-CA" sz="2000" b="1" noProof="0" dirty="0"/>
                        <a:t>Stigmatisation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Le handicap est vue comme un stigma social, ce qui guide le processus cognitif des informations à propos des PSH, et les script utilisé pour interagir avec les PSH, par exemple un script d’infantilisation, ou de pathologisation </a:t>
                      </a:r>
                    </a:p>
                  </a:txBody>
                  <a:tcPr/>
                </a:tc>
                <a:extLst>
                  <a:ext uri="{0D108BD9-81ED-4DB2-BD59-A6C34878D82A}">
                    <a16:rowId xmlns:a16="http://schemas.microsoft.com/office/drawing/2014/main" val="1523173258"/>
                  </a:ext>
                </a:extLst>
              </a:tr>
            </a:tbl>
          </a:graphicData>
        </a:graphic>
      </p:graphicFrame>
      <p:sp>
        <p:nvSpPr>
          <p:cNvPr id="6" name="ZoneTexte 5">
            <a:extLst>
              <a:ext uri="{FF2B5EF4-FFF2-40B4-BE49-F238E27FC236}">
                <a16:creationId xmlns:a16="http://schemas.microsoft.com/office/drawing/2014/main" id="{01598E63-9E68-9470-9F42-6A78A600C174}"/>
              </a:ext>
            </a:extLst>
          </p:cNvPr>
          <p:cNvSpPr txBox="1"/>
          <p:nvPr/>
        </p:nvSpPr>
        <p:spPr>
          <a:xfrm>
            <a:off x="6343650" y="6343651"/>
            <a:ext cx="4686300" cy="369332"/>
          </a:xfrm>
          <a:prstGeom prst="rect">
            <a:avLst/>
          </a:prstGeom>
          <a:noFill/>
        </p:spPr>
        <p:txBody>
          <a:bodyPr wrap="square">
            <a:spAutoFit/>
          </a:bodyPr>
          <a:lstStyle/>
          <a:p>
            <a:r>
              <a:rPr lang="fr-CA" b="0" i="0" u="none" baseline="0" dirty="0"/>
              <a:t>(</a:t>
            </a:r>
            <a:r>
              <a:rPr lang="fr-CA" b="0" i="0" u="none" baseline="0" dirty="0" err="1"/>
              <a:t>Colella</a:t>
            </a:r>
            <a:r>
              <a:rPr lang="fr-CA" b="0" i="0" u="none" baseline="0" dirty="0"/>
              <a:t> &amp; Bruyère, 2011)</a:t>
            </a:r>
          </a:p>
        </p:txBody>
      </p:sp>
    </p:spTree>
    <p:extLst>
      <p:ext uri="{BB962C8B-B14F-4D97-AF65-F5344CB8AC3E}">
        <p14:creationId xmlns:p14="http://schemas.microsoft.com/office/powerpoint/2010/main" val="12309412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877CF7-3611-4E12-AC02-FC028EC8969E}"/>
              </a:ext>
            </a:extLst>
          </p:cNvPr>
          <p:cNvSpPr>
            <a:spLocks noGrp="1"/>
          </p:cNvSpPr>
          <p:nvPr>
            <p:ph type="title"/>
          </p:nvPr>
        </p:nvSpPr>
        <p:spPr/>
        <p:txBody>
          <a:bodyPr/>
          <a:lstStyle/>
          <a:p>
            <a:r>
              <a:rPr lang="fr-CA" dirty="0"/>
              <a:t>Se protéger de la discrimination</a:t>
            </a:r>
            <a:endParaRPr lang="en-CA" dirty="0"/>
          </a:p>
        </p:txBody>
      </p:sp>
      <p:sp>
        <p:nvSpPr>
          <p:cNvPr id="3" name="Espace réservé du contenu 2">
            <a:extLst>
              <a:ext uri="{FF2B5EF4-FFF2-40B4-BE49-F238E27FC236}">
                <a16:creationId xmlns:a16="http://schemas.microsoft.com/office/drawing/2014/main" id="{3B1577C8-157D-4F75-859D-5E9A4877AD53}"/>
              </a:ext>
            </a:extLst>
          </p:cNvPr>
          <p:cNvSpPr>
            <a:spLocks noGrp="1"/>
          </p:cNvSpPr>
          <p:nvPr>
            <p:ph idx="1"/>
          </p:nvPr>
        </p:nvSpPr>
        <p:spPr/>
        <p:txBody>
          <a:bodyPr/>
          <a:lstStyle/>
          <a:p>
            <a:pPr marL="0" indent="0">
              <a:buNone/>
            </a:pPr>
            <a:r>
              <a:rPr lang="fr-CA" sz="2400" dirty="0">
                <a:latin typeface="Calibri" panose="020F0502020204030204" pitchFamily="34" charset="0"/>
                <a:ea typeface="Calibri" panose="020F0502020204030204" pitchFamily="34" charset="0"/>
                <a:cs typeface="Arial" panose="020B0604020202020204" pitchFamily="34" charset="0"/>
              </a:rPr>
              <a:t>Stratégies</a:t>
            </a:r>
          </a:p>
          <a:p>
            <a:r>
              <a:rPr lang="fr-CA" sz="2400" dirty="0">
                <a:effectLst/>
                <a:latin typeface="Calibri" panose="020F0502020204030204" pitchFamily="34" charset="0"/>
                <a:ea typeface="Calibri" panose="020F0502020204030204" pitchFamily="34" charset="0"/>
                <a:cs typeface="Arial" panose="020B0604020202020204" pitchFamily="34" charset="0"/>
              </a:rPr>
              <a:t>Non divulgation</a:t>
            </a:r>
          </a:p>
          <a:p>
            <a:r>
              <a:rPr lang="fr-CA" sz="2400" dirty="0">
                <a:latin typeface="Calibri" panose="020F0502020204030204" pitchFamily="34" charset="0"/>
                <a:ea typeface="Calibri" panose="020F0502020204030204" pitchFamily="34" charset="0"/>
                <a:cs typeface="Arial" panose="020B0604020202020204" pitchFamily="34" charset="0"/>
              </a:rPr>
              <a:t>Masquer </a:t>
            </a:r>
          </a:p>
          <a:p>
            <a:endParaRPr lang="fr-CA" sz="2400" dirty="0">
              <a:latin typeface="Calibri" panose="020F0502020204030204" pitchFamily="34" charset="0"/>
              <a:ea typeface="Calibri" panose="020F0502020204030204" pitchFamily="34" charset="0"/>
              <a:cs typeface="Arial" panose="020B0604020202020204" pitchFamily="34" charset="0"/>
            </a:endParaRPr>
          </a:p>
          <a:p>
            <a:r>
              <a:rPr lang="fr-CA" sz="2400" dirty="0">
                <a:latin typeface="Calibri" panose="020F0502020204030204" pitchFamily="34" charset="0"/>
                <a:ea typeface="Calibri" panose="020F0502020204030204" pitchFamily="34" charset="0"/>
                <a:cs typeface="Arial" panose="020B0604020202020204" pitchFamily="34" charset="0"/>
              </a:rPr>
              <a:t>Gestion des impressions - flatterie</a:t>
            </a:r>
          </a:p>
          <a:p>
            <a:pPr lvl="1"/>
            <a:r>
              <a:rPr lang="fr-CA" sz="2000" dirty="0">
                <a:latin typeface="Calibri" panose="020F0502020204030204" pitchFamily="34" charset="0"/>
                <a:ea typeface="Calibri" panose="020F0502020204030204" pitchFamily="34" charset="0"/>
                <a:cs typeface="Arial" panose="020B0604020202020204" pitchFamily="34" charset="0"/>
              </a:rPr>
              <a:t>Le handicap peut affecter la qualité relation entre l’employé en situation de handicap et le supérieur </a:t>
            </a:r>
          </a:p>
          <a:p>
            <a:pPr lvl="1"/>
            <a:r>
              <a:rPr lang="fr-CA" sz="1400" dirty="0">
                <a:effectLst/>
                <a:latin typeface="Calibri" panose="020F0502020204030204" pitchFamily="34" charset="0"/>
                <a:ea typeface="Calibri" panose="020F0502020204030204" pitchFamily="34" charset="0"/>
                <a:cs typeface="Arial" panose="020B0604020202020204" pitchFamily="34" charset="0"/>
              </a:rPr>
              <a:t>LMX et employés en situation de handicap</a:t>
            </a:r>
            <a:endParaRPr lang="en-C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pied de page 3">
            <a:extLst>
              <a:ext uri="{FF2B5EF4-FFF2-40B4-BE49-F238E27FC236}">
                <a16:creationId xmlns:a16="http://schemas.microsoft.com/office/drawing/2014/main" id="{139E4865-2DEB-4F56-B51F-98E397616A7E}"/>
              </a:ext>
            </a:extLst>
          </p:cNvPr>
          <p:cNvSpPr>
            <a:spLocks noGrp="1"/>
          </p:cNvSpPr>
          <p:nvPr>
            <p:ph type="ftr" sz="quarter" idx="3"/>
          </p:nvPr>
        </p:nvSpPr>
        <p:spPr/>
        <p:txBody>
          <a:bodyPr/>
          <a:lstStyle/>
          <a:p>
            <a:r>
              <a:rPr lang="en-CA"/>
              <a:t>@Valérie Martin, 2023</a:t>
            </a:r>
            <a:endParaRPr lang="en-CA" dirty="0"/>
          </a:p>
        </p:txBody>
      </p:sp>
      <p:sp>
        <p:nvSpPr>
          <p:cNvPr id="6" name="ZoneTexte 5">
            <a:extLst>
              <a:ext uri="{FF2B5EF4-FFF2-40B4-BE49-F238E27FC236}">
                <a16:creationId xmlns:a16="http://schemas.microsoft.com/office/drawing/2014/main" id="{1F53BB0F-748C-8F0D-CCD6-ED4EF2489E67}"/>
              </a:ext>
            </a:extLst>
          </p:cNvPr>
          <p:cNvSpPr txBox="1"/>
          <p:nvPr/>
        </p:nvSpPr>
        <p:spPr>
          <a:xfrm>
            <a:off x="6018870" y="6035874"/>
            <a:ext cx="2010008" cy="307777"/>
          </a:xfrm>
          <a:prstGeom prst="rect">
            <a:avLst/>
          </a:prstGeom>
          <a:noFill/>
        </p:spPr>
        <p:txBody>
          <a:bodyPr wrap="square">
            <a:spAutoFit/>
          </a:bodyPr>
          <a:lstStyle/>
          <a:p>
            <a:r>
              <a:rPr lang="fr-CA" sz="1400" dirty="0">
                <a:effectLst/>
                <a:latin typeface="Calibri" panose="020F0502020204030204" pitchFamily="34" charset="0"/>
                <a:ea typeface="Calibri" panose="020F0502020204030204" pitchFamily="34" charset="0"/>
                <a:cs typeface="Arial" panose="020B0604020202020204" pitchFamily="34" charset="0"/>
              </a:rPr>
              <a:t>(</a:t>
            </a:r>
            <a:r>
              <a:rPr lang="fr-CA" sz="1400" dirty="0" err="1">
                <a:effectLst/>
                <a:latin typeface="Calibri" panose="020F0502020204030204" pitchFamily="34" charset="0"/>
                <a:ea typeface="Calibri" panose="020F0502020204030204" pitchFamily="34" charset="0"/>
                <a:cs typeface="Arial" panose="020B0604020202020204" pitchFamily="34" charset="0"/>
              </a:rPr>
              <a:t>Colella</a:t>
            </a:r>
            <a:r>
              <a:rPr lang="fr-CA" sz="1400" dirty="0">
                <a:effectLst/>
                <a:latin typeface="Calibri" panose="020F0502020204030204" pitchFamily="34" charset="0"/>
                <a:ea typeface="Calibri" panose="020F0502020204030204" pitchFamily="34" charset="0"/>
                <a:cs typeface="Arial" panose="020B0604020202020204" pitchFamily="34" charset="0"/>
              </a:rPr>
              <a:t> et Varma, 2001) </a:t>
            </a:r>
            <a:endParaRPr lang="fr-CA" sz="1400" dirty="0"/>
          </a:p>
        </p:txBody>
      </p:sp>
    </p:spTree>
    <p:extLst>
      <p:ext uri="{BB962C8B-B14F-4D97-AF65-F5344CB8AC3E}">
        <p14:creationId xmlns:p14="http://schemas.microsoft.com/office/powerpoint/2010/main" val="783254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Modèle individuel ou social</a:t>
            </a:r>
          </a:p>
        </p:txBody>
      </p:sp>
      <p:sp>
        <p:nvSpPr>
          <p:cNvPr id="3" name="Espace réservé du contenu 2"/>
          <p:cNvSpPr>
            <a:spLocks noGrp="1"/>
          </p:cNvSpPr>
          <p:nvPr>
            <p:ph idx="1"/>
          </p:nvPr>
        </p:nvSpPr>
        <p:spPr/>
        <p:txBody>
          <a:bodyPr>
            <a:normAutofit/>
          </a:bodyPr>
          <a:lstStyle/>
          <a:p>
            <a:pPr marL="342900" indent="-342900">
              <a:buFont typeface="Arial" panose="020B0604020202020204" pitchFamily="34" charset="0"/>
              <a:buChar char="•"/>
            </a:pPr>
            <a:endParaRPr lang="fr-CA" sz="3400" dirty="0"/>
          </a:p>
          <a:p>
            <a:pPr marL="342900" indent="-342900">
              <a:buFont typeface="Arial" panose="020B0604020202020204" pitchFamily="34" charset="0"/>
              <a:buChar char="•"/>
            </a:pPr>
            <a:endParaRPr lang="fr-CA" sz="3400" dirty="0"/>
          </a:p>
        </p:txBody>
      </p:sp>
      <p:sp>
        <p:nvSpPr>
          <p:cNvPr id="4" name="Espace réservé du pied de page 3">
            <a:extLst>
              <a:ext uri="{FF2B5EF4-FFF2-40B4-BE49-F238E27FC236}">
                <a16:creationId xmlns:a16="http://schemas.microsoft.com/office/drawing/2014/main" id="{525274F9-8CA5-4329-A546-DD1D80A757AD}"/>
              </a:ext>
            </a:extLst>
          </p:cNvPr>
          <p:cNvSpPr>
            <a:spLocks noGrp="1"/>
          </p:cNvSpPr>
          <p:nvPr>
            <p:ph type="ftr" sz="quarter" idx="3"/>
          </p:nvPr>
        </p:nvSpPr>
        <p:spPr/>
        <p:txBody>
          <a:bodyPr/>
          <a:lstStyle/>
          <a:p>
            <a:r>
              <a:rPr lang="en-CA"/>
              <a:t>@Valérie Martin, 2023</a:t>
            </a:r>
            <a:endParaRPr lang="en-CA" dirty="0"/>
          </a:p>
        </p:txBody>
      </p:sp>
      <p:sp>
        <p:nvSpPr>
          <p:cNvPr id="6" name="ZoneTexte 5">
            <a:extLst>
              <a:ext uri="{FF2B5EF4-FFF2-40B4-BE49-F238E27FC236}">
                <a16:creationId xmlns:a16="http://schemas.microsoft.com/office/drawing/2014/main" id="{4693D2E5-A980-718D-1D26-FA9148B56E1E}"/>
              </a:ext>
            </a:extLst>
          </p:cNvPr>
          <p:cNvSpPr txBox="1"/>
          <p:nvPr/>
        </p:nvSpPr>
        <p:spPr>
          <a:xfrm>
            <a:off x="2093641" y="1503768"/>
            <a:ext cx="4677936" cy="369332"/>
          </a:xfrm>
          <a:prstGeom prst="rect">
            <a:avLst/>
          </a:prstGeom>
          <a:noFill/>
        </p:spPr>
        <p:txBody>
          <a:bodyPr wrap="square">
            <a:spAutoFit/>
          </a:bodyPr>
          <a:lstStyle/>
          <a:p>
            <a:pPr marL="0" indent="0" algn="ctr">
              <a:buNone/>
            </a:pPr>
            <a:r>
              <a:rPr lang="fr-CA" sz="1800" dirty="0"/>
              <a:t>MODÈLE INDIVIDUEL - Approche </a:t>
            </a:r>
            <a:r>
              <a:rPr lang="fr-CA" sz="1800" b="1" dirty="0"/>
              <a:t>biomédicale</a:t>
            </a:r>
          </a:p>
        </p:txBody>
      </p:sp>
      <p:graphicFrame>
        <p:nvGraphicFramePr>
          <p:cNvPr id="7" name="Tableau 7">
            <a:extLst>
              <a:ext uri="{FF2B5EF4-FFF2-40B4-BE49-F238E27FC236}">
                <a16:creationId xmlns:a16="http://schemas.microsoft.com/office/drawing/2014/main" id="{F332D00E-E92C-62A8-D0E1-990ED2BB0E6A}"/>
              </a:ext>
            </a:extLst>
          </p:cNvPr>
          <p:cNvGraphicFramePr>
            <a:graphicFrameLocks noGrp="1"/>
          </p:cNvGraphicFramePr>
          <p:nvPr>
            <p:extLst>
              <p:ext uri="{D42A27DB-BD31-4B8C-83A1-F6EECF244321}">
                <p14:modId xmlns:p14="http://schemas.microsoft.com/office/powerpoint/2010/main" val="1851081826"/>
              </p:ext>
            </p:extLst>
          </p:nvPr>
        </p:nvGraphicFramePr>
        <p:xfrm>
          <a:off x="568712" y="2275928"/>
          <a:ext cx="7638585" cy="2926080"/>
        </p:xfrm>
        <a:graphic>
          <a:graphicData uri="http://schemas.openxmlformats.org/drawingml/2006/table">
            <a:tbl>
              <a:tblPr firstRow="1" bandRow="1">
                <a:tableStyleId>{9DCAF9ED-07DC-4A11-8D7F-57B35C25682E}</a:tableStyleId>
              </a:tblPr>
              <a:tblGrid>
                <a:gridCol w="2546195">
                  <a:extLst>
                    <a:ext uri="{9D8B030D-6E8A-4147-A177-3AD203B41FA5}">
                      <a16:colId xmlns:a16="http://schemas.microsoft.com/office/drawing/2014/main" val="2194093938"/>
                    </a:ext>
                  </a:extLst>
                </a:gridCol>
                <a:gridCol w="2546195">
                  <a:extLst>
                    <a:ext uri="{9D8B030D-6E8A-4147-A177-3AD203B41FA5}">
                      <a16:colId xmlns:a16="http://schemas.microsoft.com/office/drawing/2014/main" val="3970641181"/>
                    </a:ext>
                  </a:extLst>
                </a:gridCol>
                <a:gridCol w="2546195">
                  <a:extLst>
                    <a:ext uri="{9D8B030D-6E8A-4147-A177-3AD203B41FA5}">
                      <a16:colId xmlns:a16="http://schemas.microsoft.com/office/drawing/2014/main" val="381599175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dirty="0"/>
                        <a:t>Prévention</a:t>
                      </a:r>
                    </a:p>
                  </a:txBody>
                  <a:tcPr/>
                </a:tc>
                <a:tc>
                  <a:txBody>
                    <a:bodyPr/>
                    <a:lstStyle/>
                    <a:p>
                      <a:pPr marL="0" indent="0" algn="ctr">
                        <a:buFont typeface="Arial" panose="020B0604020202020204" pitchFamily="34" charset="0"/>
                        <a:buNone/>
                      </a:pPr>
                      <a:r>
                        <a:rPr lang="fr-CA" sz="1800" dirty="0"/>
                        <a:t>Traitement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dirty="0"/>
                        <a:t>Responsabilité de la société </a:t>
                      </a:r>
                      <a:endParaRPr lang="fr-CA" dirty="0"/>
                    </a:p>
                  </a:txBody>
                  <a:tcPr/>
                </a:tc>
                <a:extLst>
                  <a:ext uri="{0D108BD9-81ED-4DB2-BD59-A6C34878D82A}">
                    <a16:rowId xmlns:a16="http://schemas.microsoft.com/office/drawing/2014/main" val="24682994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kern="1200" dirty="0">
                          <a:solidFill>
                            <a:schemeClr val="dk1"/>
                          </a:solidFill>
                          <a:latin typeface="+mn-lt"/>
                          <a:ea typeface="+mn-ea"/>
                          <a:cs typeface="+mn-cs"/>
                        </a:rPr>
                        <a:t>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kern="1200" dirty="0">
                          <a:solidFill>
                            <a:schemeClr val="dk1"/>
                          </a:solidFill>
                          <a:latin typeface="+mn-lt"/>
                          <a:ea typeface="+mn-ea"/>
                          <a:cs typeface="+mn-cs"/>
                        </a:rPr>
                        <a:t>Diagnostic prénatal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kern="1200" dirty="0">
                          <a:solidFill>
                            <a:schemeClr val="dk1"/>
                          </a:solidFill>
                          <a:latin typeface="+mn-lt"/>
                          <a:ea typeface="+mn-ea"/>
                          <a:cs typeface="+mn-cs"/>
                        </a:rPr>
                        <a:t>Éradication de la maladie éventuellement en cause</a:t>
                      </a:r>
                    </a:p>
                    <a:p>
                      <a:pPr marL="342900" indent="-342900">
                        <a:buFont typeface="Arial" panose="020B0604020202020204" pitchFamily="34" charset="0"/>
                        <a:buChar char="•"/>
                      </a:pPr>
                      <a:endParaRPr lang="fr-CA" sz="1800" dirty="0"/>
                    </a:p>
                    <a:p>
                      <a:endParaRPr lang="fr-CA"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t>Guérison par moyens médicaux et technologiques</a:t>
                      </a:r>
                    </a:p>
                    <a:p>
                      <a:endParaRPr lang="fr-CA"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t>Éradiquer ou guérir le handicap</a:t>
                      </a:r>
                    </a:p>
                    <a:p>
                      <a:endParaRPr lang="fr-CA" sz="1800" dirty="0"/>
                    </a:p>
                  </a:txBody>
                  <a:tcPr/>
                </a:tc>
                <a:extLst>
                  <a:ext uri="{0D108BD9-81ED-4DB2-BD59-A6C34878D82A}">
                    <a16:rowId xmlns:a16="http://schemas.microsoft.com/office/drawing/2014/main" val="3741370020"/>
                  </a:ext>
                </a:extLst>
              </a:tr>
            </a:tbl>
          </a:graphicData>
        </a:graphic>
      </p:graphicFrame>
    </p:spTree>
    <p:extLst>
      <p:ext uri="{BB962C8B-B14F-4D97-AF65-F5344CB8AC3E}">
        <p14:creationId xmlns:p14="http://schemas.microsoft.com/office/powerpoint/2010/main" val="37632837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Modèle individuel ou social</a:t>
            </a:r>
          </a:p>
        </p:txBody>
      </p:sp>
      <p:sp>
        <p:nvSpPr>
          <p:cNvPr id="4" name="Espace réservé du pied de page 3">
            <a:extLst>
              <a:ext uri="{FF2B5EF4-FFF2-40B4-BE49-F238E27FC236}">
                <a16:creationId xmlns:a16="http://schemas.microsoft.com/office/drawing/2014/main" id="{D9F2DF3A-8F14-4058-AEE3-347E74D39DD6}"/>
              </a:ext>
            </a:extLst>
          </p:cNvPr>
          <p:cNvSpPr>
            <a:spLocks noGrp="1"/>
          </p:cNvSpPr>
          <p:nvPr>
            <p:ph type="ftr" sz="quarter" idx="3"/>
          </p:nvPr>
        </p:nvSpPr>
        <p:spPr/>
        <p:txBody>
          <a:bodyPr/>
          <a:lstStyle/>
          <a:p>
            <a:r>
              <a:rPr lang="en-CA"/>
              <a:t>@Valérie Martin, 2023</a:t>
            </a:r>
            <a:endParaRPr lang="en-CA" dirty="0"/>
          </a:p>
        </p:txBody>
      </p:sp>
      <p:sp>
        <p:nvSpPr>
          <p:cNvPr id="5" name="ZoneTexte 4">
            <a:extLst>
              <a:ext uri="{FF2B5EF4-FFF2-40B4-BE49-F238E27FC236}">
                <a16:creationId xmlns:a16="http://schemas.microsoft.com/office/drawing/2014/main" id="{A3B00106-A6B8-B899-BFA5-EFEBB1B45E46}"/>
              </a:ext>
            </a:extLst>
          </p:cNvPr>
          <p:cNvSpPr txBox="1"/>
          <p:nvPr/>
        </p:nvSpPr>
        <p:spPr>
          <a:xfrm>
            <a:off x="2093641" y="1503768"/>
            <a:ext cx="4677936" cy="369332"/>
          </a:xfrm>
          <a:prstGeom prst="rect">
            <a:avLst/>
          </a:prstGeom>
          <a:noFill/>
        </p:spPr>
        <p:txBody>
          <a:bodyPr wrap="square">
            <a:spAutoFit/>
          </a:bodyPr>
          <a:lstStyle/>
          <a:p>
            <a:pPr marL="0" indent="0" algn="ctr">
              <a:buNone/>
            </a:pPr>
            <a:r>
              <a:rPr lang="fr-CA" sz="1800" dirty="0"/>
              <a:t>MODÈLE INDIVIDUEL - Approche </a:t>
            </a:r>
            <a:r>
              <a:rPr lang="fr-CA" sz="1800" b="1" dirty="0"/>
              <a:t>fonctionnelle</a:t>
            </a:r>
          </a:p>
        </p:txBody>
      </p:sp>
      <p:graphicFrame>
        <p:nvGraphicFramePr>
          <p:cNvPr id="6" name="Tableau 7">
            <a:extLst>
              <a:ext uri="{FF2B5EF4-FFF2-40B4-BE49-F238E27FC236}">
                <a16:creationId xmlns:a16="http://schemas.microsoft.com/office/drawing/2014/main" id="{D6E07634-3561-00CA-D1EC-EFC5373D81DC}"/>
              </a:ext>
            </a:extLst>
          </p:cNvPr>
          <p:cNvGraphicFramePr>
            <a:graphicFrameLocks noGrp="1"/>
          </p:cNvGraphicFramePr>
          <p:nvPr>
            <p:extLst>
              <p:ext uri="{D42A27DB-BD31-4B8C-83A1-F6EECF244321}">
                <p14:modId xmlns:p14="http://schemas.microsoft.com/office/powerpoint/2010/main" val="1395646465"/>
              </p:ext>
            </p:extLst>
          </p:nvPr>
        </p:nvGraphicFramePr>
        <p:xfrm>
          <a:off x="568712" y="2275928"/>
          <a:ext cx="7638585" cy="2651760"/>
        </p:xfrm>
        <a:graphic>
          <a:graphicData uri="http://schemas.openxmlformats.org/drawingml/2006/table">
            <a:tbl>
              <a:tblPr firstRow="1" bandRow="1">
                <a:tableStyleId>{9DCAF9ED-07DC-4A11-8D7F-57B35C25682E}</a:tableStyleId>
              </a:tblPr>
              <a:tblGrid>
                <a:gridCol w="2546195">
                  <a:extLst>
                    <a:ext uri="{9D8B030D-6E8A-4147-A177-3AD203B41FA5}">
                      <a16:colId xmlns:a16="http://schemas.microsoft.com/office/drawing/2014/main" val="2194093938"/>
                    </a:ext>
                  </a:extLst>
                </a:gridCol>
                <a:gridCol w="2546195">
                  <a:extLst>
                    <a:ext uri="{9D8B030D-6E8A-4147-A177-3AD203B41FA5}">
                      <a16:colId xmlns:a16="http://schemas.microsoft.com/office/drawing/2014/main" val="3970641181"/>
                    </a:ext>
                  </a:extLst>
                </a:gridCol>
                <a:gridCol w="2546195">
                  <a:extLst>
                    <a:ext uri="{9D8B030D-6E8A-4147-A177-3AD203B41FA5}">
                      <a16:colId xmlns:a16="http://schemas.microsoft.com/office/drawing/2014/main" val="381599175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dirty="0"/>
                        <a:t>Prévention</a:t>
                      </a:r>
                    </a:p>
                  </a:txBody>
                  <a:tcPr/>
                </a:tc>
                <a:tc>
                  <a:txBody>
                    <a:bodyPr/>
                    <a:lstStyle/>
                    <a:p>
                      <a:pPr marL="0" indent="0" algn="ctr">
                        <a:buFont typeface="Arial" panose="020B0604020202020204" pitchFamily="34" charset="0"/>
                        <a:buNone/>
                      </a:pPr>
                      <a:r>
                        <a:rPr lang="fr-CA" sz="1800" dirty="0"/>
                        <a:t>Traitement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dirty="0"/>
                        <a:t>Responsabilité de la société </a:t>
                      </a:r>
                      <a:endParaRPr lang="fr-CA" dirty="0"/>
                    </a:p>
                  </a:txBody>
                  <a:tcPr/>
                </a:tc>
                <a:extLst>
                  <a:ext uri="{0D108BD9-81ED-4DB2-BD59-A6C34878D82A}">
                    <a16:rowId xmlns:a16="http://schemas.microsoft.com/office/drawing/2014/main" val="2468299482"/>
                  </a:ext>
                </a:extLst>
              </a:tr>
              <a:tr h="370840">
                <a:tc>
                  <a:txBody>
                    <a:bodyPr/>
                    <a:lstStyle/>
                    <a:p>
                      <a:pPr marL="114300" lvl="1" indent="0">
                        <a:buFont typeface="Arial" panose="020B0604020202020204" pitchFamily="34" charset="0"/>
                        <a:buNone/>
                      </a:pPr>
                      <a:r>
                        <a:rPr lang="fr-CA" sz="1800" dirty="0"/>
                        <a:t>Diagnostic précoce et rééducation</a:t>
                      </a:r>
                    </a:p>
                    <a:p>
                      <a:pPr marL="342900" indent="-342900">
                        <a:buFont typeface="Arial" panose="020B0604020202020204" pitchFamily="34" charset="0"/>
                        <a:buChar char="•"/>
                      </a:pPr>
                      <a:endParaRPr lang="fr-CA" sz="1800" dirty="0"/>
                    </a:p>
                    <a:p>
                      <a:pPr algn="ctr"/>
                      <a:endParaRPr lang="fr-CA" sz="1800" dirty="0"/>
                    </a:p>
                    <a:p>
                      <a:endParaRPr lang="fr-CA" sz="1800" dirty="0"/>
                    </a:p>
                    <a:p>
                      <a:pPr marL="342900" indent="-342900">
                        <a:buFont typeface="Arial" panose="020B0604020202020204" pitchFamily="34" charset="0"/>
                        <a:buChar char="•"/>
                      </a:pPr>
                      <a:endParaRPr lang="fr-CA" sz="1800" dirty="0"/>
                    </a:p>
                    <a:p>
                      <a:endParaRPr lang="fr-CA" sz="1800" dirty="0"/>
                    </a:p>
                  </a:txBody>
                  <a:tcPr/>
                </a:tc>
                <a:tc>
                  <a:txBody>
                    <a:bodyPr/>
                    <a:lstStyle/>
                    <a:p>
                      <a:pPr marL="114300" lvl="1" indent="0">
                        <a:buFont typeface="Arial" panose="020B0604020202020204" pitchFamily="34" charset="0"/>
                        <a:buNone/>
                      </a:pPr>
                      <a:r>
                        <a:rPr lang="fr-CA" sz="1800" dirty="0"/>
                        <a:t>Réadaptations fonctionnelles</a:t>
                      </a:r>
                    </a:p>
                    <a:p>
                      <a:endParaRPr lang="fr-CA" sz="1800" dirty="0"/>
                    </a:p>
                  </a:txBody>
                  <a:tcPr/>
                </a:tc>
                <a:tc>
                  <a:txBody>
                    <a:bodyPr/>
                    <a:lstStyle/>
                    <a:p>
                      <a:pPr marL="114300" lvl="1" indent="0">
                        <a:buFont typeface="Arial" panose="020B0604020202020204" pitchFamily="34" charset="0"/>
                        <a:buNone/>
                      </a:pPr>
                      <a:r>
                        <a:rPr lang="fr-CA" sz="1800" dirty="0"/>
                        <a:t>Améliorer la vie quotidienne des personnes handicapées par des </a:t>
                      </a:r>
                      <a:r>
                        <a:rPr lang="fr-CA" sz="1800" b="1" dirty="0">
                          <a:solidFill>
                            <a:srgbClr val="800000"/>
                          </a:solidFill>
                        </a:rPr>
                        <a:t>mesures de compensation</a:t>
                      </a:r>
                    </a:p>
                    <a:p>
                      <a:endParaRPr lang="fr-CA" sz="1800" dirty="0"/>
                    </a:p>
                  </a:txBody>
                  <a:tcPr/>
                </a:tc>
                <a:extLst>
                  <a:ext uri="{0D108BD9-81ED-4DB2-BD59-A6C34878D82A}">
                    <a16:rowId xmlns:a16="http://schemas.microsoft.com/office/drawing/2014/main" val="3741370020"/>
                  </a:ext>
                </a:extLst>
              </a:tr>
            </a:tbl>
          </a:graphicData>
        </a:graphic>
      </p:graphicFrame>
    </p:spTree>
    <p:extLst>
      <p:ext uri="{BB962C8B-B14F-4D97-AF65-F5344CB8AC3E}">
        <p14:creationId xmlns:p14="http://schemas.microsoft.com/office/powerpoint/2010/main" val="33835807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Modèle individuel ou social</a:t>
            </a:r>
          </a:p>
        </p:txBody>
      </p:sp>
      <p:sp>
        <p:nvSpPr>
          <p:cNvPr id="4" name="Espace réservé du pied de page 3">
            <a:extLst>
              <a:ext uri="{FF2B5EF4-FFF2-40B4-BE49-F238E27FC236}">
                <a16:creationId xmlns:a16="http://schemas.microsoft.com/office/drawing/2014/main" id="{F30556DF-BB62-447E-BE13-E4AB6A35300E}"/>
              </a:ext>
            </a:extLst>
          </p:cNvPr>
          <p:cNvSpPr>
            <a:spLocks noGrp="1"/>
          </p:cNvSpPr>
          <p:nvPr>
            <p:ph type="ftr" sz="quarter" idx="3"/>
          </p:nvPr>
        </p:nvSpPr>
        <p:spPr/>
        <p:txBody>
          <a:bodyPr/>
          <a:lstStyle/>
          <a:p>
            <a:r>
              <a:rPr lang="en-CA"/>
              <a:t>@Valérie Martin, 2023</a:t>
            </a:r>
            <a:endParaRPr lang="en-CA" dirty="0"/>
          </a:p>
        </p:txBody>
      </p:sp>
      <p:sp>
        <p:nvSpPr>
          <p:cNvPr id="5" name="ZoneTexte 4">
            <a:extLst>
              <a:ext uri="{FF2B5EF4-FFF2-40B4-BE49-F238E27FC236}">
                <a16:creationId xmlns:a16="http://schemas.microsoft.com/office/drawing/2014/main" id="{11C092ED-2F61-DD27-2360-F1D4C9EE0E18}"/>
              </a:ext>
            </a:extLst>
          </p:cNvPr>
          <p:cNvSpPr txBox="1"/>
          <p:nvPr/>
        </p:nvSpPr>
        <p:spPr>
          <a:xfrm>
            <a:off x="2093641" y="1503768"/>
            <a:ext cx="4677936" cy="369332"/>
          </a:xfrm>
          <a:prstGeom prst="rect">
            <a:avLst/>
          </a:prstGeom>
          <a:noFill/>
        </p:spPr>
        <p:txBody>
          <a:bodyPr wrap="square">
            <a:spAutoFit/>
          </a:bodyPr>
          <a:lstStyle/>
          <a:p>
            <a:pPr marL="0" indent="0" algn="ctr">
              <a:buNone/>
            </a:pPr>
            <a:r>
              <a:rPr lang="fr-CA" sz="1800" dirty="0"/>
              <a:t>MODÈLE </a:t>
            </a:r>
            <a:r>
              <a:rPr lang="fr-CA" dirty="0"/>
              <a:t>SOCIAL</a:t>
            </a:r>
            <a:r>
              <a:rPr lang="fr-CA" sz="1800" dirty="0"/>
              <a:t> - Approche </a:t>
            </a:r>
            <a:r>
              <a:rPr lang="fr-CA" sz="1800" b="1" dirty="0"/>
              <a:t>environnementale</a:t>
            </a:r>
          </a:p>
        </p:txBody>
      </p:sp>
      <p:graphicFrame>
        <p:nvGraphicFramePr>
          <p:cNvPr id="6" name="Tableau 7">
            <a:extLst>
              <a:ext uri="{FF2B5EF4-FFF2-40B4-BE49-F238E27FC236}">
                <a16:creationId xmlns:a16="http://schemas.microsoft.com/office/drawing/2014/main" id="{E9BBA836-B454-75FF-E3D1-D77B1A9E293E}"/>
              </a:ext>
            </a:extLst>
          </p:cNvPr>
          <p:cNvGraphicFramePr>
            <a:graphicFrameLocks noGrp="1"/>
          </p:cNvGraphicFramePr>
          <p:nvPr>
            <p:extLst>
              <p:ext uri="{D42A27DB-BD31-4B8C-83A1-F6EECF244321}">
                <p14:modId xmlns:p14="http://schemas.microsoft.com/office/powerpoint/2010/main" val="228719150"/>
              </p:ext>
            </p:extLst>
          </p:nvPr>
        </p:nvGraphicFramePr>
        <p:xfrm>
          <a:off x="568712" y="2275928"/>
          <a:ext cx="7638585" cy="3749040"/>
        </p:xfrm>
        <a:graphic>
          <a:graphicData uri="http://schemas.openxmlformats.org/drawingml/2006/table">
            <a:tbl>
              <a:tblPr firstRow="1" bandRow="1">
                <a:tableStyleId>{9DCAF9ED-07DC-4A11-8D7F-57B35C25682E}</a:tableStyleId>
              </a:tblPr>
              <a:tblGrid>
                <a:gridCol w="2546195">
                  <a:extLst>
                    <a:ext uri="{9D8B030D-6E8A-4147-A177-3AD203B41FA5}">
                      <a16:colId xmlns:a16="http://schemas.microsoft.com/office/drawing/2014/main" val="2194093938"/>
                    </a:ext>
                  </a:extLst>
                </a:gridCol>
                <a:gridCol w="2546195">
                  <a:extLst>
                    <a:ext uri="{9D8B030D-6E8A-4147-A177-3AD203B41FA5}">
                      <a16:colId xmlns:a16="http://schemas.microsoft.com/office/drawing/2014/main" val="3970641181"/>
                    </a:ext>
                  </a:extLst>
                </a:gridCol>
                <a:gridCol w="2546195">
                  <a:extLst>
                    <a:ext uri="{9D8B030D-6E8A-4147-A177-3AD203B41FA5}">
                      <a16:colId xmlns:a16="http://schemas.microsoft.com/office/drawing/2014/main" val="381599175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dirty="0"/>
                        <a:t>Source</a:t>
                      </a:r>
                    </a:p>
                  </a:txBody>
                  <a:tcPr/>
                </a:tc>
                <a:tc>
                  <a:txBody>
                    <a:bodyPr/>
                    <a:lstStyle/>
                    <a:p>
                      <a:pPr marL="0" indent="0" algn="ctr">
                        <a:buFont typeface="Arial" panose="020B0604020202020204" pitchFamily="34" charset="0"/>
                        <a:buNone/>
                      </a:pPr>
                      <a:r>
                        <a:rPr lang="fr-CA" sz="1800" dirty="0"/>
                        <a:t>Traitement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dirty="0"/>
                        <a:t>Responsabilité de la société </a:t>
                      </a:r>
                      <a:endParaRPr lang="fr-CA" dirty="0"/>
                    </a:p>
                  </a:txBody>
                  <a:tcPr/>
                </a:tc>
                <a:extLst>
                  <a:ext uri="{0D108BD9-81ED-4DB2-BD59-A6C34878D82A}">
                    <a16:rowId xmlns:a16="http://schemas.microsoft.com/office/drawing/2014/main" val="2468299482"/>
                  </a:ext>
                </a:extLst>
              </a:tr>
              <a:tr h="370840">
                <a:tc>
                  <a:txBody>
                    <a:bodyPr/>
                    <a:lstStyle/>
                    <a:p>
                      <a:r>
                        <a:rPr lang="fr-CA" sz="1800" dirty="0"/>
                        <a:t>Le handicap est une conséquence de </a:t>
                      </a:r>
                      <a:r>
                        <a:rPr lang="fr-CA" sz="1800" i="1" dirty="0"/>
                        <a:t>l’absence </a:t>
                      </a:r>
                      <a:r>
                        <a:rPr lang="fr-CA" sz="1800" b="1" i="1" dirty="0"/>
                        <a:t>d’aménagements</a:t>
                      </a:r>
                      <a:r>
                        <a:rPr lang="fr-CA" sz="1800" i="1" dirty="0"/>
                        <a:t> </a:t>
                      </a:r>
                      <a:r>
                        <a:rPr lang="fr-CA" sz="1800" dirty="0"/>
                        <a:t>des environnements ordinaires</a:t>
                      </a:r>
                    </a:p>
                    <a:p>
                      <a:pPr marL="342900" indent="-342900">
                        <a:buFont typeface="Arial" panose="020B0604020202020204" pitchFamily="34" charset="0"/>
                        <a:buChar char="•"/>
                      </a:pPr>
                      <a:endParaRPr lang="fr-CA" sz="1800" dirty="0"/>
                    </a:p>
                    <a:p>
                      <a:pPr algn="ctr"/>
                      <a:endParaRPr lang="fr-CA" sz="1800" dirty="0"/>
                    </a:p>
                    <a:p>
                      <a:endParaRPr lang="fr-CA" sz="1800" dirty="0"/>
                    </a:p>
                    <a:p>
                      <a:pPr marL="342900" indent="-342900">
                        <a:buFont typeface="Arial" panose="020B0604020202020204" pitchFamily="34" charset="0"/>
                        <a:buChar char="•"/>
                      </a:pPr>
                      <a:endParaRPr lang="fr-CA" sz="1800" dirty="0"/>
                    </a:p>
                    <a:p>
                      <a:endParaRPr lang="fr-CA" sz="1800" dirty="0"/>
                    </a:p>
                  </a:txBody>
                  <a:tcPr/>
                </a:tc>
                <a:tc>
                  <a:txBody>
                    <a:bodyPr/>
                    <a:lstStyle/>
                    <a:p>
                      <a:pPr marL="114300" lvl="1" indent="0">
                        <a:buFont typeface="Arial" panose="020B0604020202020204" pitchFamily="34" charset="0"/>
                        <a:buNone/>
                      </a:pPr>
                      <a:r>
                        <a:rPr lang="fr-CA" sz="1800" dirty="0"/>
                        <a:t>Rendre accessible et faire des adaptations de l’environnement; </a:t>
                      </a:r>
                    </a:p>
                    <a:p>
                      <a:pPr marL="114300" lvl="1" indent="0">
                        <a:buFont typeface="Arial" panose="020B0604020202020204" pitchFamily="34" charset="0"/>
                        <a:buNone/>
                      </a:pPr>
                      <a:endParaRPr lang="fr-CA" sz="1800" dirty="0"/>
                    </a:p>
                    <a:p>
                      <a:pPr marL="114300" lvl="1" indent="0">
                        <a:buFont typeface="Arial" panose="020B0604020202020204" pitchFamily="34" charset="0"/>
                        <a:buNone/>
                      </a:pPr>
                      <a:r>
                        <a:rPr lang="fr-CA" sz="1800" dirty="0"/>
                        <a:t>Contrôle accru donné aux personnes handicapées sur les services et les soutiens</a:t>
                      </a:r>
                    </a:p>
                    <a:p>
                      <a:endParaRPr lang="fr-CA" sz="1800" dirty="0"/>
                    </a:p>
                  </a:txBody>
                  <a:tcPr/>
                </a:tc>
                <a:tc>
                  <a:txBody>
                    <a:bodyPr/>
                    <a:lstStyle/>
                    <a:p>
                      <a:pPr marL="114300" lvl="1" indent="0">
                        <a:buFont typeface="Arial" panose="020B0604020202020204" pitchFamily="34" charset="0"/>
                        <a:buNone/>
                      </a:pPr>
                      <a:r>
                        <a:rPr lang="fr-CA" sz="1800" dirty="0"/>
                        <a:t>Identifier et éliminer les barrières architecturales, sociales, économiques et psychologiques</a:t>
                      </a:r>
                    </a:p>
                    <a:p>
                      <a:endParaRPr lang="fr-CA" sz="1800" dirty="0"/>
                    </a:p>
                  </a:txBody>
                  <a:tcPr/>
                </a:tc>
                <a:extLst>
                  <a:ext uri="{0D108BD9-81ED-4DB2-BD59-A6C34878D82A}">
                    <a16:rowId xmlns:a16="http://schemas.microsoft.com/office/drawing/2014/main" val="3741370020"/>
                  </a:ext>
                </a:extLst>
              </a:tr>
            </a:tbl>
          </a:graphicData>
        </a:graphic>
      </p:graphicFrame>
    </p:spTree>
    <p:extLst>
      <p:ext uri="{BB962C8B-B14F-4D97-AF65-F5344CB8AC3E}">
        <p14:creationId xmlns:p14="http://schemas.microsoft.com/office/powerpoint/2010/main" val="851555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Modèle individuel ou social</a:t>
            </a:r>
          </a:p>
        </p:txBody>
      </p:sp>
      <p:sp>
        <p:nvSpPr>
          <p:cNvPr id="4" name="Espace réservé du pied de page 3">
            <a:extLst>
              <a:ext uri="{FF2B5EF4-FFF2-40B4-BE49-F238E27FC236}">
                <a16:creationId xmlns:a16="http://schemas.microsoft.com/office/drawing/2014/main" id="{F30556DF-BB62-447E-BE13-E4AB6A35300E}"/>
              </a:ext>
            </a:extLst>
          </p:cNvPr>
          <p:cNvSpPr>
            <a:spLocks noGrp="1"/>
          </p:cNvSpPr>
          <p:nvPr>
            <p:ph type="ftr" sz="quarter" idx="3"/>
          </p:nvPr>
        </p:nvSpPr>
        <p:spPr/>
        <p:txBody>
          <a:bodyPr/>
          <a:lstStyle/>
          <a:p>
            <a:r>
              <a:rPr lang="en-CA"/>
              <a:t>@Valérie Martin, 2023</a:t>
            </a:r>
            <a:endParaRPr lang="en-CA" dirty="0"/>
          </a:p>
        </p:txBody>
      </p:sp>
      <p:sp>
        <p:nvSpPr>
          <p:cNvPr id="5" name="ZoneTexte 4">
            <a:extLst>
              <a:ext uri="{FF2B5EF4-FFF2-40B4-BE49-F238E27FC236}">
                <a16:creationId xmlns:a16="http://schemas.microsoft.com/office/drawing/2014/main" id="{11C092ED-2F61-DD27-2360-F1D4C9EE0E18}"/>
              </a:ext>
            </a:extLst>
          </p:cNvPr>
          <p:cNvSpPr txBox="1"/>
          <p:nvPr/>
        </p:nvSpPr>
        <p:spPr>
          <a:xfrm>
            <a:off x="1703351" y="1503768"/>
            <a:ext cx="5355374" cy="369332"/>
          </a:xfrm>
          <a:prstGeom prst="rect">
            <a:avLst/>
          </a:prstGeom>
          <a:noFill/>
        </p:spPr>
        <p:txBody>
          <a:bodyPr wrap="square">
            <a:spAutoFit/>
          </a:bodyPr>
          <a:lstStyle/>
          <a:p>
            <a:pPr marL="0" indent="0" algn="ctr">
              <a:buNone/>
            </a:pPr>
            <a:r>
              <a:rPr lang="fr-CA" sz="1800" dirty="0"/>
              <a:t>MODÈLE </a:t>
            </a:r>
            <a:r>
              <a:rPr lang="fr-CA" dirty="0"/>
              <a:t>SOCIAL</a:t>
            </a:r>
            <a:r>
              <a:rPr lang="fr-CA" sz="1800" dirty="0"/>
              <a:t> - Approche </a:t>
            </a:r>
            <a:r>
              <a:rPr lang="fr-CA" b="1" dirty="0"/>
              <a:t>des droits de l’homme</a:t>
            </a:r>
            <a:endParaRPr lang="fr-CA" sz="1800" b="1" dirty="0"/>
          </a:p>
        </p:txBody>
      </p:sp>
      <p:graphicFrame>
        <p:nvGraphicFramePr>
          <p:cNvPr id="6" name="Tableau 7">
            <a:extLst>
              <a:ext uri="{FF2B5EF4-FFF2-40B4-BE49-F238E27FC236}">
                <a16:creationId xmlns:a16="http://schemas.microsoft.com/office/drawing/2014/main" id="{E9BBA836-B454-75FF-E3D1-D77B1A9E293E}"/>
              </a:ext>
            </a:extLst>
          </p:cNvPr>
          <p:cNvGraphicFramePr>
            <a:graphicFrameLocks noGrp="1"/>
          </p:cNvGraphicFramePr>
          <p:nvPr>
            <p:extLst>
              <p:ext uri="{D42A27DB-BD31-4B8C-83A1-F6EECF244321}">
                <p14:modId xmlns:p14="http://schemas.microsoft.com/office/powerpoint/2010/main" val="2827031825"/>
              </p:ext>
            </p:extLst>
          </p:nvPr>
        </p:nvGraphicFramePr>
        <p:xfrm>
          <a:off x="568712" y="2275928"/>
          <a:ext cx="7638585" cy="3200400"/>
        </p:xfrm>
        <a:graphic>
          <a:graphicData uri="http://schemas.openxmlformats.org/drawingml/2006/table">
            <a:tbl>
              <a:tblPr firstRow="1" bandRow="1">
                <a:tableStyleId>{9DCAF9ED-07DC-4A11-8D7F-57B35C25682E}</a:tableStyleId>
              </a:tblPr>
              <a:tblGrid>
                <a:gridCol w="2546195">
                  <a:extLst>
                    <a:ext uri="{9D8B030D-6E8A-4147-A177-3AD203B41FA5}">
                      <a16:colId xmlns:a16="http://schemas.microsoft.com/office/drawing/2014/main" val="2194093938"/>
                    </a:ext>
                  </a:extLst>
                </a:gridCol>
                <a:gridCol w="2546195">
                  <a:extLst>
                    <a:ext uri="{9D8B030D-6E8A-4147-A177-3AD203B41FA5}">
                      <a16:colId xmlns:a16="http://schemas.microsoft.com/office/drawing/2014/main" val="3970641181"/>
                    </a:ext>
                  </a:extLst>
                </a:gridCol>
                <a:gridCol w="2546195">
                  <a:extLst>
                    <a:ext uri="{9D8B030D-6E8A-4147-A177-3AD203B41FA5}">
                      <a16:colId xmlns:a16="http://schemas.microsoft.com/office/drawing/2014/main" val="381599175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dirty="0"/>
                        <a:t>Source</a:t>
                      </a:r>
                    </a:p>
                  </a:txBody>
                  <a:tcPr/>
                </a:tc>
                <a:tc>
                  <a:txBody>
                    <a:bodyPr/>
                    <a:lstStyle/>
                    <a:p>
                      <a:pPr marL="0" indent="0" algn="ctr">
                        <a:buFont typeface="Arial" panose="020B0604020202020204" pitchFamily="34" charset="0"/>
                        <a:buNone/>
                      </a:pPr>
                      <a:r>
                        <a:rPr lang="fr-CA" sz="1800" dirty="0"/>
                        <a:t>Traitement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dirty="0"/>
                        <a:t>Responsabilité de la société </a:t>
                      </a:r>
                      <a:endParaRPr lang="fr-CA" dirty="0"/>
                    </a:p>
                  </a:txBody>
                  <a:tcPr/>
                </a:tc>
                <a:extLst>
                  <a:ext uri="{0D108BD9-81ED-4DB2-BD59-A6C34878D82A}">
                    <a16:rowId xmlns:a16="http://schemas.microsoft.com/office/drawing/2014/main" val="2468299482"/>
                  </a:ext>
                </a:extLst>
              </a:tr>
              <a:tr h="370840">
                <a:tc>
                  <a:txBody>
                    <a:bodyPr/>
                    <a:lstStyle/>
                    <a:p>
                      <a:r>
                        <a:rPr lang="fr-CA" sz="1800" dirty="0"/>
                        <a:t>Le handicap résulte d’un </a:t>
                      </a:r>
                      <a:r>
                        <a:rPr lang="fr-CA" sz="1800" i="1" dirty="0"/>
                        <a:t>problème </a:t>
                      </a:r>
                      <a:r>
                        <a:rPr lang="fr-CA" sz="1800" b="1" i="1" dirty="0"/>
                        <a:t>d’organisation</a:t>
                      </a:r>
                      <a:r>
                        <a:rPr lang="fr-CA" sz="1800" i="1" dirty="0"/>
                        <a:t> </a:t>
                      </a:r>
                      <a:r>
                        <a:rPr lang="fr-CA" sz="1800" b="1" i="1" dirty="0"/>
                        <a:t>sociale</a:t>
                      </a:r>
                      <a:r>
                        <a:rPr lang="fr-CA" sz="1800" i="1" dirty="0"/>
                        <a:t> </a:t>
                      </a:r>
                      <a:r>
                        <a:rPr lang="fr-CA" sz="1800" dirty="0"/>
                        <a:t>et de rapport entre la société et l’individu. </a:t>
                      </a:r>
                    </a:p>
                    <a:p>
                      <a:endParaRPr lang="fr-CA" sz="1800" dirty="0"/>
                    </a:p>
                    <a:p>
                      <a:r>
                        <a:rPr lang="fr-CA" sz="1800" dirty="0"/>
                        <a:t>La situation de handicap est inhérente à la société.</a:t>
                      </a:r>
                    </a:p>
                  </a:txBody>
                  <a:tcPr/>
                </a:tc>
                <a:tc>
                  <a:txBody>
                    <a:bodyPr/>
                    <a:lstStyle/>
                    <a:p>
                      <a:pPr marL="114300" lvl="1" indent="0">
                        <a:buFont typeface="Arial" panose="020B0604020202020204" pitchFamily="34" charset="0"/>
                        <a:buNone/>
                      </a:pPr>
                      <a:r>
                        <a:rPr lang="fr-CA" sz="1800" dirty="0"/>
                        <a:t>Reformulation des règles politiques, économiques et sociales</a:t>
                      </a:r>
                    </a:p>
                    <a:p>
                      <a:endParaRPr lang="fr-CA" sz="1800" dirty="0"/>
                    </a:p>
                  </a:txBody>
                  <a:tcPr/>
                </a:tc>
                <a:tc>
                  <a:txBody>
                    <a:bodyPr/>
                    <a:lstStyle/>
                    <a:p>
                      <a:pPr marL="114300" lvl="1" indent="0">
                        <a:buFont typeface="Arial" panose="020B0604020202020204" pitchFamily="34" charset="0"/>
                        <a:buNone/>
                      </a:pPr>
                      <a:r>
                        <a:rPr lang="fr-CA" sz="1800" dirty="0"/>
                        <a:t>Réduire les inégalités dans les droits et donner accès à une pleine citoyenneté</a:t>
                      </a:r>
                    </a:p>
                    <a:p>
                      <a:endParaRPr lang="fr-CA" sz="1800" dirty="0"/>
                    </a:p>
                  </a:txBody>
                  <a:tcPr/>
                </a:tc>
                <a:extLst>
                  <a:ext uri="{0D108BD9-81ED-4DB2-BD59-A6C34878D82A}">
                    <a16:rowId xmlns:a16="http://schemas.microsoft.com/office/drawing/2014/main" val="3741370020"/>
                  </a:ext>
                </a:extLst>
              </a:tr>
            </a:tbl>
          </a:graphicData>
        </a:graphic>
      </p:graphicFrame>
    </p:spTree>
    <p:extLst>
      <p:ext uri="{BB962C8B-B14F-4D97-AF65-F5344CB8AC3E}">
        <p14:creationId xmlns:p14="http://schemas.microsoft.com/office/powerpoint/2010/main" val="3635614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D82446-FBEE-C3CA-52FF-42857FD2CD46}"/>
              </a:ext>
            </a:extLst>
          </p:cNvPr>
          <p:cNvSpPr>
            <a:spLocks noGrp="1"/>
          </p:cNvSpPr>
          <p:nvPr>
            <p:ph type="title"/>
          </p:nvPr>
        </p:nvSpPr>
        <p:spPr>
          <a:xfrm>
            <a:off x="479186" y="2456722"/>
            <a:ext cx="8229600" cy="1143000"/>
          </a:xfrm>
        </p:spPr>
        <p:txBody>
          <a:bodyPr>
            <a:normAutofit/>
          </a:bodyPr>
          <a:lstStyle/>
          <a:p>
            <a:pPr>
              <a:lnSpc>
                <a:spcPct val="90000"/>
              </a:lnSpc>
            </a:pPr>
            <a:r>
              <a:rPr lang="fr-CA" sz="3600" i="1" dirty="0"/>
              <a:t>Qui sont les travailleurs, travailleuses </a:t>
            </a:r>
            <a:br>
              <a:rPr lang="fr-CA" sz="3600" i="1" dirty="0"/>
            </a:br>
            <a:r>
              <a:rPr lang="fr-CA" sz="3600" i="1" dirty="0"/>
              <a:t>en situation de handicap au Canada?</a:t>
            </a:r>
          </a:p>
        </p:txBody>
      </p:sp>
      <p:sp>
        <p:nvSpPr>
          <p:cNvPr id="4" name="Espace réservé du pied de page 3">
            <a:extLst>
              <a:ext uri="{FF2B5EF4-FFF2-40B4-BE49-F238E27FC236}">
                <a16:creationId xmlns:a16="http://schemas.microsoft.com/office/drawing/2014/main" id="{31C23304-635A-7571-9278-B19689F4DB2B}"/>
              </a:ext>
            </a:extLst>
          </p:cNvPr>
          <p:cNvSpPr>
            <a:spLocks noGrp="1"/>
          </p:cNvSpPr>
          <p:nvPr>
            <p:ph type="ftr" sz="quarter" idx="11"/>
          </p:nvPr>
        </p:nvSpPr>
        <p:spPr>
          <a:xfrm rot="16200000">
            <a:off x="6946897" y="4051299"/>
            <a:ext cx="4203701" cy="381002"/>
          </a:xfrm>
        </p:spPr>
        <p:txBody>
          <a:bodyPr>
            <a:normAutofit/>
          </a:bodyPr>
          <a:lstStyle/>
          <a:p>
            <a:pPr>
              <a:spcAft>
                <a:spcPts val="600"/>
              </a:spcAft>
            </a:pPr>
            <a:r>
              <a:rPr lang="en-CA"/>
              <a:t>@Valérie Martin, 2023</a:t>
            </a:r>
          </a:p>
        </p:txBody>
      </p:sp>
    </p:spTree>
    <p:extLst>
      <p:ext uri="{BB962C8B-B14F-4D97-AF65-F5344CB8AC3E}">
        <p14:creationId xmlns:p14="http://schemas.microsoft.com/office/powerpoint/2010/main" val="93519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2A77DD-9E38-487B-9080-62C8AA350850}"/>
              </a:ext>
            </a:extLst>
          </p:cNvPr>
          <p:cNvSpPr>
            <a:spLocks noGrp="1"/>
          </p:cNvSpPr>
          <p:nvPr>
            <p:ph type="title"/>
          </p:nvPr>
        </p:nvSpPr>
        <p:spPr/>
        <p:txBody>
          <a:bodyPr/>
          <a:lstStyle/>
          <a:p>
            <a:r>
              <a:rPr lang="fr-CA" b="1" dirty="0" err="1"/>
              <a:t>Canadien</a:t>
            </a:r>
            <a:r>
              <a:rPr lang="fr-CA" dirty="0" err="1"/>
              <a:t>·</a:t>
            </a:r>
            <a:r>
              <a:rPr lang="fr-CA" b="1" dirty="0" err="1"/>
              <a:t>nes</a:t>
            </a:r>
            <a:r>
              <a:rPr lang="fr-CA" b="1" dirty="0"/>
              <a:t> en situation de handicap</a:t>
            </a:r>
            <a:endParaRPr lang="en-CA" dirty="0"/>
          </a:p>
        </p:txBody>
      </p:sp>
      <p:sp>
        <p:nvSpPr>
          <p:cNvPr id="3" name="Espace réservé du contenu 2">
            <a:extLst>
              <a:ext uri="{FF2B5EF4-FFF2-40B4-BE49-F238E27FC236}">
                <a16:creationId xmlns:a16="http://schemas.microsoft.com/office/drawing/2014/main" id="{311916BE-776D-4B00-82B4-2EF80422E4B8}"/>
              </a:ext>
            </a:extLst>
          </p:cNvPr>
          <p:cNvSpPr>
            <a:spLocks noGrp="1"/>
          </p:cNvSpPr>
          <p:nvPr>
            <p:ph idx="1"/>
          </p:nvPr>
        </p:nvSpPr>
        <p:spPr/>
        <p:txBody>
          <a:bodyPr/>
          <a:lstStyle/>
          <a:p>
            <a:pPr marL="0" indent="0">
              <a:buNone/>
            </a:pPr>
            <a:r>
              <a:rPr lang="fr-FR" sz="2800" b="0" i="1" dirty="0">
                <a:solidFill>
                  <a:srgbClr val="800000"/>
                </a:solidFill>
                <a:effectLst/>
                <a:latin typeface="+mj-lt"/>
              </a:rPr>
              <a:t>Adultes en âge de travailler</a:t>
            </a:r>
          </a:p>
          <a:p>
            <a:r>
              <a:rPr lang="fr-FR" sz="2800" b="0" i="0" dirty="0">
                <a:effectLst/>
                <a:latin typeface="+mj-lt"/>
              </a:rPr>
              <a:t>6,2 millions a une incapacité ou plus (15 ans et plus)</a:t>
            </a:r>
          </a:p>
          <a:p>
            <a:pPr lvl="1"/>
            <a:r>
              <a:rPr lang="fr-FR" sz="2000" b="0" i="0" dirty="0">
                <a:effectLst/>
                <a:latin typeface="+mj-lt"/>
              </a:rPr>
              <a:t>1 canadien sur 5 (22 %)</a:t>
            </a:r>
          </a:p>
          <a:p>
            <a:pPr lvl="1"/>
            <a:r>
              <a:rPr lang="fr-FR" sz="2000" dirty="0">
                <a:latin typeface="+mj-lt"/>
              </a:rPr>
              <a:t>25 à 64 ans : 20%</a:t>
            </a:r>
          </a:p>
          <a:p>
            <a:pPr lvl="1"/>
            <a:endParaRPr lang="fr-FR" sz="2000" b="0" i="0" dirty="0">
              <a:effectLst/>
              <a:latin typeface="+mj-lt"/>
            </a:endParaRPr>
          </a:p>
          <a:p>
            <a:pPr lvl="1"/>
            <a:r>
              <a:rPr lang="fr-FR" sz="2000" b="0" i="0" dirty="0">
                <a:effectLst/>
                <a:latin typeface="+mj-lt"/>
              </a:rPr>
              <a:t>29 % : 1 incapacité / 38% : 2 ou 3 incapacités / 33% : </a:t>
            </a:r>
            <a:r>
              <a:rPr lang="fr-FR" sz="2000" dirty="0">
                <a:latin typeface="+mj-lt"/>
              </a:rPr>
              <a:t>4 et plus </a:t>
            </a:r>
            <a:r>
              <a:rPr lang="fr-FR" sz="2000" b="0" i="0" dirty="0">
                <a:effectLst/>
                <a:latin typeface="+mj-lt"/>
              </a:rPr>
              <a:t> </a:t>
            </a:r>
          </a:p>
          <a:p>
            <a:endParaRPr lang="fr-FR" sz="2800" dirty="0">
              <a:latin typeface="+mj-lt"/>
            </a:endParaRPr>
          </a:p>
          <a:p>
            <a:r>
              <a:rPr lang="fr-FR" sz="2800" dirty="0">
                <a:latin typeface="+mj-lt"/>
              </a:rPr>
              <a:t>Différence femmes (24 %) et hommes (20 %)</a:t>
            </a:r>
          </a:p>
        </p:txBody>
      </p:sp>
      <p:sp>
        <p:nvSpPr>
          <p:cNvPr id="5" name="ZoneTexte 4">
            <a:extLst>
              <a:ext uri="{FF2B5EF4-FFF2-40B4-BE49-F238E27FC236}">
                <a16:creationId xmlns:a16="http://schemas.microsoft.com/office/drawing/2014/main" id="{1C394440-A090-4E8A-9F19-39FD5D11C863}"/>
              </a:ext>
            </a:extLst>
          </p:cNvPr>
          <p:cNvSpPr txBox="1"/>
          <p:nvPr/>
        </p:nvSpPr>
        <p:spPr>
          <a:xfrm>
            <a:off x="1325880" y="6442056"/>
            <a:ext cx="8107680" cy="261610"/>
          </a:xfrm>
          <a:prstGeom prst="rect">
            <a:avLst/>
          </a:prstGeom>
          <a:noFill/>
        </p:spPr>
        <p:txBody>
          <a:bodyPr wrap="square">
            <a:spAutoFit/>
          </a:bodyPr>
          <a:lstStyle/>
          <a:p>
            <a:r>
              <a:rPr lang="fr-FR" sz="1100" dirty="0">
                <a:hlinkClick r:id="rId3"/>
              </a:rPr>
              <a:t>Un profil de la démographie, de l’emploi et du revenu des Canadiens ayant une incapacité âgés de 15 ans et plus, 2017 (statcan.gc.ca)</a:t>
            </a:r>
            <a:endParaRPr lang="en-CA" sz="1100" dirty="0"/>
          </a:p>
        </p:txBody>
      </p:sp>
      <p:sp>
        <p:nvSpPr>
          <p:cNvPr id="6" name="Espace réservé du pied de page 5">
            <a:extLst>
              <a:ext uri="{FF2B5EF4-FFF2-40B4-BE49-F238E27FC236}">
                <a16:creationId xmlns:a16="http://schemas.microsoft.com/office/drawing/2014/main" id="{EB0B7632-B1C0-497B-BC5C-105776721CC5}"/>
              </a:ext>
            </a:extLst>
          </p:cNvPr>
          <p:cNvSpPr>
            <a:spLocks noGrp="1"/>
          </p:cNvSpPr>
          <p:nvPr>
            <p:ph type="ftr" sz="quarter" idx="3"/>
          </p:nvPr>
        </p:nvSpPr>
        <p:spPr/>
        <p:txBody>
          <a:bodyPr/>
          <a:lstStyle/>
          <a:p>
            <a:r>
              <a:rPr lang="en-CA"/>
              <a:t>@Valérie Martin, 2023</a:t>
            </a:r>
            <a:endParaRPr lang="en-CA" dirty="0"/>
          </a:p>
        </p:txBody>
      </p:sp>
    </p:spTree>
    <p:extLst>
      <p:ext uri="{BB962C8B-B14F-4D97-AF65-F5344CB8AC3E}">
        <p14:creationId xmlns:p14="http://schemas.microsoft.com/office/powerpoint/2010/main" val="27300983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5"/>
</p:tagLst>
</file>

<file path=ppt/tags/tag21.xml><?xml version="1.0" encoding="utf-8"?>
<p:tagLst xmlns:a="http://schemas.openxmlformats.org/drawingml/2006/main" xmlns:r="http://schemas.openxmlformats.org/officeDocument/2006/relationships" xmlns:p="http://schemas.openxmlformats.org/presentationml/2006/main">
  <p:tag name="NUM" val="16"/>
</p:tagLst>
</file>

<file path=ppt/tags/tag22.xml><?xml version="1.0" encoding="utf-8"?>
<p:tagLst xmlns:a="http://schemas.openxmlformats.org/drawingml/2006/main" xmlns:r="http://schemas.openxmlformats.org/officeDocument/2006/relationships" xmlns:p="http://schemas.openxmlformats.org/presentationml/2006/main">
  <p:tag name="NUM" val="17"/>
</p:tagLst>
</file>

<file path=ppt/tags/tag23.xml><?xml version="1.0" encoding="utf-8"?>
<p:tagLst xmlns:a="http://schemas.openxmlformats.org/drawingml/2006/main" xmlns:r="http://schemas.openxmlformats.org/officeDocument/2006/relationships" xmlns:p="http://schemas.openxmlformats.org/presentationml/2006/main">
  <p:tag name="NUM" val="18"/>
</p:tagLst>
</file>

<file path=ppt/tags/tag24.xml><?xml version="1.0" encoding="utf-8"?>
<p:tagLst xmlns:a="http://schemas.openxmlformats.org/drawingml/2006/main" xmlns:r="http://schemas.openxmlformats.org/officeDocument/2006/relationships" xmlns:p="http://schemas.openxmlformats.org/presentationml/2006/main">
  <p:tag name="NUM" val="19"/>
</p:tagLst>
</file>

<file path=ppt/tags/tag25.xml><?xml version="1.0" encoding="utf-8"?>
<p:tagLst xmlns:a="http://schemas.openxmlformats.org/drawingml/2006/main" xmlns:r="http://schemas.openxmlformats.org/officeDocument/2006/relationships" xmlns:p="http://schemas.openxmlformats.org/presentationml/2006/main">
  <p:tag name="NUM" val="20"/>
</p:tagLst>
</file>

<file path=ppt/tags/tag26.xml><?xml version="1.0" encoding="utf-8"?>
<p:tagLst xmlns:a="http://schemas.openxmlformats.org/drawingml/2006/main" xmlns:r="http://schemas.openxmlformats.org/officeDocument/2006/relationships" xmlns:p="http://schemas.openxmlformats.org/presentationml/2006/main">
  <p:tag name="NUM" val="21"/>
</p:tagLst>
</file>

<file path=ppt/tags/tag27.xml><?xml version="1.0" encoding="utf-8"?>
<p:tagLst xmlns:a="http://schemas.openxmlformats.org/drawingml/2006/main" xmlns:r="http://schemas.openxmlformats.org/officeDocument/2006/relationships" xmlns:p="http://schemas.openxmlformats.org/presentationml/2006/main">
  <p:tag name="NUM" val="22"/>
</p:tagLst>
</file>

<file path=ppt/tags/tag28.xml><?xml version="1.0" encoding="utf-8"?>
<p:tagLst xmlns:a="http://schemas.openxmlformats.org/drawingml/2006/main" xmlns:r="http://schemas.openxmlformats.org/officeDocument/2006/relationships" xmlns:p="http://schemas.openxmlformats.org/presentationml/2006/main">
  <p:tag name="NUM" val="23"/>
</p:tagLst>
</file>

<file path=ppt/tags/tag29.xml><?xml version="1.0" encoding="utf-8"?>
<p:tagLst xmlns:a="http://schemas.openxmlformats.org/drawingml/2006/main" xmlns:r="http://schemas.openxmlformats.org/officeDocument/2006/relationships" xmlns:p="http://schemas.openxmlformats.org/presentationml/2006/main">
  <p:tag name="NUM" val="24"/>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4720</TotalTime>
  <Words>7870</Words>
  <Application>Microsoft Office PowerPoint</Application>
  <PresentationFormat>Affichage à l'écran (4:3)</PresentationFormat>
  <Paragraphs>1038</Paragraphs>
  <Slides>76</Slides>
  <Notes>76</Notes>
  <HiddenSlides>0</HiddenSlides>
  <MMClips>0</MMClips>
  <ScaleCrop>false</ScaleCrop>
  <HeadingPairs>
    <vt:vector size="6" baseType="variant">
      <vt:variant>
        <vt:lpstr>Polices utilisées</vt:lpstr>
      </vt:variant>
      <vt:variant>
        <vt:i4>17</vt:i4>
      </vt:variant>
      <vt:variant>
        <vt:lpstr>Thème</vt:lpstr>
      </vt:variant>
      <vt:variant>
        <vt:i4>4</vt:i4>
      </vt:variant>
      <vt:variant>
        <vt:lpstr>Titres des diapositives</vt:lpstr>
      </vt:variant>
      <vt:variant>
        <vt:i4>76</vt:i4>
      </vt:variant>
    </vt:vector>
  </HeadingPairs>
  <TitlesOfParts>
    <vt:vector size="97" baseType="lpstr">
      <vt:lpstr>-apple-system</vt:lpstr>
      <vt:lpstr>Arial</vt:lpstr>
      <vt:lpstr>Arial Narrow</vt:lpstr>
      <vt:lpstr>Calibri</vt:lpstr>
      <vt:lpstr>Calibri Light</vt:lpstr>
      <vt:lpstr>Courier New</vt:lpstr>
      <vt:lpstr>Google Sans</vt:lpstr>
      <vt:lpstr>Lab Grotesque</vt:lpstr>
      <vt:lpstr>Lato</vt:lpstr>
      <vt:lpstr>Lora</vt:lpstr>
      <vt:lpstr>Noto Sans</vt:lpstr>
      <vt:lpstr>Nunito</vt:lpstr>
      <vt:lpstr>Open Sans</vt:lpstr>
      <vt:lpstr>Roboto</vt:lpstr>
      <vt:lpstr>Source Sans Pro</vt:lpstr>
      <vt:lpstr>TimesNewRomanPSMT</vt:lpstr>
      <vt:lpstr>Wingdings</vt:lpstr>
      <vt:lpstr>2_Conception personnalisée</vt:lpstr>
      <vt:lpstr>1_Conception personnalisée</vt:lpstr>
      <vt:lpstr>Conception personnalisée</vt:lpstr>
      <vt:lpstr>3_Conception personnalisée</vt:lpstr>
      <vt:lpstr>Entreprises inclusives – créer des milieux de travail qui accueilleront les étudiant.es en situation de handicap</vt:lpstr>
      <vt:lpstr>Présentation PowerPoint</vt:lpstr>
      <vt:lpstr>Présentation PowerPoint</vt:lpstr>
      <vt:lpstr>Présentation PowerPoint</vt:lpstr>
      <vt:lpstr>Présentation PowerPoint</vt:lpstr>
      <vt:lpstr>Travailleurs  humains   avec des corps et des esprits</vt:lpstr>
      <vt:lpstr>Environnements de travail    conçus en fonction de nos idéaux-types       ou de réels humains?</vt:lpstr>
      <vt:lpstr>Qui sont les travailleurs, travailleuses  en situation de handicap au Canada?</vt:lpstr>
      <vt:lpstr>Canadien·nes en situation de handicap</vt:lpstr>
      <vt:lpstr>Canadien·nes en situation de handicap</vt:lpstr>
      <vt:lpstr>Types d’incapacités</vt:lpstr>
      <vt:lpstr>Types d’incapacités</vt:lpstr>
      <vt:lpstr>Types d’incapacités</vt:lpstr>
      <vt:lpstr>Incapacité et travail – Statistiques 25 à 64 ans</vt:lpstr>
      <vt:lpstr>Incapacité et travail – Statistiques 25 à 64 ans</vt:lpstr>
      <vt:lpstr>Types d’incapacité et travail </vt:lpstr>
      <vt:lpstr>Présentation PowerPoint</vt:lpstr>
      <vt:lpstr>Modèle individuel ou social</vt:lpstr>
      <vt:lpstr>Modèle individuel ou social</vt:lpstr>
      <vt:lpstr>Présentation PowerPoint</vt:lpstr>
      <vt:lpstr>Présentation PowerPoint</vt:lpstr>
      <vt:lpstr>Quelle est l’expérience des travailleurs, travailleuses en situation de handicap  en entreprise?</vt:lpstr>
      <vt:lpstr>Discrimination  / Exclusion </vt:lpstr>
      <vt:lpstr>Discrimination - Statistique</vt:lpstr>
      <vt:lpstr>Se protéger de la discrimination</vt:lpstr>
      <vt:lpstr>Mesures d’adaptation en milieu de travail</vt:lpstr>
      <vt:lpstr>Présentation PowerPoint</vt:lpstr>
      <vt:lpstr>Droits des personnes en situation de handicap</vt:lpstr>
      <vt:lpstr>Droits des personnes en situation de handicap</vt:lpstr>
      <vt:lpstr>Droits des personnes en situation de handicap</vt:lpstr>
      <vt:lpstr>Négocier des accommodements  </vt:lpstr>
      <vt:lpstr>Déterminer des accommodements</vt:lpstr>
      <vt:lpstr>Présentation PowerPoint</vt:lpstr>
      <vt:lpstr>Environnement </vt:lpstr>
      <vt:lpstr>Environnement PHYSIQUE </vt:lpstr>
      <vt:lpstr>Environnement PHYSIQUE </vt:lpstr>
      <vt:lpstr>MS Powerpoint</vt:lpstr>
      <vt:lpstr>MS Outlook</vt:lpstr>
      <vt:lpstr>Présentation PowerPoint</vt:lpstr>
      <vt:lpstr>Environnement </vt:lpstr>
      <vt:lpstr>Environnement SOCIAL</vt:lpstr>
      <vt:lpstr>Présentation PowerPoint</vt:lpstr>
      <vt:lpstr>Attitudes face au handicap</vt:lpstr>
      <vt:lpstr>Présentation PowerPoint</vt:lpstr>
      <vt:lpstr>Environnement SOCIAL</vt:lpstr>
      <vt:lpstr>Comment créer des entreprises inclusives?</vt:lpstr>
      <vt:lpstr>Accommodements - - adaptations</vt:lpstr>
      <vt:lpstr>Accessibilité et conception universelle</vt:lpstr>
      <vt:lpstr>Walgreens Entreprise inclusive</vt:lpstr>
      <vt:lpstr>Walgreens Entreprise inclusive</vt:lpstr>
      <vt:lpstr>Résoudre pour un, étendre à plusieurs</vt:lpstr>
      <vt:lpstr>Facilitateurs</vt:lpstr>
      <vt:lpstr>Les initiatives d’EDI en entreprises incluent-elles le personnel  en situation de handicap? </vt:lpstr>
      <vt:lpstr>L’EDI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vt:lpstr>
      <vt:lpstr>Matériel supplémentaires</vt:lpstr>
      <vt:lpstr>Bénéfices d’employés en situation de handicap</vt:lpstr>
      <vt:lpstr>Présentation PowerPoint</vt:lpstr>
      <vt:lpstr>Incapacité et travail - Québec</vt:lpstr>
      <vt:lpstr>Construction sociale et historique </vt:lpstr>
      <vt:lpstr>Construction sociale et historique </vt:lpstr>
      <vt:lpstr>Explications psychologiques du traitement biaisé envers les personnes qui ont des incapacités</vt:lpstr>
      <vt:lpstr>Explications psychologiques du traitement biaisé envers les personnes qui ont des incapacités</vt:lpstr>
      <vt:lpstr>Explications psychologiques du traitement biaisé envers les personnes qui ont des incapacités</vt:lpstr>
      <vt:lpstr>Se protéger de la discrimination</vt:lpstr>
      <vt:lpstr>Modèle individuel ou social</vt:lpstr>
      <vt:lpstr>Modèle individuel ou social</vt:lpstr>
      <vt:lpstr>Modèle individuel ou social</vt:lpstr>
      <vt:lpstr>Modèle individuel ou social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 entre les problèmes de gestion de santé et sécurité au travail et de gestion des ressources humaines ORH4620  Séance 1 : 14 janvier 2021</dc:title>
  <dc:creator>Lefrançois, Mélanie</dc:creator>
  <cp:lastModifiedBy>Valerie Martin</cp:lastModifiedBy>
  <cp:revision>20</cp:revision>
  <cp:lastPrinted>2021-01-14T14:17:11Z</cp:lastPrinted>
  <dcterms:created xsi:type="dcterms:W3CDTF">2021-01-14T11:37:51Z</dcterms:created>
  <dcterms:modified xsi:type="dcterms:W3CDTF">2023-05-29T11:16:26Z</dcterms:modified>
</cp:coreProperties>
</file>