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7"/>
  </p:notesMasterIdLst>
  <p:sldIdLst>
    <p:sldId id="2543" r:id="rId3"/>
    <p:sldId id="2544" r:id="rId4"/>
    <p:sldId id="1874" r:id="rId5"/>
    <p:sldId id="2490" r:id="rId6"/>
    <p:sldId id="2492" r:id="rId7"/>
    <p:sldId id="538" r:id="rId8"/>
    <p:sldId id="288" r:id="rId9"/>
    <p:sldId id="2483" r:id="rId10"/>
    <p:sldId id="2493" r:id="rId11"/>
    <p:sldId id="352" r:id="rId12"/>
    <p:sldId id="269" r:id="rId13"/>
    <p:sldId id="405" r:id="rId14"/>
    <p:sldId id="2525" r:id="rId15"/>
    <p:sldId id="512" r:id="rId16"/>
    <p:sldId id="503" r:id="rId17"/>
    <p:sldId id="504" r:id="rId18"/>
    <p:sldId id="506" r:id="rId19"/>
    <p:sldId id="508" r:id="rId20"/>
    <p:sldId id="509" r:id="rId21"/>
    <p:sldId id="510" r:id="rId22"/>
    <p:sldId id="511" r:id="rId23"/>
    <p:sldId id="373" r:id="rId24"/>
    <p:sldId id="2485" r:id="rId25"/>
    <p:sldId id="2486" r:id="rId26"/>
    <p:sldId id="2487" r:id="rId27"/>
    <p:sldId id="2488" r:id="rId28"/>
    <p:sldId id="2489" r:id="rId29"/>
    <p:sldId id="294" r:id="rId30"/>
    <p:sldId id="295" r:id="rId31"/>
    <p:sldId id="297" r:id="rId32"/>
    <p:sldId id="296" r:id="rId33"/>
    <p:sldId id="2484" r:id="rId34"/>
    <p:sldId id="298" r:id="rId35"/>
    <p:sldId id="259"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405"/>
  </p:normalViewPr>
  <p:slideViewPr>
    <p:cSldViewPr snapToGrid="0">
      <p:cViewPr varScale="1">
        <p:scale>
          <a:sx n="114" d="100"/>
          <a:sy n="114" d="100"/>
        </p:scale>
        <p:origin x="43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178735-8796-4B01-9EA9-C0B2DA4F9C53}" type="doc">
      <dgm:prSet loTypeId="urn:microsoft.com/office/officeart/2005/8/layout/cycle8" loCatId="cycle" qsTypeId="urn:microsoft.com/office/officeart/2005/8/quickstyle/3d3" qsCatId="3D" csTypeId="urn:microsoft.com/office/officeart/2005/8/colors/accent2_2" csCatId="accent2" phldr="1"/>
      <dgm:spPr/>
      <dgm:t>
        <a:bodyPr/>
        <a:lstStyle/>
        <a:p>
          <a:endParaRPr lang="fr-CA"/>
        </a:p>
      </dgm:t>
    </dgm:pt>
    <dgm:pt modelId="{15F97E16-A0C4-4CC8-B6B1-0F694627A3BD}">
      <dgm:prSet phldrT="[Text]" custT="1"/>
      <dgm:spPr>
        <a:solidFill>
          <a:schemeClr val="accent6">
            <a:lumMod val="75000"/>
          </a:schemeClr>
        </a:solidFill>
      </dgm:spPr>
      <dgm:t>
        <a:bodyPr/>
        <a:lstStyle/>
        <a:p>
          <a:endParaRPr lang="fr-FR" sz="1400" b="1" dirty="0">
            <a:effectLst>
              <a:outerShdw blurRad="38100" dist="38100" dir="2700000" algn="tl">
                <a:srgbClr val="000000"/>
              </a:outerShdw>
            </a:effectLst>
          </a:endParaRPr>
        </a:p>
      </dgm:t>
    </dgm:pt>
    <dgm:pt modelId="{178B9F1D-8663-4145-A647-C77B4B2F2E07}" type="parTrans" cxnId="{D86EB77D-1EF9-457D-A61F-F9075B515D75}">
      <dgm:prSet/>
      <dgm:spPr/>
      <dgm:t>
        <a:bodyPr/>
        <a:lstStyle/>
        <a:p>
          <a:endParaRPr lang="fr-CA"/>
        </a:p>
      </dgm:t>
    </dgm:pt>
    <dgm:pt modelId="{5C7BE254-FEC6-4618-B889-26A35671C055}" type="sibTrans" cxnId="{D86EB77D-1EF9-457D-A61F-F9075B515D75}">
      <dgm:prSet/>
      <dgm:spPr/>
      <dgm:t>
        <a:bodyPr/>
        <a:lstStyle/>
        <a:p>
          <a:endParaRPr lang="fr-CA"/>
        </a:p>
      </dgm:t>
    </dgm:pt>
    <dgm:pt modelId="{8E6810C7-43DC-47E1-8CAB-3823AEE2D899}">
      <dgm:prSet phldrT="[Text]" custT="1"/>
      <dgm:spPr>
        <a:solidFill>
          <a:srgbClr val="ED518C"/>
        </a:solidFill>
      </dgm:spPr>
      <dgm:t>
        <a:bodyPr/>
        <a:lstStyle/>
        <a:p>
          <a:pPr algn="ctr"/>
          <a:r>
            <a:rPr lang="fr-FR" sz="1600" b="1" dirty="0">
              <a:effectLst>
                <a:outerShdw blurRad="38100" dist="38100" dir="2700000" algn="tl">
                  <a:srgbClr val="000000"/>
                </a:outerShdw>
              </a:effectLst>
            </a:rPr>
            <a:t>   </a:t>
          </a:r>
          <a:endParaRPr lang="fr-FR" sz="1600" dirty="0">
            <a:effectLst>
              <a:outerShdw blurRad="38100" dist="38100" dir="2700000" algn="tl">
                <a:srgbClr val="000000"/>
              </a:outerShdw>
            </a:effectLst>
          </a:endParaRPr>
        </a:p>
      </dgm:t>
    </dgm:pt>
    <dgm:pt modelId="{F7B4A7B2-8FDD-4230-AEEA-846E18967017}" type="parTrans" cxnId="{A25DAFF0-E899-4F97-9EA2-0910924F0E5D}">
      <dgm:prSet/>
      <dgm:spPr/>
      <dgm:t>
        <a:bodyPr/>
        <a:lstStyle/>
        <a:p>
          <a:endParaRPr lang="fr-CA"/>
        </a:p>
      </dgm:t>
    </dgm:pt>
    <dgm:pt modelId="{410A7BE3-F4FB-4B24-B325-16C1E7E1E74C}" type="sibTrans" cxnId="{A25DAFF0-E899-4F97-9EA2-0910924F0E5D}">
      <dgm:prSet/>
      <dgm:spPr/>
      <dgm:t>
        <a:bodyPr/>
        <a:lstStyle/>
        <a:p>
          <a:endParaRPr lang="fr-CA"/>
        </a:p>
      </dgm:t>
    </dgm:pt>
    <dgm:pt modelId="{9F90D8C3-C461-47AC-B181-05B3D557B1C0}">
      <dgm:prSet custT="1"/>
      <dgm:spPr>
        <a:solidFill>
          <a:srgbClr val="C00000"/>
        </a:solidFill>
      </dgm:spPr>
      <dgm:t>
        <a:bodyPr/>
        <a:lstStyle/>
        <a:p>
          <a:endParaRPr lang="fr-FR" sz="1400" b="1" dirty="0">
            <a:effectLst>
              <a:outerShdw blurRad="38100" dist="38100" dir="2700000" algn="tl">
                <a:srgbClr val="000000"/>
              </a:outerShdw>
            </a:effectLst>
            <a:latin typeface="+mn-lt"/>
          </a:endParaRPr>
        </a:p>
      </dgm:t>
    </dgm:pt>
    <dgm:pt modelId="{F5618C3D-4FCB-42ED-ABE3-FC071CFBC7D5}" type="sibTrans" cxnId="{F8E3C045-81DC-4FC7-9B23-E02DF4F816D6}">
      <dgm:prSet/>
      <dgm:spPr/>
      <dgm:t>
        <a:bodyPr/>
        <a:lstStyle/>
        <a:p>
          <a:endParaRPr lang="fr-CA"/>
        </a:p>
      </dgm:t>
    </dgm:pt>
    <dgm:pt modelId="{AF68C32B-F634-4B9C-9CE2-472E978663DE}" type="parTrans" cxnId="{F8E3C045-81DC-4FC7-9B23-E02DF4F816D6}">
      <dgm:prSet/>
      <dgm:spPr/>
      <dgm:t>
        <a:bodyPr/>
        <a:lstStyle/>
        <a:p>
          <a:endParaRPr lang="fr-CA"/>
        </a:p>
      </dgm:t>
    </dgm:pt>
    <dgm:pt modelId="{8752D0D8-FA6D-4904-BC63-FBC58121A083}">
      <dgm:prSet custT="1"/>
      <dgm:spPr>
        <a:solidFill>
          <a:srgbClr val="00B050"/>
        </a:solidFill>
      </dgm:spPr>
      <dgm:t>
        <a:bodyPr/>
        <a:lstStyle/>
        <a:p>
          <a:endParaRPr lang="fr-FR" sz="1600" dirty="0">
            <a:effectLst>
              <a:outerShdw blurRad="38100" dist="38100" dir="2700000" algn="tl">
                <a:srgbClr val="000000"/>
              </a:outerShdw>
            </a:effectLst>
            <a:latin typeface="+mn-lt"/>
          </a:endParaRPr>
        </a:p>
      </dgm:t>
    </dgm:pt>
    <dgm:pt modelId="{279A7BAB-FFC8-4183-8C55-DD014190C61E}" type="sibTrans" cxnId="{6EF2F5EC-C2DB-49A1-B2B3-4DA5B9AA367E}">
      <dgm:prSet/>
      <dgm:spPr/>
      <dgm:t>
        <a:bodyPr/>
        <a:lstStyle/>
        <a:p>
          <a:endParaRPr lang="fr-CA"/>
        </a:p>
      </dgm:t>
    </dgm:pt>
    <dgm:pt modelId="{8AEF7118-3B74-4012-A917-371B57B04F18}" type="parTrans" cxnId="{6EF2F5EC-C2DB-49A1-B2B3-4DA5B9AA367E}">
      <dgm:prSet/>
      <dgm:spPr/>
      <dgm:t>
        <a:bodyPr/>
        <a:lstStyle/>
        <a:p>
          <a:endParaRPr lang="fr-CA"/>
        </a:p>
      </dgm:t>
    </dgm:pt>
    <dgm:pt modelId="{DC03EE90-DCD3-420C-B089-47155B9FBC88}">
      <dgm:prSet phldrT="[Text]" custT="1"/>
      <dgm:spPr>
        <a:solidFill>
          <a:srgbClr val="FF0000"/>
        </a:solidFill>
      </dgm:spPr>
      <dgm:t>
        <a:bodyPr/>
        <a:lstStyle/>
        <a:p>
          <a:pPr algn="l">
            <a:buFontTx/>
            <a:buChar char="•"/>
          </a:pPr>
          <a:endParaRPr lang="fr-CA" sz="1200" dirty="0">
            <a:latin typeface="+mn-lt"/>
          </a:endParaRPr>
        </a:p>
      </dgm:t>
    </dgm:pt>
    <dgm:pt modelId="{43C198C2-7F98-4BAA-8AB7-7447B5C8766D}" type="sibTrans" cxnId="{F64281E2-277B-4B80-9D61-72529C857585}">
      <dgm:prSet/>
      <dgm:spPr/>
      <dgm:t>
        <a:bodyPr/>
        <a:lstStyle/>
        <a:p>
          <a:endParaRPr lang="fr-CA"/>
        </a:p>
      </dgm:t>
    </dgm:pt>
    <dgm:pt modelId="{CCACDDBD-43E7-4004-9AC5-0F3893634DD8}" type="parTrans" cxnId="{F64281E2-277B-4B80-9D61-72529C857585}">
      <dgm:prSet/>
      <dgm:spPr/>
      <dgm:t>
        <a:bodyPr/>
        <a:lstStyle/>
        <a:p>
          <a:endParaRPr lang="fr-CA"/>
        </a:p>
      </dgm:t>
    </dgm:pt>
    <dgm:pt modelId="{7339B2B3-7C6D-4519-83A9-A7D2099C4CEA}" type="pres">
      <dgm:prSet presAssocID="{DB178735-8796-4B01-9EA9-C0B2DA4F9C53}" presName="compositeShape" presStyleCnt="0">
        <dgm:presLayoutVars>
          <dgm:chMax val="7"/>
          <dgm:dir/>
          <dgm:resizeHandles val="exact"/>
        </dgm:presLayoutVars>
      </dgm:prSet>
      <dgm:spPr/>
    </dgm:pt>
    <dgm:pt modelId="{8EE589DF-2C57-4BCF-8E79-38AAD00B74F7}" type="pres">
      <dgm:prSet presAssocID="{DB178735-8796-4B01-9EA9-C0B2DA4F9C53}" presName="wedge1" presStyleLbl="node1" presStyleIdx="0" presStyleCnt="5" custAng="19353972"/>
      <dgm:spPr/>
    </dgm:pt>
    <dgm:pt modelId="{F35411C0-86BE-4D51-85F3-6FB24E99E3BD}" type="pres">
      <dgm:prSet presAssocID="{DB178735-8796-4B01-9EA9-C0B2DA4F9C53}" presName="dummy1a" presStyleCnt="0"/>
      <dgm:spPr/>
    </dgm:pt>
    <dgm:pt modelId="{B6CB937D-7211-400F-9A78-622F30E3BFB1}" type="pres">
      <dgm:prSet presAssocID="{DB178735-8796-4B01-9EA9-C0B2DA4F9C53}" presName="dummy1b" presStyleCnt="0"/>
      <dgm:spPr/>
    </dgm:pt>
    <dgm:pt modelId="{2D9F17AC-BA19-4CDC-ACB5-C38BA111D720}" type="pres">
      <dgm:prSet presAssocID="{DB178735-8796-4B01-9EA9-C0B2DA4F9C53}" presName="wedge1Tx" presStyleLbl="node1" presStyleIdx="0" presStyleCnt="5">
        <dgm:presLayoutVars>
          <dgm:chMax val="0"/>
          <dgm:chPref val="0"/>
          <dgm:bulletEnabled val="1"/>
        </dgm:presLayoutVars>
      </dgm:prSet>
      <dgm:spPr/>
    </dgm:pt>
    <dgm:pt modelId="{B9F247F2-BDFC-40EC-827F-8C1E1E800156}" type="pres">
      <dgm:prSet presAssocID="{DB178735-8796-4B01-9EA9-C0B2DA4F9C53}" presName="wedge2" presStyleLbl="node1" presStyleIdx="1" presStyleCnt="5" custAng="19353972"/>
      <dgm:spPr/>
    </dgm:pt>
    <dgm:pt modelId="{FF698E07-DBA0-4286-9616-AA3099809005}" type="pres">
      <dgm:prSet presAssocID="{DB178735-8796-4B01-9EA9-C0B2DA4F9C53}" presName="dummy2a" presStyleCnt="0"/>
      <dgm:spPr/>
    </dgm:pt>
    <dgm:pt modelId="{FFB807F9-BF39-47E7-906D-96001D196774}" type="pres">
      <dgm:prSet presAssocID="{DB178735-8796-4B01-9EA9-C0B2DA4F9C53}" presName="dummy2b" presStyleCnt="0"/>
      <dgm:spPr/>
    </dgm:pt>
    <dgm:pt modelId="{4B1BFDC6-A612-4610-A9BE-93C5BEE6B8B7}" type="pres">
      <dgm:prSet presAssocID="{DB178735-8796-4B01-9EA9-C0B2DA4F9C53}" presName="wedge2Tx" presStyleLbl="node1" presStyleIdx="1" presStyleCnt="5">
        <dgm:presLayoutVars>
          <dgm:chMax val="0"/>
          <dgm:chPref val="0"/>
          <dgm:bulletEnabled val="1"/>
        </dgm:presLayoutVars>
      </dgm:prSet>
      <dgm:spPr/>
    </dgm:pt>
    <dgm:pt modelId="{962B02C5-18D9-4B58-BE0A-161CD30351F2}" type="pres">
      <dgm:prSet presAssocID="{DB178735-8796-4B01-9EA9-C0B2DA4F9C53}" presName="wedge3" presStyleLbl="node1" presStyleIdx="2" presStyleCnt="5" custAng="19353972"/>
      <dgm:spPr/>
    </dgm:pt>
    <dgm:pt modelId="{3C1B6ADE-BF50-4F38-B3BF-CFDFF4235CC6}" type="pres">
      <dgm:prSet presAssocID="{DB178735-8796-4B01-9EA9-C0B2DA4F9C53}" presName="dummy3a" presStyleCnt="0"/>
      <dgm:spPr/>
    </dgm:pt>
    <dgm:pt modelId="{666899C5-C225-413D-8C41-BC4B941938AE}" type="pres">
      <dgm:prSet presAssocID="{DB178735-8796-4B01-9EA9-C0B2DA4F9C53}" presName="dummy3b" presStyleCnt="0"/>
      <dgm:spPr/>
    </dgm:pt>
    <dgm:pt modelId="{80131085-B50F-4EA7-9B2F-C9DC43DEBCB8}" type="pres">
      <dgm:prSet presAssocID="{DB178735-8796-4B01-9EA9-C0B2DA4F9C53}" presName="wedge3Tx" presStyleLbl="node1" presStyleIdx="2" presStyleCnt="5">
        <dgm:presLayoutVars>
          <dgm:chMax val="0"/>
          <dgm:chPref val="0"/>
          <dgm:bulletEnabled val="1"/>
        </dgm:presLayoutVars>
      </dgm:prSet>
      <dgm:spPr/>
    </dgm:pt>
    <dgm:pt modelId="{5B4D61C7-EF4E-4B2D-A67F-C47193B7F5C0}" type="pres">
      <dgm:prSet presAssocID="{DB178735-8796-4B01-9EA9-C0B2DA4F9C53}" presName="wedge4" presStyleLbl="node1" presStyleIdx="3" presStyleCnt="5" custAng="19353972"/>
      <dgm:spPr/>
    </dgm:pt>
    <dgm:pt modelId="{9C92E771-2B79-45C8-BDFD-82605C0CB436}" type="pres">
      <dgm:prSet presAssocID="{DB178735-8796-4B01-9EA9-C0B2DA4F9C53}" presName="dummy4a" presStyleCnt="0"/>
      <dgm:spPr/>
    </dgm:pt>
    <dgm:pt modelId="{89AC474C-447F-403B-99E6-602FB44D2098}" type="pres">
      <dgm:prSet presAssocID="{DB178735-8796-4B01-9EA9-C0B2DA4F9C53}" presName="dummy4b" presStyleCnt="0"/>
      <dgm:spPr/>
    </dgm:pt>
    <dgm:pt modelId="{1BC09177-A9B2-4134-9C39-3321393EBC0A}" type="pres">
      <dgm:prSet presAssocID="{DB178735-8796-4B01-9EA9-C0B2DA4F9C53}" presName="wedge4Tx" presStyleLbl="node1" presStyleIdx="3" presStyleCnt="5">
        <dgm:presLayoutVars>
          <dgm:chMax val="0"/>
          <dgm:chPref val="0"/>
          <dgm:bulletEnabled val="1"/>
        </dgm:presLayoutVars>
      </dgm:prSet>
      <dgm:spPr/>
    </dgm:pt>
    <dgm:pt modelId="{BFACF965-A03A-4722-B0AF-8ABBC302D9A1}" type="pres">
      <dgm:prSet presAssocID="{DB178735-8796-4B01-9EA9-C0B2DA4F9C53}" presName="wedge5" presStyleLbl="node1" presStyleIdx="4" presStyleCnt="5" custAng="19353972"/>
      <dgm:spPr/>
    </dgm:pt>
    <dgm:pt modelId="{E4493842-13E5-4E17-9305-E7C57A949B8D}" type="pres">
      <dgm:prSet presAssocID="{DB178735-8796-4B01-9EA9-C0B2DA4F9C53}" presName="dummy5a" presStyleCnt="0"/>
      <dgm:spPr/>
    </dgm:pt>
    <dgm:pt modelId="{4F78E1BD-FC23-4EFC-8547-9D699F537912}" type="pres">
      <dgm:prSet presAssocID="{DB178735-8796-4B01-9EA9-C0B2DA4F9C53}" presName="dummy5b" presStyleCnt="0"/>
      <dgm:spPr/>
    </dgm:pt>
    <dgm:pt modelId="{F9517053-F66B-4A72-996F-20E19638FDE1}" type="pres">
      <dgm:prSet presAssocID="{DB178735-8796-4B01-9EA9-C0B2DA4F9C53}" presName="wedge5Tx" presStyleLbl="node1" presStyleIdx="4" presStyleCnt="5">
        <dgm:presLayoutVars>
          <dgm:chMax val="0"/>
          <dgm:chPref val="0"/>
          <dgm:bulletEnabled val="1"/>
        </dgm:presLayoutVars>
      </dgm:prSet>
      <dgm:spPr/>
    </dgm:pt>
    <dgm:pt modelId="{06135E2D-8BC0-4358-AED7-4C8A434A77A7}" type="pres">
      <dgm:prSet presAssocID="{43C198C2-7F98-4BAA-8AB7-7447B5C8766D}" presName="arrowWedge1" presStyleLbl="fgSibTrans2D1" presStyleIdx="0" presStyleCnt="5" custAng="19353972" custLinFactNeighborX="10" custLinFactNeighborY="185"/>
      <dgm:spPr>
        <a:solidFill>
          <a:srgbClr val="002060"/>
        </a:solidFill>
      </dgm:spPr>
    </dgm:pt>
    <dgm:pt modelId="{638C825E-12B0-4489-BA61-B06713F6471A}" type="pres">
      <dgm:prSet presAssocID="{F5618C3D-4FCB-42ED-ABE3-FC071CFBC7D5}" presName="arrowWedge2" presStyleLbl="fgSibTrans2D1" presStyleIdx="1" presStyleCnt="5" custAng="19353972"/>
      <dgm:spPr>
        <a:solidFill>
          <a:srgbClr val="002060"/>
        </a:solidFill>
      </dgm:spPr>
    </dgm:pt>
    <dgm:pt modelId="{BEE99F6E-CAE1-45E3-BAD2-73EC172FE05F}" type="pres">
      <dgm:prSet presAssocID="{279A7BAB-FFC8-4183-8C55-DD014190C61E}" presName="arrowWedge3" presStyleLbl="fgSibTrans2D1" presStyleIdx="2" presStyleCnt="5" custAng="19353972"/>
      <dgm:spPr>
        <a:solidFill>
          <a:srgbClr val="002060"/>
        </a:solidFill>
      </dgm:spPr>
    </dgm:pt>
    <dgm:pt modelId="{B0662BC3-F10F-4BBA-A70E-12C09B96CF46}" type="pres">
      <dgm:prSet presAssocID="{5C7BE254-FEC6-4618-B889-26A35671C055}" presName="arrowWedge4" presStyleLbl="fgSibTrans2D1" presStyleIdx="3" presStyleCnt="5" custAng="19353972"/>
      <dgm:spPr>
        <a:solidFill>
          <a:srgbClr val="002060"/>
        </a:solidFill>
      </dgm:spPr>
    </dgm:pt>
    <dgm:pt modelId="{B48943E7-1EE6-44C4-AD70-CC67EC2EF165}" type="pres">
      <dgm:prSet presAssocID="{410A7BE3-F4FB-4B24-B325-16C1E7E1E74C}" presName="arrowWedge5" presStyleLbl="fgSibTrans2D1" presStyleIdx="4" presStyleCnt="5" custAng="19353972"/>
      <dgm:spPr>
        <a:solidFill>
          <a:srgbClr val="002060"/>
        </a:solidFill>
      </dgm:spPr>
    </dgm:pt>
  </dgm:ptLst>
  <dgm:cxnLst>
    <dgm:cxn modelId="{7EDB941E-5F1B-4D23-8A1D-17C52460A6C2}" type="presOf" srcId="{9F90D8C3-C461-47AC-B181-05B3D557B1C0}" destId="{B9F247F2-BDFC-40EC-827F-8C1E1E800156}" srcOrd="0" destOrd="0" presId="urn:microsoft.com/office/officeart/2005/8/layout/cycle8"/>
    <dgm:cxn modelId="{5E054225-C765-4146-AA36-B55ED0F9980A}" type="presOf" srcId="{15F97E16-A0C4-4CC8-B6B1-0F694627A3BD}" destId="{5B4D61C7-EF4E-4B2D-A67F-C47193B7F5C0}" srcOrd="0" destOrd="0" presId="urn:microsoft.com/office/officeart/2005/8/layout/cycle8"/>
    <dgm:cxn modelId="{F8E3C045-81DC-4FC7-9B23-E02DF4F816D6}" srcId="{DB178735-8796-4B01-9EA9-C0B2DA4F9C53}" destId="{9F90D8C3-C461-47AC-B181-05B3D557B1C0}" srcOrd="1" destOrd="0" parTransId="{AF68C32B-F634-4B9C-9CE2-472E978663DE}" sibTransId="{F5618C3D-4FCB-42ED-ABE3-FC071CFBC7D5}"/>
    <dgm:cxn modelId="{5491C966-8792-4801-B83D-36F3806D5F85}" type="presOf" srcId="{8E6810C7-43DC-47E1-8CAB-3823AEE2D899}" destId="{BFACF965-A03A-4722-B0AF-8ABBC302D9A1}" srcOrd="0" destOrd="0" presId="urn:microsoft.com/office/officeart/2005/8/layout/cycle8"/>
    <dgm:cxn modelId="{AD2A1568-5BBA-4149-80D2-52B861E63B23}" type="presOf" srcId="{15F97E16-A0C4-4CC8-B6B1-0F694627A3BD}" destId="{1BC09177-A9B2-4134-9C39-3321393EBC0A}" srcOrd="1" destOrd="0" presId="urn:microsoft.com/office/officeart/2005/8/layout/cycle8"/>
    <dgm:cxn modelId="{B595C76D-0B8E-4827-87C7-BA829D748243}" type="presOf" srcId="{DB178735-8796-4B01-9EA9-C0B2DA4F9C53}" destId="{7339B2B3-7C6D-4519-83A9-A7D2099C4CEA}" srcOrd="0" destOrd="0" presId="urn:microsoft.com/office/officeart/2005/8/layout/cycle8"/>
    <dgm:cxn modelId="{E982A271-8173-45D4-B108-1BE6060EC5C2}" type="presOf" srcId="{8E6810C7-43DC-47E1-8CAB-3823AEE2D899}" destId="{F9517053-F66B-4A72-996F-20E19638FDE1}" srcOrd="1" destOrd="0" presId="urn:microsoft.com/office/officeart/2005/8/layout/cycle8"/>
    <dgm:cxn modelId="{3F141952-F26A-4AE0-8E54-D782D20A12CA}" type="presOf" srcId="{DC03EE90-DCD3-420C-B089-47155B9FBC88}" destId="{8EE589DF-2C57-4BCF-8E79-38AAD00B74F7}" srcOrd="0" destOrd="0" presId="urn:microsoft.com/office/officeart/2005/8/layout/cycle8"/>
    <dgm:cxn modelId="{D86EB77D-1EF9-457D-A61F-F9075B515D75}" srcId="{DB178735-8796-4B01-9EA9-C0B2DA4F9C53}" destId="{15F97E16-A0C4-4CC8-B6B1-0F694627A3BD}" srcOrd="3" destOrd="0" parTransId="{178B9F1D-8663-4145-A647-C77B4B2F2E07}" sibTransId="{5C7BE254-FEC6-4618-B889-26A35671C055}"/>
    <dgm:cxn modelId="{A72A13BD-8520-4EE7-BB19-70DD144BDE45}" type="presOf" srcId="{8752D0D8-FA6D-4904-BC63-FBC58121A083}" destId="{80131085-B50F-4EA7-9B2F-C9DC43DEBCB8}" srcOrd="1" destOrd="0" presId="urn:microsoft.com/office/officeart/2005/8/layout/cycle8"/>
    <dgm:cxn modelId="{F64281E2-277B-4B80-9D61-72529C857585}" srcId="{DB178735-8796-4B01-9EA9-C0B2DA4F9C53}" destId="{DC03EE90-DCD3-420C-B089-47155B9FBC88}" srcOrd="0" destOrd="0" parTransId="{CCACDDBD-43E7-4004-9AC5-0F3893634DD8}" sibTransId="{43C198C2-7F98-4BAA-8AB7-7447B5C8766D}"/>
    <dgm:cxn modelId="{93D7EEEB-2EE2-4DD4-9950-B68B96390DBA}" type="presOf" srcId="{DC03EE90-DCD3-420C-B089-47155B9FBC88}" destId="{2D9F17AC-BA19-4CDC-ACB5-C38BA111D720}" srcOrd="1" destOrd="0" presId="urn:microsoft.com/office/officeart/2005/8/layout/cycle8"/>
    <dgm:cxn modelId="{6EF2F5EC-C2DB-49A1-B2B3-4DA5B9AA367E}" srcId="{DB178735-8796-4B01-9EA9-C0B2DA4F9C53}" destId="{8752D0D8-FA6D-4904-BC63-FBC58121A083}" srcOrd="2" destOrd="0" parTransId="{8AEF7118-3B74-4012-A917-371B57B04F18}" sibTransId="{279A7BAB-FFC8-4183-8C55-DD014190C61E}"/>
    <dgm:cxn modelId="{A25DAFF0-E899-4F97-9EA2-0910924F0E5D}" srcId="{DB178735-8796-4B01-9EA9-C0B2DA4F9C53}" destId="{8E6810C7-43DC-47E1-8CAB-3823AEE2D899}" srcOrd="4" destOrd="0" parTransId="{F7B4A7B2-8FDD-4230-AEEA-846E18967017}" sibTransId="{410A7BE3-F4FB-4B24-B325-16C1E7E1E74C}"/>
    <dgm:cxn modelId="{31CEB2F7-6C74-42A5-A871-DFD8046CC0DD}" type="presOf" srcId="{8752D0D8-FA6D-4904-BC63-FBC58121A083}" destId="{962B02C5-18D9-4B58-BE0A-161CD30351F2}" srcOrd="0" destOrd="0" presId="urn:microsoft.com/office/officeart/2005/8/layout/cycle8"/>
    <dgm:cxn modelId="{82ACB5FE-EDFD-499D-A585-4DE7BB9CCB3C}" type="presOf" srcId="{9F90D8C3-C461-47AC-B181-05B3D557B1C0}" destId="{4B1BFDC6-A612-4610-A9BE-93C5BEE6B8B7}" srcOrd="1" destOrd="0" presId="urn:microsoft.com/office/officeart/2005/8/layout/cycle8"/>
    <dgm:cxn modelId="{26B1521B-3326-46D8-9872-9CD80CC5941B}" type="presParOf" srcId="{7339B2B3-7C6D-4519-83A9-A7D2099C4CEA}" destId="{8EE589DF-2C57-4BCF-8E79-38AAD00B74F7}" srcOrd="0" destOrd="0" presId="urn:microsoft.com/office/officeart/2005/8/layout/cycle8"/>
    <dgm:cxn modelId="{B9A7E63D-AF1C-48A6-8AC5-159245AA9745}" type="presParOf" srcId="{7339B2B3-7C6D-4519-83A9-A7D2099C4CEA}" destId="{F35411C0-86BE-4D51-85F3-6FB24E99E3BD}" srcOrd="1" destOrd="0" presId="urn:microsoft.com/office/officeart/2005/8/layout/cycle8"/>
    <dgm:cxn modelId="{43EDD523-FE56-4C81-9913-CB520D28D19A}" type="presParOf" srcId="{7339B2B3-7C6D-4519-83A9-A7D2099C4CEA}" destId="{B6CB937D-7211-400F-9A78-622F30E3BFB1}" srcOrd="2" destOrd="0" presId="urn:microsoft.com/office/officeart/2005/8/layout/cycle8"/>
    <dgm:cxn modelId="{98B1F0C5-EA66-46FC-86A0-9D7C4525D843}" type="presParOf" srcId="{7339B2B3-7C6D-4519-83A9-A7D2099C4CEA}" destId="{2D9F17AC-BA19-4CDC-ACB5-C38BA111D720}" srcOrd="3" destOrd="0" presId="urn:microsoft.com/office/officeart/2005/8/layout/cycle8"/>
    <dgm:cxn modelId="{34DE4CAC-FCB0-42AD-AE82-27077253EB88}" type="presParOf" srcId="{7339B2B3-7C6D-4519-83A9-A7D2099C4CEA}" destId="{B9F247F2-BDFC-40EC-827F-8C1E1E800156}" srcOrd="4" destOrd="0" presId="urn:microsoft.com/office/officeart/2005/8/layout/cycle8"/>
    <dgm:cxn modelId="{66DFE2EC-96CD-46AC-8AAE-D70CBE880D2A}" type="presParOf" srcId="{7339B2B3-7C6D-4519-83A9-A7D2099C4CEA}" destId="{FF698E07-DBA0-4286-9616-AA3099809005}" srcOrd="5" destOrd="0" presId="urn:microsoft.com/office/officeart/2005/8/layout/cycle8"/>
    <dgm:cxn modelId="{5AF53971-E7DE-420B-A811-8EAFEAC0351A}" type="presParOf" srcId="{7339B2B3-7C6D-4519-83A9-A7D2099C4CEA}" destId="{FFB807F9-BF39-47E7-906D-96001D196774}" srcOrd="6" destOrd="0" presId="urn:microsoft.com/office/officeart/2005/8/layout/cycle8"/>
    <dgm:cxn modelId="{373531B7-3449-4D62-A885-C337DC93A069}" type="presParOf" srcId="{7339B2B3-7C6D-4519-83A9-A7D2099C4CEA}" destId="{4B1BFDC6-A612-4610-A9BE-93C5BEE6B8B7}" srcOrd="7" destOrd="0" presId="urn:microsoft.com/office/officeart/2005/8/layout/cycle8"/>
    <dgm:cxn modelId="{4AF50167-7448-4E77-99B1-A71ACD3CA693}" type="presParOf" srcId="{7339B2B3-7C6D-4519-83A9-A7D2099C4CEA}" destId="{962B02C5-18D9-4B58-BE0A-161CD30351F2}" srcOrd="8" destOrd="0" presId="urn:microsoft.com/office/officeart/2005/8/layout/cycle8"/>
    <dgm:cxn modelId="{270E1F8B-D9CE-4237-A43C-95B501C8E1A7}" type="presParOf" srcId="{7339B2B3-7C6D-4519-83A9-A7D2099C4CEA}" destId="{3C1B6ADE-BF50-4F38-B3BF-CFDFF4235CC6}" srcOrd="9" destOrd="0" presId="urn:microsoft.com/office/officeart/2005/8/layout/cycle8"/>
    <dgm:cxn modelId="{7E9FAAA7-9F70-45DF-8F50-BA8F2BD2EDFE}" type="presParOf" srcId="{7339B2B3-7C6D-4519-83A9-A7D2099C4CEA}" destId="{666899C5-C225-413D-8C41-BC4B941938AE}" srcOrd="10" destOrd="0" presId="urn:microsoft.com/office/officeart/2005/8/layout/cycle8"/>
    <dgm:cxn modelId="{08843FB2-4FD9-475D-8515-5C4701A28315}" type="presParOf" srcId="{7339B2B3-7C6D-4519-83A9-A7D2099C4CEA}" destId="{80131085-B50F-4EA7-9B2F-C9DC43DEBCB8}" srcOrd="11" destOrd="0" presId="urn:microsoft.com/office/officeart/2005/8/layout/cycle8"/>
    <dgm:cxn modelId="{BC354CC3-2099-4A0C-8451-846E64E15183}" type="presParOf" srcId="{7339B2B3-7C6D-4519-83A9-A7D2099C4CEA}" destId="{5B4D61C7-EF4E-4B2D-A67F-C47193B7F5C0}" srcOrd="12" destOrd="0" presId="urn:microsoft.com/office/officeart/2005/8/layout/cycle8"/>
    <dgm:cxn modelId="{5840E9C4-7C9D-44EB-B25D-AE63F3C3DA58}" type="presParOf" srcId="{7339B2B3-7C6D-4519-83A9-A7D2099C4CEA}" destId="{9C92E771-2B79-45C8-BDFD-82605C0CB436}" srcOrd="13" destOrd="0" presId="urn:microsoft.com/office/officeart/2005/8/layout/cycle8"/>
    <dgm:cxn modelId="{C48C2A54-9A94-4C37-87B2-276D3EA9D977}" type="presParOf" srcId="{7339B2B3-7C6D-4519-83A9-A7D2099C4CEA}" destId="{89AC474C-447F-403B-99E6-602FB44D2098}" srcOrd="14" destOrd="0" presId="urn:microsoft.com/office/officeart/2005/8/layout/cycle8"/>
    <dgm:cxn modelId="{21659102-E377-432B-84B2-E8A6DD185AA4}" type="presParOf" srcId="{7339B2B3-7C6D-4519-83A9-A7D2099C4CEA}" destId="{1BC09177-A9B2-4134-9C39-3321393EBC0A}" srcOrd="15" destOrd="0" presId="urn:microsoft.com/office/officeart/2005/8/layout/cycle8"/>
    <dgm:cxn modelId="{71ACACC2-5A58-4518-95FF-7E20CF6B2CA7}" type="presParOf" srcId="{7339B2B3-7C6D-4519-83A9-A7D2099C4CEA}" destId="{BFACF965-A03A-4722-B0AF-8ABBC302D9A1}" srcOrd="16" destOrd="0" presId="urn:microsoft.com/office/officeart/2005/8/layout/cycle8"/>
    <dgm:cxn modelId="{AC26D4E5-D928-4C23-ACAF-357407E5A570}" type="presParOf" srcId="{7339B2B3-7C6D-4519-83A9-A7D2099C4CEA}" destId="{E4493842-13E5-4E17-9305-E7C57A949B8D}" srcOrd="17" destOrd="0" presId="urn:microsoft.com/office/officeart/2005/8/layout/cycle8"/>
    <dgm:cxn modelId="{F20AA0D2-E9B1-4975-AA37-030776CAF9AA}" type="presParOf" srcId="{7339B2B3-7C6D-4519-83A9-A7D2099C4CEA}" destId="{4F78E1BD-FC23-4EFC-8547-9D699F537912}" srcOrd="18" destOrd="0" presId="urn:microsoft.com/office/officeart/2005/8/layout/cycle8"/>
    <dgm:cxn modelId="{69E19C90-1A86-4111-A4CD-1C0EE9C7B64E}" type="presParOf" srcId="{7339B2B3-7C6D-4519-83A9-A7D2099C4CEA}" destId="{F9517053-F66B-4A72-996F-20E19638FDE1}" srcOrd="19" destOrd="0" presId="urn:microsoft.com/office/officeart/2005/8/layout/cycle8"/>
    <dgm:cxn modelId="{B31B7915-7924-429A-82B8-7E3997857128}" type="presParOf" srcId="{7339B2B3-7C6D-4519-83A9-A7D2099C4CEA}" destId="{06135E2D-8BC0-4358-AED7-4C8A434A77A7}" srcOrd="20" destOrd="0" presId="urn:microsoft.com/office/officeart/2005/8/layout/cycle8"/>
    <dgm:cxn modelId="{0F344489-B8D6-4FC8-A282-07049540F391}" type="presParOf" srcId="{7339B2B3-7C6D-4519-83A9-A7D2099C4CEA}" destId="{638C825E-12B0-4489-BA61-B06713F6471A}" srcOrd="21" destOrd="0" presId="urn:microsoft.com/office/officeart/2005/8/layout/cycle8"/>
    <dgm:cxn modelId="{F78B2906-B729-4D7A-9A1C-BF6841410B83}" type="presParOf" srcId="{7339B2B3-7C6D-4519-83A9-A7D2099C4CEA}" destId="{BEE99F6E-CAE1-45E3-BAD2-73EC172FE05F}" srcOrd="22" destOrd="0" presId="urn:microsoft.com/office/officeart/2005/8/layout/cycle8"/>
    <dgm:cxn modelId="{12B6F194-ACCC-4D85-8417-90AC7D86E03D}" type="presParOf" srcId="{7339B2B3-7C6D-4519-83A9-A7D2099C4CEA}" destId="{B0662BC3-F10F-4BBA-A70E-12C09B96CF46}" srcOrd="23" destOrd="0" presId="urn:microsoft.com/office/officeart/2005/8/layout/cycle8"/>
    <dgm:cxn modelId="{13EE85C6-89D5-4CF0-9ECF-E4740A2E5E27}" type="presParOf" srcId="{7339B2B3-7C6D-4519-83A9-A7D2099C4CEA}" destId="{B48943E7-1EE6-44C4-AD70-CC67EC2EF165}"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4649E9-A4B8-4715-9281-072F50BE178E}"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fr-FR"/>
        </a:p>
      </dgm:t>
    </dgm:pt>
    <dgm:pt modelId="{DECF4F2C-9DF8-4DE3-8BB0-008277883A10}">
      <dgm:prSet phldrT="[Texte]" custT="1"/>
      <dgm:spPr/>
      <dgm:t>
        <a:bodyPr/>
        <a:lstStyle/>
        <a:p>
          <a:r>
            <a:rPr lang="fr-FR" sz="2400" dirty="0">
              <a:solidFill>
                <a:schemeClr val="bg1"/>
              </a:solidFill>
              <a:highlight>
                <a:srgbClr val="000000"/>
              </a:highlight>
              <a:latin typeface="Arial" panose="020B0604020202020204" pitchFamily="34" charset="0"/>
              <a:cs typeface="Arial" panose="020B0604020202020204" pitchFamily="34" charset="0"/>
            </a:rPr>
            <a:t>Récit</a:t>
          </a:r>
        </a:p>
      </dgm:t>
    </dgm:pt>
    <dgm:pt modelId="{DDB327BF-9E80-42DB-AE31-BEB1B2830ACB}" type="parTrans" cxnId="{2FF00543-B218-42FD-A99A-49337B80218C}">
      <dgm:prSet/>
      <dgm:spPr/>
      <dgm:t>
        <a:bodyPr/>
        <a:lstStyle/>
        <a:p>
          <a:endParaRPr lang="fr-FR"/>
        </a:p>
      </dgm:t>
    </dgm:pt>
    <dgm:pt modelId="{A85D299C-E375-44D5-9E6E-2DF21C5A441B}" type="sibTrans" cxnId="{2FF00543-B218-42FD-A99A-49337B80218C}">
      <dgm:prSet/>
      <dgm:spPr/>
      <dgm:t>
        <a:bodyPr/>
        <a:lstStyle/>
        <a:p>
          <a:endParaRPr lang="fr-FR"/>
        </a:p>
      </dgm:t>
    </dgm:pt>
    <dgm:pt modelId="{3511885C-1FCF-4226-9CAE-B9986868A4D9}" type="pres">
      <dgm:prSet presAssocID="{044649E9-A4B8-4715-9281-072F50BE178E}" presName="cycle" presStyleCnt="0">
        <dgm:presLayoutVars>
          <dgm:dir/>
          <dgm:resizeHandles val="exact"/>
        </dgm:presLayoutVars>
      </dgm:prSet>
      <dgm:spPr/>
    </dgm:pt>
    <dgm:pt modelId="{1C0A60E6-E849-4475-A1E5-6E36EE46610E}" type="pres">
      <dgm:prSet presAssocID="{DECF4F2C-9DF8-4DE3-8BB0-008277883A10}" presName="node" presStyleLbl="revTx" presStyleIdx="0" presStyleCnt="1">
        <dgm:presLayoutVars>
          <dgm:bulletEnabled val="1"/>
        </dgm:presLayoutVars>
      </dgm:prSet>
      <dgm:spPr/>
    </dgm:pt>
  </dgm:ptLst>
  <dgm:cxnLst>
    <dgm:cxn modelId="{2FF00543-B218-42FD-A99A-49337B80218C}" srcId="{044649E9-A4B8-4715-9281-072F50BE178E}" destId="{DECF4F2C-9DF8-4DE3-8BB0-008277883A10}" srcOrd="0" destOrd="0" parTransId="{DDB327BF-9E80-42DB-AE31-BEB1B2830ACB}" sibTransId="{A85D299C-E375-44D5-9E6E-2DF21C5A441B}"/>
    <dgm:cxn modelId="{3572F985-2B4A-49D1-8927-63EA4D918036}" type="presOf" srcId="{DECF4F2C-9DF8-4DE3-8BB0-008277883A10}" destId="{1C0A60E6-E849-4475-A1E5-6E36EE46610E}" srcOrd="0" destOrd="0" presId="urn:microsoft.com/office/officeart/2005/8/layout/cycle1"/>
    <dgm:cxn modelId="{BB3C60C2-23D5-4BBA-A184-B243A7A81C8F}" type="presOf" srcId="{044649E9-A4B8-4715-9281-072F50BE178E}" destId="{3511885C-1FCF-4226-9CAE-B9986868A4D9}" srcOrd="0" destOrd="0" presId="urn:microsoft.com/office/officeart/2005/8/layout/cycle1"/>
    <dgm:cxn modelId="{E2C2854A-C1C8-4940-94DD-D693884D7E76}" type="presParOf" srcId="{3511885C-1FCF-4226-9CAE-B9986868A4D9}" destId="{1C0A60E6-E849-4475-A1E5-6E36EE46610E}" srcOrd="0"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61276E-BD9A-4E88-B27E-47F7C7E46D28}" type="doc">
      <dgm:prSet loTypeId="urn:microsoft.com/office/officeart/2005/8/layout/target1" loCatId="relationship" qsTypeId="urn:microsoft.com/office/officeart/2005/8/quickstyle/simple1" qsCatId="simple" csTypeId="urn:microsoft.com/office/officeart/2005/8/colors/accent1_2" csCatId="accent1" phldr="1"/>
      <dgm:spPr/>
    </dgm:pt>
    <dgm:pt modelId="{4CE8FCD1-F026-4852-AB2B-5028FA900C40}">
      <dgm:prSet phldrT="[Texte]"/>
      <dgm:spPr>
        <a:ln>
          <a:solidFill>
            <a:srgbClr val="01BD0A"/>
          </a:solidFill>
        </a:ln>
      </dgm:spPr>
      <dgm:t>
        <a:bodyPr/>
        <a:lstStyle/>
        <a:p>
          <a:r>
            <a:rPr lang="fr-FR" b="1" dirty="0">
              <a:solidFill>
                <a:srgbClr val="01BD0A"/>
              </a:solidFill>
            </a:rPr>
            <a:t>Option A</a:t>
          </a:r>
        </a:p>
      </dgm:t>
    </dgm:pt>
    <dgm:pt modelId="{DE17D7D2-90CC-4556-98D7-79CA03D934B6}" type="parTrans" cxnId="{F15E01F4-5664-4CA0-92DF-200EA634A7FA}">
      <dgm:prSet/>
      <dgm:spPr/>
      <dgm:t>
        <a:bodyPr/>
        <a:lstStyle/>
        <a:p>
          <a:endParaRPr lang="fr-FR"/>
        </a:p>
      </dgm:t>
    </dgm:pt>
    <dgm:pt modelId="{C75C62EA-901B-44C2-877E-4F6758D06400}" type="sibTrans" cxnId="{F15E01F4-5664-4CA0-92DF-200EA634A7FA}">
      <dgm:prSet/>
      <dgm:spPr/>
      <dgm:t>
        <a:bodyPr/>
        <a:lstStyle/>
        <a:p>
          <a:endParaRPr lang="fr-FR"/>
        </a:p>
      </dgm:t>
    </dgm:pt>
    <dgm:pt modelId="{AABA245D-8B52-4BCE-9B05-679E4A4A19A0}">
      <dgm:prSet phldrT="[Texte]"/>
      <dgm:spPr>
        <a:ln>
          <a:solidFill>
            <a:srgbClr val="FF8C01"/>
          </a:solidFill>
        </a:ln>
      </dgm:spPr>
      <dgm:t>
        <a:bodyPr/>
        <a:lstStyle/>
        <a:p>
          <a:r>
            <a:rPr lang="fr-FR" b="1" dirty="0">
              <a:solidFill>
                <a:srgbClr val="FF8C01"/>
              </a:solidFill>
              <a:effectLst/>
            </a:rPr>
            <a:t>Option B</a:t>
          </a:r>
        </a:p>
      </dgm:t>
    </dgm:pt>
    <dgm:pt modelId="{C687E9FA-A9D3-44A6-A715-6B8F9B78F276}" type="parTrans" cxnId="{3FCB632F-63A6-4583-B8F9-65F94EE6E9E3}">
      <dgm:prSet/>
      <dgm:spPr/>
      <dgm:t>
        <a:bodyPr/>
        <a:lstStyle/>
        <a:p>
          <a:endParaRPr lang="fr-FR"/>
        </a:p>
      </dgm:t>
    </dgm:pt>
    <dgm:pt modelId="{B09CA107-DC87-4146-97E5-8ADFE487740E}" type="sibTrans" cxnId="{3FCB632F-63A6-4583-B8F9-65F94EE6E9E3}">
      <dgm:prSet/>
      <dgm:spPr/>
      <dgm:t>
        <a:bodyPr/>
        <a:lstStyle/>
        <a:p>
          <a:endParaRPr lang="fr-FR"/>
        </a:p>
      </dgm:t>
    </dgm:pt>
    <dgm:pt modelId="{741C6DC1-DAC7-4FEA-A79E-0F05A8E8B4F2}">
      <dgm:prSet phldrT="[Texte]"/>
      <dgm:spPr>
        <a:ln>
          <a:solidFill>
            <a:srgbClr val="FF0000"/>
          </a:solidFill>
        </a:ln>
      </dgm:spPr>
      <dgm:t>
        <a:bodyPr/>
        <a:lstStyle/>
        <a:p>
          <a:r>
            <a:rPr lang="fr-FR" b="1" dirty="0">
              <a:solidFill>
                <a:srgbClr val="FF0000"/>
              </a:solidFill>
            </a:rPr>
            <a:t>Option C</a:t>
          </a:r>
        </a:p>
      </dgm:t>
    </dgm:pt>
    <dgm:pt modelId="{63583F69-0491-46AF-AB34-3A77BE1EF82E}" type="parTrans" cxnId="{39CEF718-9613-4EFB-BC8E-39EDF1159169}">
      <dgm:prSet/>
      <dgm:spPr/>
      <dgm:t>
        <a:bodyPr/>
        <a:lstStyle/>
        <a:p>
          <a:endParaRPr lang="fr-FR"/>
        </a:p>
      </dgm:t>
    </dgm:pt>
    <dgm:pt modelId="{10715E1A-F753-4BBF-80ED-D98FD3E28794}" type="sibTrans" cxnId="{39CEF718-9613-4EFB-BC8E-39EDF1159169}">
      <dgm:prSet/>
      <dgm:spPr/>
      <dgm:t>
        <a:bodyPr/>
        <a:lstStyle/>
        <a:p>
          <a:endParaRPr lang="fr-FR"/>
        </a:p>
      </dgm:t>
    </dgm:pt>
    <dgm:pt modelId="{382C01BA-22F3-4579-9BBB-D270174217D8}" type="pres">
      <dgm:prSet presAssocID="{AF61276E-BD9A-4E88-B27E-47F7C7E46D28}" presName="composite" presStyleCnt="0">
        <dgm:presLayoutVars>
          <dgm:chMax val="5"/>
          <dgm:dir/>
          <dgm:resizeHandles val="exact"/>
        </dgm:presLayoutVars>
      </dgm:prSet>
      <dgm:spPr/>
    </dgm:pt>
    <dgm:pt modelId="{C2BBE4BD-EAC7-4B85-A6CD-91ABC978A3F3}" type="pres">
      <dgm:prSet presAssocID="{4CE8FCD1-F026-4852-AB2B-5028FA900C40}" presName="circle1" presStyleLbl="lnNode1" presStyleIdx="0" presStyleCnt="3"/>
      <dgm:spPr/>
    </dgm:pt>
    <dgm:pt modelId="{0C970B6A-7F85-4449-B8CE-16F2160E0906}" type="pres">
      <dgm:prSet presAssocID="{4CE8FCD1-F026-4852-AB2B-5028FA900C40}" presName="text1" presStyleLbl="revTx" presStyleIdx="0" presStyleCnt="3" custScaleX="161491" custLinFactNeighborX="32824" custLinFactNeighborY="50325">
        <dgm:presLayoutVars>
          <dgm:bulletEnabled val="1"/>
        </dgm:presLayoutVars>
      </dgm:prSet>
      <dgm:spPr/>
    </dgm:pt>
    <dgm:pt modelId="{04CFF6BD-2F8E-4FAD-BAF7-6B6B28614525}" type="pres">
      <dgm:prSet presAssocID="{4CE8FCD1-F026-4852-AB2B-5028FA900C40}" presName="line1" presStyleLbl="callout" presStyleIdx="0" presStyleCnt="6" custFlipVert="1" custFlipHor="0" custSzY="682116" custScaleX="716585" custLinFactX="-100000" custLinFactY="800000" custLinFactNeighborX="-189122" custLinFactNeighborY="886519"/>
      <dgm:spPr/>
    </dgm:pt>
    <dgm:pt modelId="{44F9F67D-0AC5-4BCF-A387-EF3E394A6242}" type="pres">
      <dgm:prSet presAssocID="{4CE8FCD1-F026-4852-AB2B-5028FA900C40}" presName="d1" presStyleLbl="callout" presStyleIdx="1" presStyleCnt="6" custScaleX="45852" custScaleY="40102" custLinFactNeighborX="-13188" custLinFactNeighborY="17528"/>
      <dgm:spPr/>
    </dgm:pt>
    <dgm:pt modelId="{0D0AF10D-6DDA-431A-B83D-028F0723879D}" type="pres">
      <dgm:prSet presAssocID="{AABA245D-8B52-4BCE-9B05-679E4A4A19A0}" presName="circle2" presStyleLbl="lnNode1" presStyleIdx="1" presStyleCnt="3"/>
      <dgm:spPr/>
    </dgm:pt>
    <dgm:pt modelId="{65FA50D6-2818-4637-A5FD-A0484A2CF229}" type="pres">
      <dgm:prSet presAssocID="{AABA245D-8B52-4BCE-9B05-679E4A4A19A0}" presName="text2" presStyleLbl="revTx" presStyleIdx="1" presStyleCnt="3" custScaleX="122671" custLinFactNeighborX="36274" custLinFactNeighborY="67637">
        <dgm:presLayoutVars>
          <dgm:bulletEnabled val="1"/>
        </dgm:presLayoutVars>
      </dgm:prSet>
      <dgm:spPr/>
    </dgm:pt>
    <dgm:pt modelId="{130756B6-59D6-45D3-AA68-0DDA699D46A0}" type="pres">
      <dgm:prSet presAssocID="{AABA245D-8B52-4BCE-9B05-679E4A4A19A0}" presName="line2" presStyleLbl="callout" presStyleIdx="2" presStyleCnt="6" custLinFactX="-200000" custLinFactY="570761" custLinFactNeighborX="-217536" custLinFactNeighborY="600000"/>
      <dgm:spPr/>
    </dgm:pt>
    <dgm:pt modelId="{9AE9D3CE-597A-43DD-B5C6-8F96D4F6100C}" type="pres">
      <dgm:prSet presAssocID="{AABA245D-8B52-4BCE-9B05-679E4A4A19A0}" presName="d2" presStyleLbl="callout" presStyleIdx="3" presStyleCnt="6" custScaleX="249873" custScaleY="13773" custLinFactNeighborX="-14342" custLinFactNeighborY="-15883"/>
      <dgm:spPr/>
    </dgm:pt>
    <dgm:pt modelId="{88E2918E-A1B5-4D94-8233-D6013D1C2B12}" type="pres">
      <dgm:prSet presAssocID="{741C6DC1-DAC7-4FEA-A79E-0F05A8E8B4F2}" presName="circle3" presStyleLbl="lnNode1" presStyleIdx="2" presStyleCnt="3"/>
      <dgm:spPr/>
    </dgm:pt>
    <dgm:pt modelId="{84A9BE87-E09D-4778-9F1A-CB67564455DF}" type="pres">
      <dgm:prSet presAssocID="{741C6DC1-DAC7-4FEA-A79E-0F05A8E8B4F2}" presName="text3" presStyleLbl="revTx" presStyleIdx="2" presStyleCnt="3" custScaleX="122671" custLinFactNeighborX="77091" custLinFactNeighborY="90785">
        <dgm:presLayoutVars>
          <dgm:bulletEnabled val="1"/>
        </dgm:presLayoutVars>
      </dgm:prSet>
      <dgm:spPr/>
    </dgm:pt>
    <dgm:pt modelId="{9833D04F-6E5B-467C-B3F8-6E84CDBDDF84}" type="pres">
      <dgm:prSet presAssocID="{741C6DC1-DAC7-4FEA-A79E-0F05A8E8B4F2}" presName="line3" presStyleLbl="callout" presStyleIdx="4" presStyleCnt="6" custSzY="415248" custScaleX="451285" custLinFactY="1892" custLinFactNeighborX="77394" custLinFactNeighborY="100000"/>
      <dgm:spPr/>
    </dgm:pt>
    <dgm:pt modelId="{A92F75F1-2EC3-4A97-8A43-B1766E42F8C2}" type="pres">
      <dgm:prSet presAssocID="{741C6DC1-DAC7-4FEA-A79E-0F05A8E8B4F2}" presName="d3" presStyleLbl="callout" presStyleIdx="5" presStyleCnt="6" custFlipVert="0" custFlipHor="1" custScaleX="39144" custScaleY="19690" custLinFactNeighborX="13675" custLinFactNeighborY="-40645"/>
      <dgm:spPr/>
    </dgm:pt>
  </dgm:ptLst>
  <dgm:cxnLst>
    <dgm:cxn modelId="{2FB3DE11-7852-4A75-AFB2-FD9620896720}" type="presOf" srcId="{AABA245D-8B52-4BCE-9B05-679E4A4A19A0}" destId="{65FA50D6-2818-4637-A5FD-A0484A2CF229}" srcOrd="0" destOrd="0" presId="urn:microsoft.com/office/officeart/2005/8/layout/target1"/>
    <dgm:cxn modelId="{39CEF718-9613-4EFB-BC8E-39EDF1159169}" srcId="{AF61276E-BD9A-4E88-B27E-47F7C7E46D28}" destId="{741C6DC1-DAC7-4FEA-A79E-0F05A8E8B4F2}" srcOrd="2" destOrd="0" parTransId="{63583F69-0491-46AF-AB34-3A77BE1EF82E}" sibTransId="{10715E1A-F753-4BBF-80ED-D98FD3E28794}"/>
    <dgm:cxn modelId="{3FCB632F-63A6-4583-B8F9-65F94EE6E9E3}" srcId="{AF61276E-BD9A-4E88-B27E-47F7C7E46D28}" destId="{AABA245D-8B52-4BCE-9B05-679E4A4A19A0}" srcOrd="1" destOrd="0" parTransId="{C687E9FA-A9D3-44A6-A715-6B8F9B78F276}" sibTransId="{B09CA107-DC87-4146-97E5-8ADFE487740E}"/>
    <dgm:cxn modelId="{3088C982-1BD4-4E26-9529-AEB18850576B}" type="presOf" srcId="{AF61276E-BD9A-4E88-B27E-47F7C7E46D28}" destId="{382C01BA-22F3-4579-9BBB-D270174217D8}" srcOrd="0" destOrd="0" presId="urn:microsoft.com/office/officeart/2005/8/layout/target1"/>
    <dgm:cxn modelId="{76B21784-0829-4903-B416-5479DE15BBB9}" type="presOf" srcId="{741C6DC1-DAC7-4FEA-A79E-0F05A8E8B4F2}" destId="{84A9BE87-E09D-4778-9F1A-CB67564455DF}" srcOrd="0" destOrd="0" presId="urn:microsoft.com/office/officeart/2005/8/layout/target1"/>
    <dgm:cxn modelId="{6437C7B4-F442-4CA6-97FD-DD05E5FFB52D}" type="presOf" srcId="{4CE8FCD1-F026-4852-AB2B-5028FA900C40}" destId="{0C970B6A-7F85-4449-B8CE-16F2160E0906}" srcOrd="0" destOrd="0" presId="urn:microsoft.com/office/officeart/2005/8/layout/target1"/>
    <dgm:cxn modelId="{F15E01F4-5664-4CA0-92DF-200EA634A7FA}" srcId="{AF61276E-BD9A-4E88-B27E-47F7C7E46D28}" destId="{4CE8FCD1-F026-4852-AB2B-5028FA900C40}" srcOrd="0" destOrd="0" parTransId="{DE17D7D2-90CC-4556-98D7-79CA03D934B6}" sibTransId="{C75C62EA-901B-44C2-877E-4F6758D06400}"/>
    <dgm:cxn modelId="{315B4E87-3F67-4CE4-910D-97403B016CB0}" type="presParOf" srcId="{382C01BA-22F3-4579-9BBB-D270174217D8}" destId="{C2BBE4BD-EAC7-4B85-A6CD-91ABC978A3F3}" srcOrd="0" destOrd="0" presId="urn:microsoft.com/office/officeart/2005/8/layout/target1"/>
    <dgm:cxn modelId="{90ECABD8-7577-4999-A5D7-D6F0988C4E62}" type="presParOf" srcId="{382C01BA-22F3-4579-9BBB-D270174217D8}" destId="{0C970B6A-7F85-4449-B8CE-16F2160E0906}" srcOrd="1" destOrd="0" presId="urn:microsoft.com/office/officeart/2005/8/layout/target1"/>
    <dgm:cxn modelId="{ECD4BCD0-D2BC-4C7A-9613-72E716E9533B}" type="presParOf" srcId="{382C01BA-22F3-4579-9BBB-D270174217D8}" destId="{04CFF6BD-2F8E-4FAD-BAF7-6B6B28614525}" srcOrd="2" destOrd="0" presId="urn:microsoft.com/office/officeart/2005/8/layout/target1"/>
    <dgm:cxn modelId="{E5B3B9ED-B333-43EE-8F5D-6C1096E97518}" type="presParOf" srcId="{382C01BA-22F3-4579-9BBB-D270174217D8}" destId="{44F9F67D-0AC5-4BCF-A387-EF3E394A6242}" srcOrd="3" destOrd="0" presId="urn:microsoft.com/office/officeart/2005/8/layout/target1"/>
    <dgm:cxn modelId="{7BD64A6D-21FE-44D4-84F5-03D44966647A}" type="presParOf" srcId="{382C01BA-22F3-4579-9BBB-D270174217D8}" destId="{0D0AF10D-6DDA-431A-B83D-028F0723879D}" srcOrd="4" destOrd="0" presId="urn:microsoft.com/office/officeart/2005/8/layout/target1"/>
    <dgm:cxn modelId="{32067BA1-69DD-49FD-B1E8-62DE836AA793}" type="presParOf" srcId="{382C01BA-22F3-4579-9BBB-D270174217D8}" destId="{65FA50D6-2818-4637-A5FD-A0484A2CF229}" srcOrd="5" destOrd="0" presId="urn:microsoft.com/office/officeart/2005/8/layout/target1"/>
    <dgm:cxn modelId="{68F5D759-82F5-492D-9C49-4306BCFC1B23}" type="presParOf" srcId="{382C01BA-22F3-4579-9BBB-D270174217D8}" destId="{130756B6-59D6-45D3-AA68-0DDA699D46A0}" srcOrd="6" destOrd="0" presId="urn:microsoft.com/office/officeart/2005/8/layout/target1"/>
    <dgm:cxn modelId="{48E631C8-DAF2-42C5-85EF-B4FA90C5747F}" type="presParOf" srcId="{382C01BA-22F3-4579-9BBB-D270174217D8}" destId="{9AE9D3CE-597A-43DD-B5C6-8F96D4F6100C}" srcOrd="7" destOrd="0" presId="urn:microsoft.com/office/officeart/2005/8/layout/target1"/>
    <dgm:cxn modelId="{2D25FBE9-8DC3-4941-BB17-A914A5070474}" type="presParOf" srcId="{382C01BA-22F3-4579-9BBB-D270174217D8}" destId="{88E2918E-A1B5-4D94-8233-D6013D1C2B12}" srcOrd="8" destOrd="0" presId="urn:microsoft.com/office/officeart/2005/8/layout/target1"/>
    <dgm:cxn modelId="{6F9F61B9-2941-498B-B174-659D8A02852E}" type="presParOf" srcId="{382C01BA-22F3-4579-9BBB-D270174217D8}" destId="{84A9BE87-E09D-4778-9F1A-CB67564455DF}" srcOrd="9" destOrd="0" presId="urn:microsoft.com/office/officeart/2005/8/layout/target1"/>
    <dgm:cxn modelId="{96FDC10F-892F-4105-8E52-D0557C23F93A}" type="presParOf" srcId="{382C01BA-22F3-4579-9BBB-D270174217D8}" destId="{9833D04F-6E5B-467C-B3F8-6E84CDBDDF84}" srcOrd="10" destOrd="0" presId="urn:microsoft.com/office/officeart/2005/8/layout/target1"/>
    <dgm:cxn modelId="{52E012D8-AA24-4BD4-B25B-DB5737F5DF55}" type="presParOf" srcId="{382C01BA-22F3-4579-9BBB-D270174217D8}" destId="{A92F75F1-2EC3-4A97-8A43-B1766E42F8C2}" srcOrd="11" destOrd="0" presId="urn:microsoft.com/office/officeart/2005/8/layout/targe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47DE74-F883-42A5-9276-9C4436432AAC}" type="doc">
      <dgm:prSet loTypeId="urn:microsoft.com/office/officeart/2005/8/layout/venn1" loCatId="relationship" qsTypeId="urn:microsoft.com/office/officeart/2005/8/quickstyle/simple1" qsCatId="simple" csTypeId="urn:microsoft.com/office/officeart/2005/8/colors/accent1_2" csCatId="accent1" phldr="1"/>
      <dgm:spPr/>
    </dgm:pt>
    <dgm:pt modelId="{B277149E-EFD3-49B9-9D65-1A4C909FD3A5}">
      <dgm:prSet phldrT="[Texte]"/>
      <dgm:spPr>
        <a:solidFill>
          <a:srgbClr val="01BD0A">
            <a:alpha val="50000"/>
          </a:srgbClr>
        </a:solidFill>
      </dgm:spPr>
      <dgm:t>
        <a:bodyPr/>
        <a:lstStyle/>
        <a:p>
          <a:r>
            <a:rPr lang="fr-FR" dirty="0"/>
            <a:t>Solution 1</a:t>
          </a:r>
        </a:p>
      </dgm:t>
    </dgm:pt>
    <dgm:pt modelId="{01D87123-E4A2-40C5-8DB8-A469B43D6E7A}" type="parTrans" cxnId="{BC31D53C-7234-4B58-805C-4FD6D26F365C}">
      <dgm:prSet/>
      <dgm:spPr/>
      <dgm:t>
        <a:bodyPr/>
        <a:lstStyle/>
        <a:p>
          <a:endParaRPr lang="fr-FR"/>
        </a:p>
      </dgm:t>
    </dgm:pt>
    <dgm:pt modelId="{D555D626-2694-4DB7-BA3F-A74F8F13CA56}" type="sibTrans" cxnId="{BC31D53C-7234-4B58-805C-4FD6D26F365C}">
      <dgm:prSet/>
      <dgm:spPr/>
      <dgm:t>
        <a:bodyPr/>
        <a:lstStyle/>
        <a:p>
          <a:endParaRPr lang="fr-FR"/>
        </a:p>
      </dgm:t>
    </dgm:pt>
    <dgm:pt modelId="{CC79A9D2-D2DD-4354-B9DF-EBD1825F10DA}">
      <dgm:prSet phldrT="[Texte]"/>
      <dgm:spPr>
        <a:solidFill>
          <a:srgbClr val="FF8C01">
            <a:alpha val="50000"/>
          </a:srgbClr>
        </a:solidFill>
      </dgm:spPr>
      <dgm:t>
        <a:bodyPr/>
        <a:lstStyle/>
        <a:p>
          <a:r>
            <a:rPr lang="fr-FR" dirty="0"/>
            <a:t>Solution 3</a:t>
          </a:r>
        </a:p>
      </dgm:t>
    </dgm:pt>
    <dgm:pt modelId="{C9E0174E-0C9D-4943-A574-2146F2A34CB7}" type="sibTrans" cxnId="{9EF9CDD5-AE8F-49CA-886B-DB9F9A4773B1}">
      <dgm:prSet/>
      <dgm:spPr/>
      <dgm:t>
        <a:bodyPr/>
        <a:lstStyle/>
        <a:p>
          <a:endParaRPr lang="fr-FR"/>
        </a:p>
      </dgm:t>
    </dgm:pt>
    <dgm:pt modelId="{BA0D9104-0F6F-4CCB-806B-EF1A45CF8FB2}" type="parTrans" cxnId="{9EF9CDD5-AE8F-49CA-886B-DB9F9A4773B1}">
      <dgm:prSet/>
      <dgm:spPr/>
      <dgm:t>
        <a:bodyPr/>
        <a:lstStyle/>
        <a:p>
          <a:endParaRPr lang="fr-FR"/>
        </a:p>
      </dgm:t>
    </dgm:pt>
    <dgm:pt modelId="{0119E694-E3B7-479C-9FB3-20243865260C}">
      <dgm:prSet phldrT="[Texte]"/>
      <dgm:spPr>
        <a:solidFill>
          <a:srgbClr val="FFFF00">
            <a:alpha val="34000"/>
          </a:srgbClr>
        </a:solidFill>
      </dgm:spPr>
      <dgm:t>
        <a:bodyPr/>
        <a:lstStyle/>
        <a:p>
          <a:r>
            <a:rPr lang="fr-FR" dirty="0"/>
            <a:t>Solution 2</a:t>
          </a:r>
        </a:p>
      </dgm:t>
    </dgm:pt>
    <dgm:pt modelId="{D8EC63B9-D218-4149-950E-E8F9805593BE}" type="sibTrans" cxnId="{0F4E50F1-6E55-43CE-8806-67B95898843F}">
      <dgm:prSet/>
      <dgm:spPr/>
      <dgm:t>
        <a:bodyPr/>
        <a:lstStyle/>
        <a:p>
          <a:endParaRPr lang="fr-FR"/>
        </a:p>
      </dgm:t>
    </dgm:pt>
    <dgm:pt modelId="{4F395154-78A5-4DDE-942C-66C208EDF5EA}" type="parTrans" cxnId="{0F4E50F1-6E55-43CE-8806-67B95898843F}">
      <dgm:prSet/>
      <dgm:spPr/>
      <dgm:t>
        <a:bodyPr/>
        <a:lstStyle/>
        <a:p>
          <a:endParaRPr lang="fr-FR"/>
        </a:p>
      </dgm:t>
    </dgm:pt>
    <dgm:pt modelId="{CF03FCA6-C49B-42B6-AFDC-AAA644E66F43}" type="pres">
      <dgm:prSet presAssocID="{5447DE74-F883-42A5-9276-9C4436432AAC}" presName="compositeShape" presStyleCnt="0">
        <dgm:presLayoutVars>
          <dgm:chMax val="7"/>
          <dgm:dir/>
          <dgm:resizeHandles val="exact"/>
        </dgm:presLayoutVars>
      </dgm:prSet>
      <dgm:spPr/>
    </dgm:pt>
    <dgm:pt modelId="{BFC3A478-B34E-4117-B032-AFA22596C689}" type="pres">
      <dgm:prSet presAssocID="{B277149E-EFD3-49B9-9D65-1A4C909FD3A5}" presName="circ1" presStyleLbl="vennNode1" presStyleIdx="0" presStyleCnt="3"/>
      <dgm:spPr/>
    </dgm:pt>
    <dgm:pt modelId="{DB674221-7D42-4265-AFD7-BE67B72C7197}" type="pres">
      <dgm:prSet presAssocID="{B277149E-EFD3-49B9-9D65-1A4C909FD3A5}" presName="circ1Tx" presStyleLbl="revTx" presStyleIdx="0" presStyleCnt="0">
        <dgm:presLayoutVars>
          <dgm:chMax val="0"/>
          <dgm:chPref val="0"/>
          <dgm:bulletEnabled val="1"/>
        </dgm:presLayoutVars>
      </dgm:prSet>
      <dgm:spPr/>
    </dgm:pt>
    <dgm:pt modelId="{0EAE829A-F465-40F8-BE0B-D391E10BE1EF}" type="pres">
      <dgm:prSet presAssocID="{0119E694-E3B7-479C-9FB3-20243865260C}" presName="circ2" presStyleLbl="vennNode1" presStyleIdx="1" presStyleCnt="3"/>
      <dgm:spPr/>
    </dgm:pt>
    <dgm:pt modelId="{6A74BE23-AD52-4E70-8916-0E46824AEB13}" type="pres">
      <dgm:prSet presAssocID="{0119E694-E3B7-479C-9FB3-20243865260C}" presName="circ2Tx" presStyleLbl="revTx" presStyleIdx="0" presStyleCnt="0">
        <dgm:presLayoutVars>
          <dgm:chMax val="0"/>
          <dgm:chPref val="0"/>
          <dgm:bulletEnabled val="1"/>
        </dgm:presLayoutVars>
      </dgm:prSet>
      <dgm:spPr/>
    </dgm:pt>
    <dgm:pt modelId="{DE7CB3C9-8089-4F3A-B980-1F9D9E096712}" type="pres">
      <dgm:prSet presAssocID="{CC79A9D2-D2DD-4354-B9DF-EBD1825F10DA}" presName="circ3" presStyleLbl="vennNode1" presStyleIdx="2" presStyleCnt="3"/>
      <dgm:spPr/>
    </dgm:pt>
    <dgm:pt modelId="{8531AC6A-21C2-414E-88B3-3761C0ED4F06}" type="pres">
      <dgm:prSet presAssocID="{CC79A9D2-D2DD-4354-B9DF-EBD1825F10DA}" presName="circ3Tx" presStyleLbl="revTx" presStyleIdx="0" presStyleCnt="0">
        <dgm:presLayoutVars>
          <dgm:chMax val="0"/>
          <dgm:chPref val="0"/>
          <dgm:bulletEnabled val="1"/>
        </dgm:presLayoutVars>
      </dgm:prSet>
      <dgm:spPr/>
    </dgm:pt>
  </dgm:ptLst>
  <dgm:cxnLst>
    <dgm:cxn modelId="{BC31D53C-7234-4B58-805C-4FD6D26F365C}" srcId="{5447DE74-F883-42A5-9276-9C4436432AAC}" destId="{B277149E-EFD3-49B9-9D65-1A4C909FD3A5}" srcOrd="0" destOrd="0" parTransId="{01D87123-E4A2-40C5-8DB8-A469B43D6E7A}" sibTransId="{D555D626-2694-4DB7-BA3F-A74F8F13CA56}"/>
    <dgm:cxn modelId="{A69D815C-B6FC-42FC-84BD-FC02BD4F3E3D}" type="presOf" srcId="{CC79A9D2-D2DD-4354-B9DF-EBD1825F10DA}" destId="{DE7CB3C9-8089-4F3A-B980-1F9D9E096712}" srcOrd="0" destOrd="0" presId="urn:microsoft.com/office/officeart/2005/8/layout/venn1"/>
    <dgm:cxn modelId="{F8546F44-B510-4A00-9A73-70D1A75454C8}" type="presOf" srcId="{CC79A9D2-D2DD-4354-B9DF-EBD1825F10DA}" destId="{8531AC6A-21C2-414E-88B3-3761C0ED4F06}" srcOrd="1" destOrd="0" presId="urn:microsoft.com/office/officeart/2005/8/layout/venn1"/>
    <dgm:cxn modelId="{4FA95854-9B02-45B3-8D27-1E36B32E82F9}" type="presOf" srcId="{5447DE74-F883-42A5-9276-9C4436432AAC}" destId="{CF03FCA6-C49B-42B6-AFDC-AAA644E66F43}" srcOrd="0" destOrd="0" presId="urn:microsoft.com/office/officeart/2005/8/layout/venn1"/>
    <dgm:cxn modelId="{AE2D9094-0269-476C-8B7A-0B43D6D34F90}" type="presOf" srcId="{0119E694-E3B7-479C-9FB3-20243865260C}" destId="{0EAE829A-F465-40F8-BE0B-D391E10BE1EF}" srcOrd="0" destOrd="0" presId="urn:microsoft.com/office/officeart/2005/8/layout/venn1"/>
    <dgm:cxn modelId="{55FBD4B9-AABF-4812-A396-EB1C6CDF7DE9}" type="presOf" srcId="{0119E694-E3B7-479C-9FB3-20243865260C}" destId="{6A74BE23-AD52-4E70-8916-0E46824AEB13}" srcOrd="1" destOrd="0" presId="urn:microsoft.com/office/officeart/2005/8/layout/venn1"/>
    <dgm:cxn modelId="{9EF9CDD5-AE8F-49CA-886B-DB9F9A4773B1}" srcId="{5447DE74-F883-42A5-9276-9C4436432AAC}" destId="{CC79A9D2-D2DD-4354-B9DF-EBD1825F10DA}" srcOrd="2" destOrd="0" parTransId="{BA0D9104-0F6F-4CCB-806B-EF1A45CF8FB2}" sibTransId="{C9E0174E-0C9D-4943-A574-2146F2A34CB7}"/>
    <dgm:cxn modelId="{4F3774E8-43D4-4423-A84E-2775E8F9A76F}" type="presOf" srcId="{B277149E-EFD3-49B9-9D65-1A4C909FD3A5}" destId="{BFC3A478-B34E-4117-B032-AFA22596C689}" srcOrd="0" destOrd="0" presId="urn:microsoft.com/office/officeart/2005/8/layout/venn1"/>
    <dgm:cxn modelId="{0F4E50F1-6E55-43CE-8806-67B95898843F}" srcId="{5447DE74-F883-42A5-9276-9C4436432AAC}" destId="{0119E694-E3B7-479C-9FB3-20243865260C}" srcOrd="1" destOrd="0" parTransId="{4F395154-78A5-4DDE-942C-66C208EDF5EA}" sibTransId="{D8EC63B9-D218-4149-950E-E8F9805593BE}"/>
    <dgm:cxn modelId="{9B5C94F6-22B9-4A1D-B4C9-C37A41E0C560}" type="presOf" srcId="{B277149E-EFD3-49B9-9D65-1A4C909FD3A5}" destId="{DB674221-7D42-4265-AFD7-BE67B72C7197}" srcOrd="1" destOrd="0" presId="urn:microsoft.com/office/officeart/2005/8/layout/venn1"/>
    <dgm:cxn modelId="{BA597002-83CF-4FB7-89E6-7A16EB2927BF}" type="presParOf" srcId="{CF03FCA6-C49B-42B6-AFDC-AAA644E66F43}" destId="{BFC3A478-B34E-4117-B032-AFA22596C689}" srcOrd="0" destOrd="0" presId="urn:microsoft.com/office/officeart/2005/8/layout/venn1"/>
    <dgm:cxn modelId="{FF8ADA15-AACA-46C7-9A25-6D28D9DF2926}" type="presParOf" srcId="{CF03FCA6-C49B-42B6-AFDC-AAA644E66F43}" destId="{DB674221-7D42-4265-AFD7-BE67B72C7197}" srcOrd="1" destOrd="0" presId="urn:microsoft.com/office/officeart/2005/8/layout/venn1"/>
    <dgm:cxn modelId="{D4FE6D33-8B6F-4FF0-BF94-A8E97F92650C}" type="presParOf" srcId="{CF03FCA6-C49B-42B6-AFDC-AAA644E66F43}" destId="{0EAE829A-F465-40F8-BE0B-D391E10BE1EF}" srcOrd="2" destOrd="0" presId="urn:microsoft.com/office/officeart/2005/8/layout/venn1"/>
    <dgm:cxn modelId="{AF2B9EE6-30A2-405F-B678-77605ABF776E}" type="presParOf" srcId="{CF03FCA6-C49B-42B6-AFDC-AAA644E66F43}" destId="{6A74BE23-AD52-4E70-8916-0E46824AEB13}" srcOrd="3" destOrd="0" presId="urn:microsoft.com/office/officeart/2005/8/layout/venn1"/>
    <dgm:cxn modelId="{2976159B-9093-45EA-B9F3-F5D05E5D3D90}" type="presParOf" srcId="{CF03FCA6-C49B-42B6-AFDC-AAA644E66F43}" destId="{DE7CB3C9-8089-4F3A-B980-1F9D9E096712}" srcOrd="4" destOrd="0" presId="urn:microsoft.com/office/officeart/2005/8/layout/venn1"/>
    <dgm:cxn modelId="{755FA0CA-F8EC-4083-BAA6-673446F2021E}" type="presParOf" srcId="{CF03FCA6-C49B-42B6-AFDC-AAA644E66F43}" destId="{8531AC6A-21C2-414E-88B3-3761C0ED4F06}" srcOrd="5" destOrd="0" presId="urn:microsoft.com/office/officeart/2005/8/layout/ven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178735-8796-4B01-9EA9-C0B2DA4F9C53}" type="doc">
      <dgm:prSet loTypeId="urn:microsoft.com/office/officeart/2005/8/layout/cycle8" loCatId="cycle" qsTypeId="urn:microsoft.com/office/officeart/2005/8/quickstyle/3d3" qsCatId="3D" csTypeId="urn:microsoft.com/office/officeart/2005/8/colors/accent2_2" csCatId="accent2" phldr="1"/>
      <dgm:spPr/>
      <dgm:t>
        <a:bodyPr/>
        <a:lstStyle/>
        <a:p>
          <a:endParaRPr lang="fr-CA"/>
        </a:p>
      </dgm:t>
    </dgm:pt>
    <dgm:pt modelId="{8E6810C7-43DC-47E1-8CAB-3823AEE2D899}">
      <dgm:prSet phldrT="[Text]" custT="1"/>
      <dgm:spPr>
        <a:solidFill>
          <a:srgbClr val="EB508B"/>
        </a:solidFill>
        <a:ln>
          <a:solidFill>
            <a:srgbClr val="EB508B"/>
          </a:solidFill>
        </a:ln>
      </dgm:spPr>
      <dgm:t>
        <a:bodyPr/>
        <a:lstStyle/>
        <a:p>
          <a:pPr algn="ctr"/>
          <a:r>
            <a:rPr lang="fr-FR" sz="1600" b="1" dirty="0">
              <a:solidFill>
                <a:srgbClr val="EB508B"/>
              </a:solidFill>
              <a:effectLst>
                <a:outerShdw blurRad="38100" dist="38100" dir="2700000" algn="tl">
                  <a:srgbClr val="000000"/>
                </a:outerShdw>
              </a:effectLst>
            </a:rPr>
            <a:t>   </a:t>
          </a:r>
          <a:endParaRPr lang="fr-FR" sz="1600" dirty="0">
            <a:solidFill>
              <a:srgbClr val="EB508B"/>
            </a:solidFill>
            <a:effectLst>
              <a:outerShdw blurRad="38100" dist="38100" dir="2700000" algn="tl">
                <a:srgbClr val="000000"/>
              </a:outerShdw>
            </a:effectLst>
          </a:endParaRPr>
        </a:p>
      </dgm:t>
    </dgm:pt>
    <dgm:pt modelId="{F7B4A7B2-8FDD-4230-AEEA-846E18967017}" type="parTrans" cxnId="{A25DAFF0-E899-4F97-9EA2-0910924F0E5D}">
      <dgm:prSet/>
      <dgm:spPr/>
      <dgm:t>
        <a:bodyPr/>
        <a:lstStyle/>
        <a:p>
          <a:endParaRPr lang="fr-CA">
            <a:solidFill>
              <a:srgbClr val="EB508B"/>
            </a:solidFill>
          </a:endParaRPr>
        </a:p>
      </dgm:t>
    </dgm:pt>
    <dgm:pt modelId="{410A7BE3-F4FB-4B24-B325-16C1E7E1E74C}" type="sibTrans" cxnId="{A25DAFF0-E899-4F97-9EA2-0910924F0E5D}">
      <dgm:prSet/>
      <dgm:spPr/>
      <dgm:t>
        <a:bodyPr/>
        <a:lstStyle/>
        <a:p>
          <a:endParaRPr lang="fr-CA">
            <a:solidFill>
              <a:srgbClr val="EB508B"/>
            </a:solidFill>
          </a:endParaRPr>
        </a:p>
      </dgm:t>
    </dgm:pt>
    <dgm:pt modelId="{7339B2B3-7C6D-4519-83A9-A7D2099C4CEA}" type="pres">
      <dgm:prSet presAssocID="{DB178735-8796-4B01-9EA9-C0B2DA4F9C53}" presName="compositeShape" presStyleCnt="0">
        <dgm:presLayoutVars>
          <dgm:chMax val="7"/>
          <dgm:dir/>
          <dgm:resizeHandles val="exact"/>
        </dgm:presLayoutVars>
      </dgm:prSet>
      <dgm:spPr/>
    </dgm:pt>
    <dgm:pt modelId="{8EE589DF-2C57-4BCF-8E79-38AAD00B74F7}" type="pres">
      <dgm:prSet presAssocID="{DB178735-8796-4B01-9EA9-C0B2DA4F9C53}" presName="wedge1" presStyleLbl="node1" presStyleIdx="0" presStyleCnt="1" custAng="19353972"/>
      <dgm:spPr>
        <a:solidFill>
          <a:srgbClr val="FF0000"/>
        </a:solidFill>
      </dgm:spPr>
    </dgm:pt>
    <dgm:pt modelId="{F35411C0-86BE-4D51-85F3-6FB24E99E3BD}" type="pres">
      <dgm:prSet presAssocID="{DB178735-8796-4B01-9EA9-C0B2DA4F9C53}" presName="dummy1a" presStyleCnt="0"/>
      <dgm:spPr/>
    </dgm:pt>
    <dgm:pt modelId="{B6CB937D-7211-400F-9A78-622F30E3BFB1}" type="pres">
      <dgm:prSet presAssocID="{DB178735-8796-4B01-9EA9-C0B2DA4F9C53}" presName="dummy1b" presStyleCnt="0"/>
      <dgm:spPr/>
    </dgm:pt>
    <dgm:pt modelId="{2D9F17AC-BA19-4CDC-ACB5-C38BA111D720}" type="pres">
      <dgm:prSet presAssocID="{DB178735-8796-4B01-9EA9-C0B2DA4F9C53}" presName="wedge1Tx" presStyleLbl="node1" presStyleIdx="0" presStyleCnt="1">
        <dgm:presLayoutVars>
          <dgm:chMax val="0"/>
          <dgm:chPref val="0"/>
          <dgm:bulletEnabled val="1"/>
        </dgm:presLayoutVars>
      </dgm:prSet>
      <dgm:spPr>
        <a:solidFill>
          <a:srgbClr val="C00000"/>
        </a:solidFill>
      </dgm:spPr>
    </dgm:pt>
    <dgm:pt modelId="{91E98A6C-595E-4DA4-B8CA-928804D9D6AA}" type="pres">
      <dgm:prSet presAssocID="{410A7BE3-F4FB-4B24-B325-16C1E7E1E74C}" presName="arrowWedge1single" presStyleLbl="fgSibTrans2D1" presStyleIdx="0" presStyleCnt="1"/>
      <dgm:spPr>
        <a:solidFill>
          <a:srgbClr val="084483"/>
        </a:solidFill>
      </dgm:spPr>
    </dgm:pt>
  </dgm:ptLst>
  <dgm:cxnLst>
    <dgm:cxn modelId="{6FB2570C-8321-4835-B352-900387A032AF}" type="presOf" srcId="{8E6810C7-43DC-47E1-8CAB-3823AEE2D899}" destId="{2D9F17AC-BA19-4CDC-ACB5-C38BA111D720}" srcOrd="1" destOrd="0" presId="urn:microsoft.com/office/officeart/2005/8/layout/cycle8"/>
    <dgm:cxn modelId="{120D504B-3687-4BA0-9A49-896E62F2C2F6}" type="presOf" srcId="{DB178735-8796-4B01-9EA9-C0B2DA4F9C53}" destId="{7339B2B3-7C6D-4519-83A9-A7D2099C4CEA}" srcOrd="0" destOrd="0" presId="urn:microsoft.com/office/officeart/2005/8/layout/cycle8"/>
    <dgm:cxn modelId="{B3B282A6-84C8-4DD7-AFBB-A83834A12EDF}" type="presOf" srcId="{8E6810C7-43DC-47E1-8CAB-3823AEE2D899}" destId="{8EE589DF-2C57-4BCF-8E79-38AAD00B74F7}" srcOrd="0" destOrd="0" presId="urn:microsoft.com/office/officeart/2005/8/layout/cycle8"/>
    <dgm:cxn modelId="{A25DAFF0-E899-4F97-9EA2-0910924F0E5D}" srcId="{DB178735-8796-4B01-9EA9-C0B2DA4F9C53}" destId="{8E6810C7-43DC-47E1-8CAB-3823AEE2D899}" srcOrd="0" destOrd="0" parTransId="{F7B4A7B2-8FDD-4230-AEEA-846E18967017}" sibTransId="{410A7BE3-F4FB-4B24-B325-16C1E7E1E74C}"/>
    <dgm:cxn modelId="{28C46DEC-5CE9-485D-AE9F-3C4DC75AD39F}" type="presParOf" srcId="{7339B2B3-7C6D-4519-83A9-A7D2099C4CEA}" destId="{8EE589DF-2C57-4BCF-8E79-38AAD00B74F7}" srcOrd="0" destOrd="0" presId="urn:microsoft.com/office/officeart/2005/8/layout/cycle8"/>
    <dgm:cxn modelId="{54ED69D2-1153-48C8-81B1-75407EB8F352}" type="presParOf" srcId="{7339B2B3-7C6D-4519-83A9-A7D2099C4CEA}" destId="{F35411C0-86BE-4D51-85F3-6FB24E99E3BD}" srcOrd="1" destOrd="0" presId="urn:microsoft.com/office/officeart/2005/8/layout/cycle8"/>
    <dgm:cxn modelId="{0DDB353D-7BDE-426C-B514-971610131389}" type="presParOf" srcId="{7339B2B3-7C6D-4519-83A9-A7D2099C4CEA}" destId="{B6CB937D-7211-400F-9A78-622F30E3BFB1}" srcOrd="2" destOrd="0" presId="urn:microsoft.com/office/officeart/2005/8/layout/cycle8"/>
    <dgm:cxn modelId="{31AD2DB4-4BC9-4110-8A54-4A21E0719349}" type="presParOf" srcId="{7339B2B3-7C6D-4519-83A9-A7D2099C4CEA}" destId="{2D9F17AC-BA19-4CDC-ACB5-C38BA111D720}" srcOrd="3" destOrd="0" presId="urn:microsoft.com/office/officeart/2005/8/layout/cycle8"/>
    <dgm:cxn modelId="{A7C9ADCB-205E-433B-871A-1E29F9983B38}" type="presParOf" srcId="{7339B2B3-7C6D-4519-83A9-A7D2099C4CEA}" destId="{91E98A6C-595E-4DA4-B8CA-928804D9D6AA}" srcOrd="4" destOrd="0" presId="urn:microsoft.com/office/officeart/2005/8/layout/cycle8"/>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178735-8796-4B01-9EA9-C0B2DA4F9C53}" type="doc">
      <dgm:prSet loTypeId="urn:microsoft.com/office/officeart/2005/8/layout/cycle8" loCatId="cycle" qsTypeId="urn:microsoft.com/office/officeart/2005/8/quickstyle/3d3" qsCatId="3D" csTypeId="urn:microsoft.com/office/officeart/2005/8/colors/accent2_2" csCatId="accent2" phldr="1"/>
      <dgm:spPr/>
      <dgm:t>
        <a:bodyPr/>
        <a:lstStyle/>
        <a:p>
          <a:endParaRPr lang="fr-CA"/>
        </a:p>
      </dgm:t>
    </dgm:pt>
    <dgm:pt modelId="{DC03EE90-DCD3-420C-B089-47155B9FBC88}">
      <dgm:prSet phldrT="[Text]" custT="1"/>
      <dgm:spPr>
        <a:solidFill>
          <a:srgbClr val="C00000"/>
        </a:solidFill>
      </dgm:spPr>
      <dgm:t>
        <a:bodyPr/>
        <a:lstStyle/>
        <a:p>
          <a:pPr algn="l">
            <a:buFontTx/>
            <a:buChar char="•"/>
          </a:pPr>
          <a:endParaRPr lang="fr-CA" sz="1200" dirty="0">
            <a:latin typeface="+mn-lt"/>
          </a:endParaRPr>
        </a:p>
      </dgm:t>
    </dgm:pt>
    <dgm:pt modelId="{43C198C2-7F98-4BAA-8AB7-7447B5C8766D}" type="sibTrans" cxnId="{F64281E2-277B-4B80-9D61-72529C857585}">
      <dgm:prSet/>
      <dgm:spPr/>
      <dgm:t>
        <a:bodyPr/>
        <a:lstStyle/>
        <a:p>
          <a:endParaRPr lang="fr-CA"/>
        </a:p>
      </dgm:t>
    </dgm:pt>
    <dgm:pt modelId="{CCACDDBD-43E7-4004-9AC5-0F3893634DD8}" type="parTrans" cxnId="{F64281E2-277B-4B80-9D61-72529C857585}">
      <dgm:prSet/>
      <dgm:spPr/>
      <dgm:t>
        <a:bodyPr/>
        <a:lstStyle/>
        <a:p>
          <a:endParaRPr lang="fr-CA"/>
        </a:p>
      </dgm:t>
    </dgm:pt>
    <dgm:pt modelId="{7339B2B3-7C6D-4519-83A9-A7D2099C4CEA}" type="pres">
      <dgm:prSet presAssocID="{DB178735-8796-4B01-9EA9-C0B2DA4F9C53}" presName="compositeShape" presStyleCnt="0">
        <dgm:presLayoutVars>
          <dgm:chMax val="7"/>
          <dgm:dir/>
          <dgm:resizeHandles val="exact"/>
        </dgm:presLayoutVars>
      </dgm:prSet>
      <dgm:spPr/>
    </dgm:pt>
    <dgm:pt modelId="{8EE589DF-2C57-4BCF-8E79-38AAD00B74F7}" type="pres">
      <dgm:prSet presAssocID="{DB178735-8796-4B01-9EA9-C0B2DA4F9C53}" presName="wedge1" presStyleLbl="node1" presStyleIdx="0" presStyleCnt="1" custAng="19353972"/>
      <dgm:spPr/>
    </dgm:pt>
    <dgm:pt modelId="{F35411C0-86BE-4D51-85F3-6FB24E99E3BD}" type="pres">
      <dgm:prSet presAssocID="{DB178735-8796-4B01-9EA9-C0B2DA4F9C53}" presName="dummy1a" presStyleCnt="0"/>
      <dgm:spPr/>
    </dgm:pt>
    <dgm:pt modelId="{B6CB937D-7211-400F-9A78-622F30E3BFB1}" type="pres">
      <dgm:prSet presAssocID="{DB178735-8796-4B01-9EA9-C0B2DA4F9C53}" presName="dummy1b" presStyleCnt="0"/>
      <dgm:spPr/>
    </dgm:pt>
    <dgm:pt modelId="{2D9F17AC-BA19-4CDC-ACB5-C38BA111D720}" type="pres">
      <dgm:prSet presAssocID="{DB178735-8796-4B01-9EA9-C0B2DA4F9C53}" presName="wedge1Tx" presStyleLbl="node1" presStyleIdx="0" presStyleCnt="1">
        <dgm:presLayoutVars>
          <dgm:chMax val="0"/>
          <dgm:chPref val="0"/>
          <dgm:bulletEnabled val="1"/>
        </dgm:presLayoutVars>
      </dgm:prSet>
      <dgm:spPr/>
    </dgm:pt>
    <dgm:pt modelId="{E7E897CB-6C41-4CA5-AF52-C441E976772C}" type="pres">
      <dgm:prSet presAssocID="{43C198C2-7F98-4BAA-8AB7-7447B5C8766D}" presName="arrowWedge1single" presStyleLbl="fgSibTrans2D1" presStyleIdx="0" presStyleCnt="1"/>
      <dgm:spPr>
        <a:solidFill>
          <a:srgbClr val="084483"/>
        </a:solidFill>
      </dgm:spPr>
    </dgm:pt>
  </dgm:ptLst>
  <dgm:cxnLst>
    <dgm:cxn modelId="{D618243C-D8CA-48DB-BDD7-172ACF66FCB7}" type="presOf" srcId="{DC03EE90-DCD3-420C-B089-47155B9FBC88}" destId="{2D9F17AC-BA19-4CDC-ACB5-C38BA111D720}" srcOrd="1" destOrd="0" presId="urn:microsoft.com/office/officeart/2005/8/layout/cycle8"/>
    <dgm:cxn modelId="{9DED9D89-152B-4746-AF40-3FAA2E77DE28}" type="presOf" srcId="{DC03EE90-DCD3-420C-B089-47155B9FBC88}" destId="{8EE589DF-2C57-4BCF-8E79-38AAD00B74F7}" srcOrd="0" destOrd="0" presId="urn:microsoft.com/office/officeart/2005/8/layout/cycle8"/>
    <dgm:cxn modelId="{EF67919B-5826-4844-BF4A-259D12681E32}" type="presOf" srcId="{DB178735-8796-4B01-9EA9-C0B2DA4F9C53}" destId="{7339B2B3-7C6D-4519-83A9-A7D2099C4CEA}" srcOrd="0" destOrd="0" presId="urn:microsoft.com/office/officeart/2005/8/layout/cycle8"/>
    <dgm:cxn modelId="{F64281E2-277B-4B80-9D61-72529C857585}" srcId="{DB178735-8796-4B01-9EA9-C0B2DA4F9C53}" destId="{DC03EE90-DCD3-420C-B089-47155B9FBC88}" srcOrd="0" destOrd="0" parTransId="{CCACDDBD-43E7-4004-9AC5-0F3893634DD8}" sibTransId="{43C198C2-7F98-4BAA-8AB7-7447B5C8766D}"/>
    <dgm:cxn modelId="{0A4A98A0-2844-4A15-BA32-24B2F55E7A54}" type="presParOf" srcId="{7339B2B3-7C6D-4519-83A9-A7D2099C4CEA}" destId="{8EE589DF-2C57-4BCF-8E79-38AAD00B74F7}" srcOrd="0" destOrd="0" presId="urn:microsoft.com/office/officeart/2005/8/layout/cycle8"/>
    <dgm:cxn modelId="{898C6E58-ED35-4C99-AF8A-407FDA1A023B}" type="presParOf" srcId="{7339B2B3-7C6D-4519-83A9-A7D2099C4CEA}" destId="{F35411C0-86BE-4D51-85F3-6FB24E99E3BD}" srcOrd="1" destOrd="0" presId="urn:microsoft.com/office/officeart/2005/8/layout/cycle8"/>
    <dgm:cxn modelId="{FE69A252-7686-460F-A3E4-249BEC0DAE15}" type="presParOf" srcId="{7339B2B3-7C6D-4519-83A9-A7D2099C4CEA}" destId="{B6CB937D-7211-400F-9A78-622F30E3BFB1}" srcOrd="2" destOrd="0" presId="urn:microsoft.com/office/officeart/2005/8/layout/cycle8"/>
    <dgm:cxn modelId="{F64476B9-5D49-44DC-A688-D9DF9FEF4EBB}" type="presParOf" srcId="{7339B2B3-7C6D-4519-83A9-A7D2099C4CEA}" destId="{2D9F17AC-BA19-4CDC-ACB5-C38BA111D720}" srcOrd="3" destOrd="0" presId="urn:microsoft.com/office/officeart/2005/8/layout/cycle8"/>
    <dgm:cxn modelId="{AEBAAB29-3133-4AF5-AAF0-FD354AD00EA6}" type="presParOf" srcId="{7339B2B3-7C6D-4519-83A9-A7D2099C4CEA}" destId="{E7E897CB-6C41-4CA5-AF52-C441E976772C}" srcOrd="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178735-8796-4B01-9EA9-C0B2DA4F9C53}" type="doc">
      <dgm:prSet loTypeId="urn:microsoft.com/office/officeart/2005/8/layout/cycle8" loCatId="cycle" qsTypeId="urn:microsoft.com/office/officeart/2005/8/quickstyle/3d3" qsCatId="3D" csTypeId="urn:microsoft.com/office/officeart/2005/8/colors/accent2_2" csCatId="accent2" phldr="1"/>
      <dgm:spPr/>
      <dgm:t>
        <a:bodyPr/>
        <a:lstStyle/>
        <a:p>
          <a:endParaRPr lang="fr-CA"/>
        </a:p>
      </dgm:t>
    </dgm:pt>
    <dgm:pt modelId="{DC03EE90-DCD3-420C-B089-47155B9FBC88}">
      <dgm:prSet phldrT="[Text]" custT="1"/>
      <dgm:spPr>
        <a:solidFill>
          <a:srgbClr val="01BD0A"/>
        </a:solidFill>
      </dgm:spPr>
      <dgm:t>
        <a:bodyPr/>
        <a:lstStyle/>
        <a:p>
          <a:pPr algn="l">
            <a:buFontTx/>
            <a:buChar char="•"/>
          </a:pPr>
          <a:endParaRPr lang="fr-CA" sz="1200" dirty="0">
            <a:latin typeface="+mn-lt"/>
          </a:endParaRPr>
        </a:p>
      </dgm:t>
    </dgm:pt>
    <dgm:pt modelId="{43C198C2-7F98-4BAA-8AB7-7447B5C8766D}" type="sibTrans" cxnId="{F64281E2-277B-4B80-9D61-72529C857585}">
      <dgm:prSet/>
      <dgm:spPr/>
      <dgm:t>
        <a:bodyPr/>
        <a:lstStyle/>
        <a:p>
          <a:endParaRPr lang="fr-CA"/>
        </a:p>
      </dgm:t>
    </dgm:pt>
    <dgm:pt modelId="{CCACDDBD-43E7-4004-9AC5-0F3893634DD8}" type="parTrans" cxnId="{F64281E2-277B-4B80-9D61-72529C857585}">
      <dgm:prSet/>
      <dgm:spPr/>
      <dgm:t>
        <a:bodyPr/>
        <a:lstStyle/>
        <a:p>
          <a:endParaRPr lang="fr-CA"/>
        </a:p>
      </dgm:t>
    </dgm:pt>
    <dgm:pt modelId="{7339B2B3-7C6D-4519-83A9-A7D2099C4CEA}" type="pres">
      <dgm:prSet presAssocID="{DB178735-8796-4B01-9EA9-C0B2DA4F9C53}" presName="compositeShape" presStyleCnt="0">
        <dgm:presLayoutVars>
          <dgm:chMax val="7"/>
          <dgm:dir/>
          <dgm:resizeHandles val="exact"/>
        </dgm:presLayoutVars>
      </dgm:prSet>
      <dgm:spPr/>
    </dgm:pt>
    <dgm:pt modelId="{8EE589DF-2C57-4BCF-8E79-38AAD00B74F7}" type="pres">
      <dgm:prSet presAssocID="{DB178735-8796-4B01-9EA9-C0B2DA4F9C53}" presName="wedge1" presStyleLbl="node1" presStyleIdx="0" presStyleCnt="1" custAng="19353972"/>
      <dgm:spPr/>
    </dgm:pt>
    <dgm:pt modelId="{F35411C0-86BE-4D51-85F3-6FB24E99E3BD}" type="pres">
      <dgm:prSet presAssocID="{DB178735-8796-4B01-9EA9-C0B2DA4F9C53}" presName="dummy1a" presStyleCnt="0"/>
      <dgm:spPr/>
    </dgm:pt>
    <dgm:pt modelId="{B6CB937D-7211-400F-9A78-622F30E3BFB1}" type="pres">
      <dgm:prSet presAssocID="{DB178735-8796-4B01-9EA9-C0B2DA4F9C53}" presName="dummy1b" presStyleCnt="0"/>
      <dgm:spPr/>
    </dgm:pt>
    <dgm:pt modelId="{2D9F17AC-BA19-4CDC-ACB5-C38BA111D720}" type="pres">
      <dgm:prSet presAssocID="{DB178735-8796-4B01-9EA9-C0B2DA4F9C53}" presName="wedge1Tx" presStyleLbl="node1" presStyleIdx="0" presStyleCnt="1">
        <dgm:presLayoutVars>
          <dgm:chMax val="0"/>
          <dgm:chPref val="0"/>
          <dgm:bulletEnabled val="1"/>
        </dgm:presLayoutVars>
      </dgm:prSet>
      <dgm:spPr/>
    </dgm:pt>
    <dgm:pt modelId="{E7E897CB-6C41-4CA5-AF52-C441E976772C}" type="pres">
      <dgm:prSet presAssocID="{43C198C2-7F98-4BAA-8AB7-7447B5C8766D}" presName="arrowWedge1single" presStyleLbl="fgSibTrans2D1" presStyleIdx="0" presStyleCnt="1"/>
      <dgm:spPr>
        <a:solidFill>
          <a:srgbClr val="084483"/>
        </a:solidFill>
      </dgm:spPr>
    </dgm:pt>
  </dgm:ptLst>
  <dgm:cxnLst>
    <dgm:cxn modelId="{A725D807-84C2-4B05-8E08-60E450EFC8A5}" type="presOf" srcId="{DB178735-8796-4B01-9EA9-C0B2DA4F9C53}" destId="{7339B2B3-7C6D-4519-83A9-A7D2099C4CEA}" srcOrd="0" destOrd="0" presId="urn:microsoft.com/office/officeart/2005/8/layout/cycle8"/>
    <dgm:cxn modelId="{034F542B-D1DB-4C5B-B2BA-827452D753E9}" type="presOf" srcId="{DC03EE90-DCD3-420C-B089-47155B9FBC88}" destId="{8EE589DF-2C57-4BCF-8E79-38AAD00B74F7}" srcOrd="0" destOrd="0" presId="urn:microsoft.com/office/officeart/2005/8/layout/cycle8"/>
    <dgm:cxn modelId="{4F59169E-CB44-4E49-94D9-B25D8C1BAFD2}" type="presOf" srcId="{DC03EE90-DCD3-420C-B089-47155B9FBC88}" destId="{2D9F17AC-BA19-4CDC-ACB5-C38BA111D720}" srcOrd="1" destOrd="0" presId="urn:microsoft.com/office/officeart/2005/8/layout/cycle8"/>
    <dgm:cxn modelId="{F64281E2-277B-4B80-9D61-72529C857585}" srcId="{DB178735-8796-4B01-9EA9-C0B2DA4F9C53}" destId="{DC03EE90-DCD3-420C-B089-47155B9FBC88}" srcOrd="0" destOrd="0" parTransId="{CCACDDBD-43E7-4004-9AC5-0F3893634DD8}" sibTransId="{43C198C2-7F98-4BAA-8AB7-7447B5C8766D}"/>
    <dgm:cxn modelId="{DED23BE8-38EE-479C-BF47-9B249480D4F4}" type="presParOf" srcId="{7339B2B3-7C6D-4519-83A9-A7D2099C4CEA}" destId="{8EE589DF-2C57-4BCF-8E79-38AAD00B74F7}" srcOrd="0" destOrd="0" presId="urn:microsoft.com/office/officeart/2005/8/layout/cycle8"/>
    <dgm:cxn modelId="{15854C8B-8770-4BC0-B9C9-AEE87B082BF6}" type="presParOf" srcId="{7339B2B3-7C6D-4519-83A9-A7D2099C4CEA}" destId="{F35411C0-86BE-4D51-85F3-6FB24E99E3BD}" srcOrd="1" destOrd="0" presId="urn:microsoft.com/office/officeart/2005/8/layout/cycle8"/>
    <dgm:cxn modelId="{C898441C-1403-423E-8FEE-1013B5CEF92B}" type="presParOf" srcId="{7339B2B3-7C6D-4519-83A9-A7D2099C4CEA}" destId="{B6CB937D-7211-400F-9A78-622F30E3BFB1}" srcOrd="2" destOrd="0" presId="urn:microsoft.com/office/officeart/2005/8/layout/cycle8"/>
    <dgm:cxn modelId="{0EE9C83E-9439-483C-9894-157952291B9A}" type="presParOf" srcId="{7339B2B3-7C6D-4519-83A9-A7D2099C4CEA}" destId="{2D9F17AC-BA19-4CDC-ACB5-C38BA111D720}" srcOrd="3" destOrd="0" presId="urn:microsoft.com/office/officeart/2005/8/layout/cycle8"/>
    <dgm:cxn modelId="{9BB780D0-A0C6-42A3-9135-E64607C7EE30}" type="presParOf" srcId="{7339B2B3-7C6D-4519-83A9-A7D2099C4CEA}" destId="{E7E897CB-6C41-4CA5-AF52-C441E976772C}" srcOrd="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B178735-8796-4B01-9EA9-C0B2DA4F9C53}" type="doc">
      <dgm:prSet loTypeId="urn:microsoft.com/office/officeart/2005/8/layout/cycle8" loCatId="cycle" qsTypeId="urn:microsoft.com/office/officeart/2005/8/quickstyle/3d3" qsCatId="3D" csTypeId="urn:microsoft.com/office/officeart/2005/8/colors/accent2_2" csCatId="accent2" phldr="1"/>
      <dgm:spPr/>
      <dgm:t>
        <a:bodyPr/>
        <a:lstStyle/>
        <a:p>
          <a:endParaRPr lang="fr-CA"/>
        </a:p>
      </dgm:t>
    </dgm:pt>
    <dgm:pt modelId="{DC03EE90-DCD3-420C-B089-47155B9FBC88}">
      <dgm:prSet phldrT="[Text]" custT="1"/>
      <dgm:spPr>
        <a:solidFill>
          <a:srgbClr val="466C2C"/>
        </a:solidFill>
      </dgm:spPr>
      <dgm:t>
        <a:bodyPr/>
        <a:lstStyle/>
        <a:p>
          <a:pPr algn="l">
            <a:buFontTx/>
            <a:buChar char="•"/>
          </a:pPr>
          <a:endParaRPr lang="fr-CA" sz="1200" dirty="0">
            <a:latin typeface="+mn-lt"/>
          </a:endParaRPr>
        </a:p>
      </dgm:t>
    </dgm:pt>
    <dgm:pt modelId="{43C198C2-7F98-4BAA-8AB7-7447B5C8766D}" type="sibTrans" cxnId="{F64281E2-277B-4B80-9D61-72529C857585}">
      <dgm:prSet/>
      <dgm:spPr/>
      <dgm:t>
        <a:bodyPr/>
        <a:lstStyle/>
        <a:p>
          <a:endParaRPr lang="fr-CA"/>
        </a:p>
      </dgm:t>
    </dgm:pt>
    <dgm:pt modelId="{CCACDDBD-43E7-4004-9AC5-0F3893634DD8}" type="parTrans" cxnId="{F64281E2-277B-4B80-9D61-72529C857585}">
      <dgm:prSet/>
      <dgm:spPr/>
      <dgm:t>
        <a:bodyPr/>
        <a:lstStyle/>
        <a:p>
          <a:endParaRPr lang="fr-CA"/>
        </a:p>
      </dgm:t>
    </dgm:pt>
    <dgm:pt modelId="{7339B2B3-7C6D-4519-83A9-A7D2099C4CEA}" type="pres">
      <dgm:prSet presAssocID="{DB178735-8796-4B01-9EA9-C0B2DA4F9C53}" presName="compositeShape" presStyleCnt="0">
        <dgm:presLayoutVars>
          <dgm:chMax val="7"/>
          <dgm:dir/>
          <dgm:resizeHandles val="exact"/>
        </dgm:presLayoutVars>
      </dgm:prSet>
      <dgm:spPr/>
    </dgm:pt>
    <dgm:pt modelId="{8EE589DF-2C57-4BCF-8E79-38AAD00B74F7}" type="pres">
      <dgm:prSet presAssocID="{DB178735-8796-4B01-9EA9-C0B2DA4F9C53}" presName="wedge1" presStyleLbl="node1" presStyleIdx="0" presStyleCnt="1" custAng="19353972"/>
      <dgm:spPr/>
    </dgm:pt>
    <dgm:pt modelId="{F35411C0-86BE-4D51-85F3-6FB24E99E3BD}" type="pres">
      <dgm:prSet presAssocID="{DB178735-8796-4B01-9EA9-C0B2DA4F9C53}" presName="dummy1a" presStyleCnt="0"/>
      <dgm:spPr/>
    </dgm:pt>
    <dgm:pt modelId="{B6CB937D-7211-400F-9A78-622F30E3BFB1}" type="pres">
      <dgm:prSet presAssocID="{DB178735-8796-4B01-9EA9-C0B2DA4F9C53}" presName="dummy1b" presStyleCnt="0"/>
      <dgm:spPr/>
    </dgm:pt>
    <dgm:pt modelId="{2D9F17AC-BA19-4CDC-ACB5-C38BA111D720}" type="pres">
      <dgm:prSet presAssocID="{DB178735-8796-4B01-9EA9-C0B2DA4F9C53}" presName="wedge1Tx" presStyleLbl="node1" presStyleIdx="0" presStyleCnt="1">
        <dgm:presLayoutVars>
          <dgm:chMax val="0"/>
          <dgm:chPref val="0"/>
          <dgm:bulletEnabled val="1"/>
        </dgm:presLayoutVars>
      </dgm:prSet>
      <dgm:spPr/>
    </dgm:pt>
    <dgm:pt modelId="{E7E897CB-6C41-4CA5-AF52-C441E976772C}" type="pres">
      <dgm:prSet presAssocID="{43C198C2-7F98-4BAA-8AB7-7447B5C8766D}" presName="arrowWedge1single" presStyleLbl="fgSibTrans2D1" presStyleIdx="0" presStyleCnt="1"/>
      <dgm:spPr>
        <a:solidFill>
          <a:srgbClr val="084483"/>
        </a:solidFill>
      </dgm:spPr>
    </dgm:pt>
  </dgm:ptLst>
  <dgm:cxnLst>
    <dgm:cxn modelId="{0721F952-FEC3-4171-99E7-0E2F93A01122}" type="presOf" srcId="{DC03EE90-DCD3-420C-B089-47155B9FBC88}" destId="{2D9F17AC-BA19-4CDC-ACB5-C38BA111D720}" srcOrd="1" destOrd="0" presId="urn:microsoft.com/office/officeart/2005/8/layout/cycle8"/>
    <dgm:cxn modelId="{E5FE009F-AE30-4A4E-8276-BADCF276C9BF}" type="presOf" srcId="{DC03EE90-DCD3-420C-B089-47155B9FBC88}" destId="{8EE589DF-2C57-4BCF-8E79-38AAD00B74F7}" srcOrd="0" destOrd="0" presId="urn:microsoft.com/office/officeart/2005/8/layout/cycle8"/>
    <dgm:cxn modelId="{7B181BB6-3BF3-490C-991C-C02660A21DDC}" type="presOf" srcId="{DB178735-8796-4B01-9EA9-C0B2DA4F9C53}" destId="{7339B2B3-7C6D-4519-83A9-A7D2099C4CEA}" srcOrd="0" destOrd="0" presId="urn:microsoft.com/office/officeart/2005/8/layout/cycle8"/>
    <dgm:cxn modelId="{F64281E2-277B-4B80-9D61-72529C857585}" srcId="{DB178735-8796-4B01-9EA9-C0B2DA4F9C53}" destId="{DC03EE90-DCD3-420C-B089-47155B9FBC88}" srcOrd="0" destOrd="0" parTransId="{CCACDDBD-43E7-4004-9AC5-0F3893634DD8}" sibTransId="{43C198C2-7F98-4BAA-8AB7-7447B5C8766D}"/>
    <dgm:cxn modelId="{421808DE-BE0C-4B94-9373-12C7D1D7EBEF}" type="presParOf" srcId="{7339B2B3-7C6D-4519-83A9-A7D2099C4CEA}" destId="{8EE589DF-2C57-4BCF-8E79-38AAD00B74F7}" srcOrd="0" destOrd="0" presId="urn:microsoft.com/office/officeart/2005/8/layout/cycle8"/>
    <dgm:cxn modelId="{FE714D57-015F-4D9C-BBBA-496211599418}" type="presParOf" srcId="{7339B2B3-7C6D-4519-83A9-A7D2099C4CEA}" destId="{F35411C0-86BE-4D51-85F3-6FB24E99E3BD}" srcOrd="1" destOrd="0" presId="urn:microsoft.com/office/officeart/2005/8/layout/cycle8"/>
    <dgm:cxn modelId="{65F9611F-EB6A-40B9-9EE4-2F9617CE2104}" type="presParOf" srcId="{7339B2B3-7C6D-4519-83A9-A7D2099C4CEA}" destId="{B6CB937D-7211-400F-9A78-622F30E3BFB1}" srcOrd="2" destOrd="0" presId="urn:microsoft.com/office/officeart/2005/8/layout/cycle8"/>
    <dgm:cxn modelId="{B0D9DD38-54A7-411B-BFAC-9AF774AB2A7F}" type="presParOf" srcId="{7339B2B3-7C6D-4519-83A9-A7D2099C4CEA}" destId="{2D9F17AC-BA19-4CDC-ACB5-C38BA111D720}" srcOrd="3" destOrd="0" presId="urn:microsoft.com/office/officeart/2005/8/layout/cycle8"/>
    <dgm:cxn modelId="{266306CA-1500-4C79-BC7F-E7D6EE28234E}" type="presParOf" srcId="{7339B2B3-7C6D-4519-83A9-A7D2099C4CEA}" destId="{E7E897CB-6C41-4CA5-AF52-C441E976772C}" srcOrd="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589DF-2C57-4BCF-8E79-38AAD00B74F7}">
      <dsp:nvSpPr>
        <dsp:cNvPr id="0" name=""/>
        <dsp:cNvSpPr/>
      </dsp:nvSpPr>
      <dsp:spPr>
        <a:xfrm rot="19353972">
          <a:off x="2419447" y="386549"/>
          <a:ext cx="5245584" cy="5245584"/>
        </a:xfrm>
        <a:prstGeom prst="pie">
          <a:avLst>
            <a:gd name="adj1" fmla="val 16200000"/>
            <a:gd name="adj2" fmla="val 20520000"/>
          </a:avLst>
        </a:prstGeom>
        <a:solidFill>
          <a:srgbClr val="FF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l" defTabSz="533400">
            <a:lnSpc>
              <a:spcPct val="90000"/>
            </a:lnSpc>
            <a:spcBef>
              <a:spcPct val="0"/>
            </a:spcBef>
            <a:spcAft>
              <a:spcPct val="35000"/>
            </a:spcAft>
            <a:buFontTx/>
            <a:buNone/>
          </a:pPr>
          <a:endParaRPr lang="fr-CA" sz="1200" kern="1200" dirty="0">
            <a:latin typeface="+mn-lt"/>
          </a:endParaRPr>
        </a:p>
      </dsp:txBody>
      <dsp:txXfrm>
        <a:off x="4242215" y="929595"/>
        <a:ext cx="1686080" cy="1124053"/>
      </dsp:txXfrm>
    </dsp:sp>
    <dsp:sp modelId="{B9F247F2-BDFC-40EC-827F-8C1E1E800156}">
      <dsp:nvSpPr>
        <dsp:cNvPr id="0" name=""/>
        <dsp:cNvSpPr/>
      </dsp:nvSpPr>
      <dsp:spPr>
        <a:xfrm rot="19353972">
          <a:off x="2464409" y="526431"/>
          <a:ext cx="5245584" cy="5245584"/>
        </a:xfrm>
        <a:prstGeom prst="pie">
          <a:avLst>
            <a:gd name="adj1" fmla="val 20520000"/>
            <a:gd name="adj2" fmla="val 3240000"/>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fr-FR" sz="1400" b="1" kern="1200" dirty="0">
            <a:effectLst>
              <a:outerShdw blurRad="38100" dist="38100" dir="2700000" algn="tl">
                <a:srgbClr val="000000"/>
              </a:outerShdw>
            </a:effectLst>
            <a:latin typeface="+mn-lt"/>
          </a:endParaRPr>
        </a:p>
      </dsp:txBody>
      <dsp:txXfrm>
        <a:off x="5768618" y="1907338"/>
        <a:ext cx="1561185" cy="1248948"/>
      </dsp:txXfrm>
    </dsp:sp>
    <dsp:sp modelId="{962B02C5-18D9-4B58-BE0A-161CD30351F2}">
      <dsp:nvSpPr>
        <dsp:cNvPr id="0" name=""/>
        <dsp:cNvSpPr/>
      </dsp:nvSpPr>
      <dsp:spPr>
        <a:xfrm rot="19353972">
          <a:off x="2345759" y="612609"/>
          <a:ext cx="5245584" cy="5245584"/>
        </a:xfrm>
        <a:prstGeom prst="pie">
          <a:avLst>
            <a:gd name="adj1" fmla="val 3240000"/>
            <a:gd name="adj2" fmla="val 7560000"/>
          </a:avLst>
        </a:prstGeom>
        <a:solidFill>
          <a:srgbClr val="00B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fr-FR" sz="1600" kern="1200" dirty="0">
            <a:effectLst>
              <a:outerShdw blurRad="38100" dist="38100" dir="2700000" algn="tl">
                <a:srgbClr val="000000"/>
              </a:outerShdw>
            </a:effectLst>
            <a:latin typeface="+mn-lt"/>
          </a:endParaRPr>
        </a:p>
      </dsp:txBody>
      <dsp:txXfrm>
        <a:off x="5282015" y="3936909"/>
        <a:ext cx="1498738" cy="1373843"/>
      </dsp:txXfrm>
    </dsp:sp>
    <dsp:sp modelId="{5B4D61C7-EF4E-4B2D-A67F-C47193B7F5C0}">
      <dsp:nvSpPr>
        <dsp:cNvPr id="0" name=""/>
        <dsp:cNvSpPr/>
      </dsp:nvSpPr>
      <dsp:spPr>
        <a:xfrm rot="19353972">
          <a:off x="2227109" y="526431"/>
          <a:ext cx="5245584" cy="5245584"/>
        </a:xfrm>
        <a:prstGeom prst="pie">
          <a:avLst>
            <a:gd name="adj1" fmla="val 7560000"/>
            <a:gd name="adj2" fmla="val 11880000"/>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fr-FR" sz="1400" b="1" kern="1200" dirty="0">
            <a:effectLst>
              <a:outerShdw blurRad="38100" dist="38100" dir="2700000" algn="tl">
                <a:srgbClr val="000000"/>
              </a:outerShdw>
            </a:effectLst>
          </a:endParaRPr>
        </a:p>
      </dsp:txBody>
      <dsp:txXfrm>
        <a:off x="3091648" y="3774888"/>
        <a:ext cx="1561185" cy="1248948"/>
      </dsp:txXfrm>
    </dsp:sp>
    <dsp:sp modelId="{BFACF965-A03A-4722-B0AF-8ABBC302D9A1}">
      <dsp:nvSpPr>
        <dsp:cNvPr id="0" name=""/>
        <dsp:cNvSpPr/>
      </dsp:nvSpPr>
      <dsp:spPr>
        <a:xfrm rot="19353972">
          <a:off x="2272071" y="386549"/>
          <a:ext cx="5245584" cy="5245584"/>
        </a:xfrm>
        <a:prstGeom prst="pie">
          <a:avLst>
            <a:gd name="adj1" fmla="val 11880000"/>
            <a:gd name="adj2" fmla="val 16200000"/>
          </a:avLst>
        </a:prstGeom>
        <a:solidFill>
          <a:srgbClr val="ED518C"/>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effectLst>
                <a:outerShdw blurRad="38100" dist="38100" dir="2700000" algn="tl">
                  <a:srgbClr val="000000"/>
                </a:outerShdw>
              </a:effectLst>
            </a:rPr>
            <a:t>   </a:t>
          </a:r>
          <a:endParaRPr lang="fr-FR" sz="1600" kern="1200" dirty="0">
            <a:effectLst>
              <a:outerShdw blurRad="38100" dist="38100" dir="2700000" algn="tl">
                <a:srgbClr val="000000"/>
              </a:outerShdw>
            </a:effectLst>
          </a:endParaRPr>
        </a:p>
      </dsp:txBody>
      <dsp:txXfrm>
        <a:off x="2575500" y="2092638"/>
        <a:ext cx="1686080" cy="1124053"/>
      </dsp:txXfrm>
    </dsp:sp>
    <dsp:sp modelId="{06135E2D-8BC0-4358-AED7-4C8A434A77A7}">
      <dsp:nvSpPr>
        <dsp:cNvPr id="0" name=""/>
        <dsp:cNvSpPr/>
      </dsp:nvSpPr>
      <dsp:spPr>
        <a:xfrm rot="19353972">
          <a:off x="2095063" y="72728"/>
          <a:ext cx="5895038" cy="5895038"/>
        </a:xfrm>
        <a:prstGeom prst="circularArrow">
          <a:avLst>
            <a:gd name="adj1" fmla="val 5085"/>
            <a:gd name="adj2" fmla="val 327528"/>
            <a:gd name="adj3" fmla="val 20192361"/>
            <a:gd name="adj4" fmla="val 16200324"/>
            <a:gd name="adj5" fmla="val 5932"/>
          </a:avLst>
        </a:prstGeom>
        <a:solidFill>
          <a:srgbClr val="00206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38C825E-12B0-4489-BA61-B06713F6471A}">
      <dsp:nvSpPr>
        <dsp:cNvPr id="0" name=""/>
        <dsp:cNvSpPr/>
      </dsp:nvSpPr>
      <dsp:spPr>
        <a:xfrm rot="19353972">
          <a:off x="2140045" y="201659"/>
          <a:ext cx="5895038" cy="5895038"/>
        </a:xfrm>
        <a:prstGeom prst="circularArrow">
          <a:avLst>
            <a:gd name="adj1" fmla="val 5085"/>
            <a:gd name="adj2" fmla="val 327528"/>
            <a:gd name="adj3" fmla="val 2912753"/>
            <a:gd name="adj4" fmla="val 20519953"/>
            <a:gd name="adj5" fmla="val 5932"/>
          </a:avLst>
        </a:prstGeom>
        <a:solidFill>
          <a:srgbClr val="00206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EE99F6E-CAE1-45E3-BAD2-73EC172FE05F}">
      <dsp:nvSpPr>
        <dsp:cNvPr id="0" name=""/>
        <dsp:cNvSpPr/>
      </dsp:nvSpPr>
      <dsp:spPr>
        <a:xfrm rot="19353972">
          <a:off x="2021032" y="288100"/>
          <a:ext cx="5895038" cy="5895038"/>
        </a:xfrm>
        <a:prstGeom prst="circularArrow">
          <a:avLst>
            <a:gd name="adj1" fmla="val 5085"/>
            <a:gd name="adj2" fmla="val 327528"/>
            <a:gd name="adj3" fmla="val 7232777"/>
            <a:gd name="adj4" fmla="val 3239695"/>
            <a:gd name="adj5" fmla="val 5932"/>
          </a:avLst>
        </a:prstGeom>
        <a:solidFill>
          <a:srgbClr val="00206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0662BC3-F10F-4BBA-A70E-12C09B96CF46}">
      <dsp:nvSpPr>
        <dsp:cNvPr id="0" name=""/>
        <dsp:cNvSpPr/>
      </dsp:nvSpPr>
      <dsp:spPr>
        <a:xfrm rot="19353972">
          <a:off x="1902020" y="201659"/>
          <a:ext cx="5895038" cy="5895038"/>
        </a:xfrm>
        <a:prstGeom prst="circularArrow">
          <a:avLst>
            <a:gd name="adj1" fmla="val 5085"/>
            <a:gd name="adj2" fmla="val 327528"/>
            <a:gd name="adj3" fmla="val 11552519"/>
            <a:gd name="adj4" fmla="val 7559718"/>
            <a:gd name="adj5" fmla="val 5932"/>
          </a:avLst>
        </a:prstGeom>
        <a:solidFill>
          <a:srgbClr val="00206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48943E7-1EE6-44C4-AD70-CC67EC2EF165}">
      <dsp:nvSpPr>
        <dsp:cNvPr id="0" name=""/>
        <dsp:cNvSpPr/>
      </dsp:nvSpPr>
      <dsp:spPr>
        <a:xfrm rot="19353972">
          <a:off x="1947591" y="61822"/>
          <a:ext cx="5895038" cy="5895038"/>
        </a:xfrm>
        <a:prstGeom prst="circularArrow">
          <a:avLst>
            <a:gd name="adj1" fmla="val 5085"/>
            <a:gd name="adj2" fmla="val 327528"/>
            <a:gd name="adj3" fmla="val 15872148"/>
            <a:gd name="adj4" fmla="val 11880111"/>
            <a:gd name="adj5" fmla="val 5932"/>
          </a:avLst>
        </a:prstGeom>
        <a:solidFill>
          <a:srgbClr val="00206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A60E6-E849-4475-A1E5-6E36EE46610E}">
      <dsp:nvSpPr>
        <dsp:cNvPr id="0" name=""/>
        <dsp:cNvSpPr/>
      </dsp:nvSpPr>
      <dsp:spPr>
        <a:xfrm>
          <a:off x="843961" y="998"/>
          <a:ext cx="1810928" cy="1810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FR" sz="2400" kern="1200" dirty="0">
              <a:solidFill>
                <a:schemeClr val="bg1"/>
              </a:solidFill>
              <a:highlight>
                <a:srgbClr val="000000"/>
              </a:highlight>
              <a:latin typeface="Arial" panose="020B0604020202020204" pitchFamily="34" charset="0"/>
              <a:cs typeface="Arial" panose="020B0604020202020204" pitchFamily="34" charset="0"/>
            </a:rPr>
            <a:t>Récit</a:t>
          </a:r>
        </a:p>
      </dsp:txBody>
      <dsp:txXfrm>
        <a:off x="843961" y="998"/>
        <a:ext cx="1810928" cy="18109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2918E-A1B5-4D94-8233-D6013D1C2B12}">
      <dsp:nvSpPr>
        <dsp:cNvPr id="0" name=""/>
        <dsp:cNvSpPr/>
      </dsp:nvSpPr>
      <dsp:spPr>
        <a:xfrm>
          <a:off x="782970" y="569675"/>
          <a:ext cx="1532722" cy="15327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0AF10D-6DDA-431A-B83D-028F0723879D}">
      <dsp:nvSpPr>
        <dsp:cNvPr id="0" name=""/>
        <dsp:cNvSpPr/>
      </dsp:nvSpPr>
      <dsp:spPr>
        <a:xfrm>
          <a:off x="1089514" y="876219"/>
          <a:ext cx="919633" cy="9196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BBE4BD-EAC7-4B85-A6CD-91ABC978A3F3}">
      <dsp:nvSpPr>
        <dsp:cNvPr id="0" name=""/>
        <dsp:cNvSpPr/>
      </dsp:nvSpPr>
      <dsp:spPr>
        <a:xfrm>
          <a:off x="1396059" y="1182764"/>
          <a:ext cx="306544" cy="3065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970B6A-7F85-4449-B8CE-16F2160E0906}">
      <dsp:nvSpPr>
        <dsp:cNvPr id="0" name=""/>
        <dsp:cNvSpPr/>
      </dsp:nvSpPr>
      <dsp:spPr>
        <a:xfrm>
          <a:off x="2587075" y="283742"/>
          <a:ext cx="1237604" cy="447044"/>
        </a:xfrm>
        <a:prstGeom prst="rect">
          <a:avLst/>
        </a:prstGeom>
        <a:noFill/>
        <a:ln>
          <a:solidFill>
            <a:srgbClr val="01BD0A"/>
          </a:solid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fr-FR" sz="1600" b="1" kern="1200" dirty="0">
              <a:solidFill>
                <a:srgbClr val="01BD0A"/>
              </a:solidFill>
            </a:rPr>
            <a:t>Option A</a:t>
          </a:r>
        </a:p>
      </dsp:txBody>
      <dsp:txXfrm>
        <a:off x="2587075" y="283742"/>
        <a:ext cx="1237604" cy="447044"/>
      </dsp:txXfrm>
    </dsp:sp>
    <dsp:sp modelId="{04CFF6BD-2F8E-4FAD-BAF7-6B6B28614525}">
      <dsp:nvSpPr>
        <dsp:cNvPr id="0" name=""/>
        <dsp:cNvSpPr/>
      </dsp:nvSpPr>
      <dsp:spPr>
        <a:xfrm flipV="1">
          <a:off x="1234968" y="1361513"/>
          <a:ext cx="1372907" cy="682116"/>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F9F67D-0AC5-4BCF-A387-EF3E394A6242}">
      <dsp:nvSpPr>
        <dsp:cNvPr id="0" name=""/>
        <dsp:cNvSpPr/>
      </dsp:nvSpPr>
      <dsp:spPr>
        <a:xfrm rot="5400000">
          <a:off x="1643436" y="803785"/>
          <a:ext cx="422471" cy="380323"/>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FA50D6-2818-4637-A5FD-A0484A2CF229}">
      <dsp:nvSpPr>
        <dsp:cNvPr id="0" name=""/>
        <dsp:cNvSpPr/>
      </dsp:nvSpPr>
      <dsp:spPr>
        <a:xfrm>
          <a:off x="2762265" y="808179"/>
          <a:ext cx="940103" cy="447044"/>
        </a:xfrm>
        <a:prstGeom prst="rect">
          <a:avLst/>
        </a:prstGeom>
        <a:noFill/>
        <a:ln>
          <a:solidFill>
            <a:srgbClr val="FF8C01"/>
          </a:solidFill>
        </a:ln>
        <a:effectLst/>
      </dsp:spPr>
      <dsp:style>
        <a:lnRef idx="0">
          <a:scrgbClr r="0" g="0" b="0"/>
        </a:lnRef>
        <a:fillRef idx="0">
          <a:scrgbClr r="0" g="0" b="0"/>
        </a:fillRef>
        <a:effectRef idx="0">
          <a:scrgbClr r="0" g="0" b="0"/>
        </a:effectRef>
        <a:fontRef idx="minor"/>
      </dsp:style>
      <dsp:txBody>
        <a:bodyPr spcFirstLastPara="0" vert="horz" wrap="square" lIns="106680" tIns="19050" rIns="19050" bIns="19050" numCol="1" spcCol="1270" anchor="ctr" anchorCtr="0">
          <a:noAutofit/>
        </a:bodyPr>
        <a:lstStyle/>
        <a:p>
          <a:pPr marL="0" lvl="0" indent="0" algn="l" defTabSz="666750">
            <a:lnSpc>
              <a:spcPct val="90000"/>
            </a:lnSpc>
            <a:spcBef>
              <a:spcPct val="0"/>
            </a:spcBef>
            <a:spcAft>
              <a:spcPct val="35000"/>
            </a:spcAft>
            <a:buNone/>
          </a:pPr>
          <a:r>
            <a:rPr lang="fr-FR" sz="1500" b="1" kern="1200" dirty="0">
              <a:solidFill>
                <a:srgbClr val="FF8C01"/>
              </a:solidFill>
              <a:effectLst/>
            </a:rPr>
            <a:t>Option B</a:t>
          </a:r>
        </a:p>
      </dsp:txBody>
      <dsp:txXfrm>
        <a:off x="2762265" y="808179"/>
        <a:ext cx="940103" cy="447044"/>
      </dsp:txXfrm>
    </dsp:sp>
    <dsp:sp modelId="{130756B6-59D6-45D3-AA68-0DDA699D46A0}">
      <dsp:nvSpPr>
        <dsp:cNvPr id="0" name=""/>
        <dsp:cNvSpPr/>
      </dsp:nvSpPr>
      <dsp:spPr>
        <a:xfrm>
          <a:off x="1579597" y="1150808"/>
          <a:ext cx="19159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E9D3CE-597A-43DD-B5C6-8F96D4F6100C}">
      <dsp:nvSpPr>
        <dsp:cNvPr id="0" name=""/>
        <dsp:cNvSpPr/>
      </dsp:nvSpPr>
      <dsp:spPr>
        <a:xfrm rot="5400000">
          <a:off x="1929919" y="247305"/>
          <a:ext cx="113066" cy="1523645"/>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A9BE87-E09D-4778-9F1A-CB67564455DF}">
      <dsp:nvSpPr>
        <dsp:cNvPr id="0" name=""/>
        <dsp:cNvSpPr/>
      </dsp:nvSpPr>
      <dsp:spPr>
        <a:xfrm>
          <a:off x="3075071" y="1358705"/>
          <a:ext cx="940103" cy="447044"/>
        </a:xfrm>
        <a:prstGeom prst="rect">
          <a:avLst/>
        </a:prstGeom>
        <a:noFill/>
        <a:ln>
          <a:solidFill>
            <a:srgbClr val="FF0000"/>
          </a:solid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marL="0" lvl="0" indent="0" algn="l" defTabSz="622300">
            <a:lnSpc>
              <a:spcPct val="90000"/>
            </a:lnSpc>
            <a:spcBef>
              <a:spcPct val="0"/>
            </a:spcBef>
            <a:spcAft>
              <a:spcPct val="35000"/>
            </a:spcAft>
            <a:buNone/>
          </a:pPr>
          <a:r>
            <a:rPr lang="fr-FR" sz="1400" b="1" kern="1200" dirty="0">
              <a:solidFill>
                <a:srgbClr val="FF0000"/>
              </a:solidFill>
            </a:rPr>
            <a:t>Option C</a:t>
          </a:r>
        </a:p>
      </dsp:txBody>
      <dsp:txXfrm>
        <a:off x="3075071" y="1358705"/>
        <a:ext cx="940103" cy="447044"/>
      </dsp:txXfrm>
    </dsp:sp>
    <dsp:sp modelId="{9833D04F-6E5B-467C-B3F8-6E84CDBDDF84}">
      <dsp:nvSpPr>
        <dsp:cNvPr id="0" name=""/>
        <dsp:cNvSpPr/>
      </dsp:nvSpPr>
      <dsp:spPr>
        <a:xfrm>
          <a:off x="2191321" y="1391858"/>
          <a:ext cx="864618" cy="415248"/>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2F75F1-2EC3-4A97-8A43-B1766E42F8C2}">
      <dsp:nvSpPr>
        <dsp:cNvPr id="0" name=""/>
        <dsp:cNvSpPr/>
      </dsp:nvSpPr>
      <dsp:spPr>
        <a:xfrm rot="16200000" flipH="1">
          <a:off x="2178712" y="1154645"/>
          <a:ext cx="115486" cy="152692"/>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3A478-B34E-4117-B032-AFA22596C689}">
      <dsp:nvSpPr>
        <dsp:cNvPr id="0" name=""/>
        <dsp:cNvSpPr/>
      </dsp:nvSpPr>
      <dsp:spPr>
        <a:xfrm>
          <a:off x="1308417" y="26511"/>
          <a:ext cx="1272540" cy="1272540"/>
        </a:xfrm>
        <a:prstGeom prst="ellipse">
          <a:avLst/>
        </a:prstGeom>
        <a:solidFill>
          <a:srgbClr val="01BD0A">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fr-FR" sz="1700" kern="1200" dirty="0"/>
            <a:t>Solution 1</a:t>
          </a:r>
        </a:p>
      </dsp:txBody>
      <dsp:txXfrm>
        <a:off x="1478089" y="249205"/>
        <a:ext cx="933196" cy="572643"/>
      </dsp:txXfrm>
    </dsp:sp>
    <dsp:sp modelId="{0EAE829A-F465-40F8-BE0B-D391E10BE1EF}">
      <dsp:nvSpPr>
        <dsp:cNvPr id="0" name=""/>
        <dsp:cNvSpPr/>
      </dsp:nvSpPr>
      <dsp:spPr>
        <a:xfrm>
          <a:off x="1767592" y="821848"/>
          <a:ext cx="1272540" cy="1272540"/>
        </a:xfrm>
        <a:prstGeom prst="ellipse">
          <a:avLst/>
        </a:prstGeom>
        <a:solidFill>
          <a:srgbClr val="FFFF00">
            <a:alpha val="34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fr-FR" sz="1700" kern="1200" dirty="0"/>
            <a:t>Solution 2</a:t>
          </a:r>
        </a:p>
      </dsp:txBody>
      <dsp:txXfrm>
        <a:off x="2156777" y="1150588"/>
        <a:ext cx="763524" cy="699897"/>
      </dsp:txXfrm>
    </dsp:sp>
    <dsp:sp modelId="{DE7CB3C9-8089-4F3A-B980-1F9D9E096712}">
      <dsp:nvSpPr>
        <dsp:cNvPr id="0" name=""/>
        <dsp:cNvSpPr/>
      </dsp:nvSpPr>
      <dsp:spPr>
        <a:xfrm>
          <a:off x="849242" y="821848"/>
          <a:ext cx="1272540" cy="1272540"/>
        </a:xfrm>
        <a:prstGeom prst="ellipse">
          <a:avLst/>
        </a:prstGeom>
        <a:solidFill>
          <a:srgbClr val="FF8C01">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fr-FR" sz="1700" kern="1200" dirty="0"/>
            <a:t>Solution 3</a:t>
          </a:r>
        </a:p>
      </dsp:txBody>
      <dsp:txXfrm>
        <a:off x="969073" y="1150588"/>
        <a:ext cx="763524" cy="6998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589DF-2C57-4BCF-8E79-38AAD00B74F7}">
      <dsp:nvSpPr>
        <dsp:cNvPr id="0" name=""/>
        <dsp:cNvSpPr/>
      </dsp:nvSpPr>
      <dsp:spPr>
        <a:xfrm rot="19353972">
          <a:off x="2345759" y="499579"/>
          <a:ext cx="5245584" cy="5245584"/>
        </a:xfrm>
        <a:prstGeom prst="ellipse">
          <a:avLst/>
        </a:prstGeom>
        <a:solidFill>
          <a:srgbClr val="FF0000"/>
        </a:solidFill>
        <a:ln>
          <a:solidFill>
            <a:srgbClr val="EB508B"/>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rgbClr val="EB508B"/>
              </a:solidFill>
              <a:effectLst>
                <a:outerShdw blurRad="38100" dist="38100" dir="2700000" algn="tl">
                  <a:srgbClr val="000000"/>
                </a:outerShdw>
              </a:effectLst>
            </a:rPr>
            <a:t>   </a:t>
          </a:r>
          <a:endParaRPr lang="fr-FR" sz="1600" kern="1200" dirty="0">
            <a:solidFill>
              <a:srgbClr val="EB508B"/>
            </a:solidFill>
            <a:effectLst>
              <a:outerShdw blurRad="38100" dist="38100" dir="2700000" algn="tl">
                <a:srgbClr val="000000"/>
              </a:outerShdw>
            </a:effectLst>
          </a:endParaRPr>
        </a:p>
      </dsp:txBody>
      <dsp:txXfrm>
        <a:off x="3220023" y="1373843"/>
        <a:ext cx="3497056" cy="3497056"/>
      </dsp:txXfrm>
    </dsp:sp>
    <dsp:sp modelId="{91E98A6C-595E-4DA4-B8CA-928804D9D6AA}">
      <dsp:nvSpPr>
        <dsp:cNvPr id="0" name=""/>
        <dsp:cNvSpPr/>
      </dsp:nvSpPr>
      <dsp:spPr>
        <a:xfrm>
          <a:off x="2039032" y="174791"/>
          <a:ext cx="5895038" cy="5895038"/>
        </a:xfrm>
        <a:prstGeom prst="circularArrow">
          <a:avLst>
            <a:gd name="adj1" fmla="val 5085"/>
            <a:gd name="adj2" fmla="val 327528"/>
            <a:gd name="adj3" fmla="val 15848879"/>
            <a:gd name="adj4" fmla="val 16223593"/>
            <a:gd name="adj5" fmla="val 5932"/>
          </a:avLst>
        </a:prstGeom>
        <a:solidFill>
          <a:srgbClr val="08448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589DF-2C57-4BCF-8E79-38AAD00B74F7}">
      <dsp:nvSpPr>
        <dsp:cNvPr id="0" name=""/>
        <dsp:cNvSpPr/>
      </dsp:nvSpPr>
      <dsp:spPr>
        <a:xfrm rot="19353972">
          <a:off x="2345759" y="499579"/>
          <a:ext cx="5245584" cy="5245584"/>
        </a:xfrm>
        <a:prstGeom prst="ellipse">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l" defTabSz="533400">
            <a:lnSpc>
              <a:spcPct val="90000"/>
            </a:lnSpc>
            <a:spcBef>
              <a:spcPct val="0"/>
            </a:spcBef>
            <a:spcAft>
              <a:spcPct val="35000"/>
            </a:spcAft>
            <a:buFontTx/>
            <a:buNone/>
          </a:pPr>
          <a:endParaRPr lang="fr-CA" sz="1200" kern="1200" dirty="0">
            <a:latin typeface="+mn-lt"/>
          </a:endParaRPr>
        </a:p>
      </dsp:txBody>
      <dsp:txXfrm>
        <a:off x="3220023" y="1373843"/>
        <a:ext cx="3497056" cy="3497056"/>
      </dsp:txXfrm>
    </dsp:sp>
    <dsp:sp modelId="{E7E897CB-6C41-4CA5-AF52-C441E976772C}">
      <dsp:nvSpPr>
        <dsp:cNvPr id="0" name=""/>
        <dsp:cNvSpPr/>
      </dsp:nvSpPr>
      <dsp:spPr>
        <a:xfrm>
          <a:off x="2039032" y="174791"/>
          <a:ext cx="5895038" cy="5895038"/>
        </a:xfrm>
        <a:prstGeom prst="circularArrow">
          <a:avLst>
            <a:gd name="adj1" fmla="val 5085"/>
            <a:gd name="adj2" fmla="val 327528"/>
            <a:gd name="adj3" fmla="val 15848879"/>
            <a:gd name="adj4" fmla="val 16223593"/>
            <a:gd name="adj5" fmla="val 5932"/>
          </a:avLst>
        </a:prstGeom>
        <a:solidFill>
          <a:srgbClr val="08448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589DF-2C57-4BCF-8E79-38AAD00B74F7}">
      <dsp:nvSpPr>
        <dsp:cNvPr id="0" name=""/>
        <dsp:cNvSpPr/>
      </dsp:nvSpPr>
      <dsp:spPr>
        <a:xfrm rot="19353972">
          <a:off x="2345759" y="499579"/>
          <a:ext cx="5245584" cy="5245584"/>
        </a:xfrm>
        <a:prstGeom prst="ellipse">
          <a:avLst/>
        </a:prstGeom>
        <a:solidFill>
          <a:srgbClr val="01BD0A"/>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l" defTabSz="533400">
            <a:lnSpc>
              <a:spcPct val="90000"/>
            </a:lnSpc>
            <a:spcBef>
              <a:spcPct val="0"/>
            </a:spcBef>
            <a:spcAft>
              <a:spcPct val="35000"/>
            </a:spcAft>
            <a:buFontTx/>
            <a:buNone/>
          </a:pPr>
          <a:endParaRPr lang="fr-CA" sz="1200" kern="1200" dirty="0">
            <a:latin typeface="+mn-lt"/>
          </a:endParaRPr>
        </a:p>
      </dsp:txBody>
      <dsp:txXfrm>
        <a:off x="3220023" y="1373843"/>
        <a:ext cx="3497056" cy="3497056"/>
      </dsp:txXfrm>
    </dsp:sp>
    <dsp:sp modelId="{E7E897CB-6C41-4CA5-AF52-C441E976772C}">
      <dsp:nvSpPr>
        <dsp:cNvPr id="0" name=""/>
        <dsp:cNvSpPr/>
      </dsp:nvSpPr>
      <dsp:spPr>
        <a:xfrm>
          <a:off x="2039032" y="174791"/>
          <a:ext cx="5895038" cy="5895038"/>
        </a:xfrm>
        <a:prstGeom prst="circularArrow">
          <a:avLst>
            <a:gd name="adj1" fmla="val 5085"/>
            <a:gd name="adj2" fmla="val 327528"/>
            <a:gd name="adj3" fmla="val 15848879"/>
            <a:gd name="adj4" fmla="val 16223593"/>
            <a:gd name="adj5" fmla="val 5932"/>
          </a:avLst>
        </a:prstGeom>
        <a:solidFill>
          <a:srgbClr val="08448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589DF-2C57-4BCF-8E79-38AAD00B74F7}">
      <dsp:nvSpPr>
        <dsp:cNvPr id="0" name=""/>
        <dsp:cNvSpPr/>
      </dsp:nvSpPr>
      <dsp:spPr>
        <a:xfrm rot="19353972">
          <a:off x="2345759" y="499579"/>
          <a:ext cx="5245584" cy="5245584"/>
        </a:xfrm>
        <a:prstGeom prst="ellipse">
          <a:avLst/>
        </a:prstGeom>
        <a:solidFill>
          <a:srgbClr val="466C2C"/>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l" defTabSz="533400">
            <a:lnSpc>
              <a:spcPct val="90000"/>
            </a:lnSpc>
            <a:spcBef>
              <a:spcPct val="0"/>
            </a:spcBef>
            <a:spcAft>
              <a:spcPct val="35000"/>
            </a:spcAft>
            <a:buFontTx/>
            <a:buNone/>
          </a:pPr>
          <a:endParaRPr lang="fr-CA" sz="1200" kern="1200" dirty="0">
            <a:latin typeface="+mn-lt"/>
          </a:endParaRPr>
        </a:p>
      </dsp:txBody>
      <dsp:txXfrm>
        <a:off x="3220023" y="1373843"/>
        <a:ext cx="3497056" cy="3497056"/>
      </dsp:txXfrm>
    </dsp:sp>
    <dsp:sp modelId="{E7E897CB-6C41-4CA5-AF52-C441E976772C}">
      <dsp:nvSpPr>
        <dsp:cNvPr id="0" name=""/>
        <dsp:cNvSpPr/>
      </dsp:nvSpPr>
      <dsp:spPr>
        <a:xfrm>
          <a:off x="2039032" y="174791"/>
          <a:ext cx="5895038" cy="5895038"/>
        </a:xfrm>
        <a:prstGeom prst="circularArrow">
          <a:avLst>
            <a:gd name="adj1" fmla="val 5085"/>
            <a:gd name="adj2" fmla="val 327528"/>
            <a:gd name="adj3" fmla="val 15848879"/>
            <a:gd name="adj4" fmla="val 16223593"/>
            <a:gd name="adj5" fmla="val 5932"/>
          </a:avLst>
        </a:prstGeom>
        <a:solidFill>
          <a:srgbClr val="08448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CEB47D-332F-7D4B-991D-7A829FFB0EBB}" type="datetimeFigureOut">
              <a:rPr lang="fr-FR" smtClean="0"/>
              <a:t>24/05/2023</a:t>
            </a:fld>
            <a:endParaRPr lang="fr-FR"/>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3C6560-4ED2-064B-B714-45A6B5E3C8E5}" type="slidenum">
              <a:rPr lang="fr-FR" smtClean="0"/>
              <a:t>‹N°›</a:t>
            </a:fld>
            <a:endParaRPr lang="fr-FR"/>
          </a:p>
        </p:txBody>
      </p:sp>
    </p:spTree>
    <p:extLst>
      <p:ext uri="{BB962C8B-B14F-4D97-AF65-F5344CB8AC3E}">
        <p14:creationId xmlns:p14="http://schemas.microsoft.com/office/powerpoint/2010/main" val="1594410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3036111A-9B82-44C9-92AE-CFCCD802F77D}"/>
              </a:ext>
            </a:extLst>
          </p:cNvPr>
          <p:cNvSpPr>
            <a:spLocks noGrp="1" noRot="1" noChangeAspect="1" noChangeArrowheads="1" noTextEdit="1"/>
          </p:cNvSpPr>
          <p:nvPr>
            <p:ph type="sldImg"/>
          </p:nvPr>
        </p:nvSpPr>
        <p:spPr>
          <a:xfrm>
            <a:off x="685800" y="1143000"/>
            <a:ext cx="5486400" cy="3086100"/>
          </a:xfrm>
          <a:ln/>
        </p:spPr>
      </p:sp>
      <p:sp>
        <p:nvSpPr>
          <p:cNvPr id="62467" name="Rectangle 3">
            <a:extLst>
              <a:ext uri="{FF2B5EF4-FFF2-40B4-BE49-F238E27FC236}">
                <a16:creationId xmlns:a16="http://schemas.microsoft.com/office/drawing/2014/main" id="{2FC2BB13-CFC1-4BB9-A0C2-F442B09410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fr-FR" dirty="0"/>
          </a:p>
        </p:txBody>
      </p:sp>
      <p:sp>
        <p:nvSpPr>
          <p:cNvPr id="62468" name="Espace réservé du pied de page 1">
            <a:extLst>
              <a:ext uri="{FF2B5EF4-FFF2-40B4-BE49-F238E27FC236}">
                <a16:creationId xmlns:a16="http://schemas.microsoft.com/office/drawing/2014/main" id="{D5CE0F68-6AD0-4060-8FB6-C8398E4A3952}"/>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fr-CA" altLang="fr-FR"/>
              <a:t>Hiver 2015</a:t>
            </a:r>
          </a:p>
        </p:txBody>
      </p:sp>
    </p:spTree>
    <p:extLst>
      <p:ext uri="{BB962C8B-B14F-4D97-AF65-F5344CB8AC3E}">
        <p14:creationId xmlns:p14="http://schemas.microsoft.com/office/powerpoint/2010/main" val="1021257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3036111A-9B82-44C9-92AE-CFCCD802F77D}"/>
              </a:ext>
            </a:extLst>
          </p:cNvPr>
          <p:cNvSpPr>
            <a:spLocks noGrp="1" noRot="1" noChangeAspect="1" noChangeArrowheads="1" noTextEdit="1"/>
          </p:cNvSpPr>
          <p:nvPr>
            <p:ph type="sldImg"/>
          </p:nvPr>
        </p:nvSpPr>
        <p:spPr>
          <a:xfrm>
            <a:off x="685800" y="1143000"/>
            <a:ext cx="5486400" cy="3086100"/>
          </a:xfrm>
          <a:ln/>
        </p:spPr>
      </p:sp>
      <p:sp>
        <p:nvSpPr>
          <p:cNvPr id="62467" name="Rectangle 3">
            <a:extLst>
              <a:ext uri="{FF2B5EF4-FFF2-40B4-BE49-F238E27FC236}">
                <a16:creationId xmlns:a16="http://schemas.microsoft.com/office/drawing/2014/main" id="{2FC2BB13-CFC1-4BB9-A0C2-F442B09410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fr-FR"/>
          </a:p>
        </p:txBody>
      </p:sp>
      <p:sp>
        <p:nvSpPr>
          <p:cNvPr id="62468" name="Espace réservé du pied de page 1">
            <a:extLst>
              <a:ext uri="{FF2B5EF4-FFF2-40B4-BE49-F238E27FC236}">
                <a16:creationId xmlns:a16="http://schemas.microsoft.com/office/drawing/2014/main" id="{D5CE0F68-6AD0-4060-8FB6-C8398E4A3952}"/>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altLang="fr-FR"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Hiver 2015</a:t>
            </a:r>
          </a:p>
        </p:txBody>
      </p:sp>
    </p:spTree>
    <p:extLst>
      <p:ext uri="{BB962C8B-B14F-4D97-AF65-F5344CB8AC3E}">
        <p14:creationId xmlns:p14="http://schemas.microsoft.com/office/powerpoint/2010/main" val="2712816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3036111A-9B82-44C9-92AE-CFCCD802F77D}"/>
              </a:ext>
            </a:extLst>
          </p:cNvPr>
          <p:cNvSpPr>
            <a:spLocks noGrp="1" noRot="1" noChangeAspect="1" noChangeArrowheads="1" noTextEdit="1"/>
          </p:cNvSpPr>
          <p:nvPr>
            <p:ph type="sldImg"/>
          </p:nvPr>
        </p:nvSpPr>
        <p:spPr>
          <a:xfrm>
            <a:off x="685800" y="1143000"/>
            <a:ext cx="5486400" cy="3086100"/>
          </a:xfrm>
          <a:ln/>
        </p:spPr>
      </p:sp>
      <p:sp>
        <p:nvSpPr>
          <p:cNvPr id="62467" name="Rectangle 3">
            <a:extLst>
              <a:ext uri="{FF2B5EF4-FFF2-40B4-BE49-F238E27FC236}">
                <a16:creationId xmlns:a16="http://schemas.microsoft.com/office/drawing/2014/main" id="{2FC2BB13-CFC1-4BB9-A0C2-F442B09410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fr-FR"/>
          </a:p>
        </p:txBody>
      </p:sp>
      <p:sp>
        <p:nvSpPr>
          <p:cNvPr id="62468" name="Espace réservé du pied de page 1">
            <a:extLst>
              <a:ext uri="{FF2B5EF4-FFF2-40B4-BE49-F238E27FC236}">
                <a16:creationId xmlns:a16="http://schemas.microsoft.com/office/drawing/2014/main" id="{D5CE0F68-6AD0-4060-8FB6-C8398E4A3952}"/>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altLang="fr-FR"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Hiver 2015</a:t>
            </a:r>
          </a:p>
        </p:txBody>
      </p:sp>
    </p:spTree>
    <p:extLst>
      <p:ext uri="{BB962C8B-B14F-4D97-AF65-F5344CB8AC3E}">
        <p14:creationId xmlns:p14="http://schemas.microsoft.com/office/powerpoint/2010/main" val="1581430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3036111A-9B82-44C9-92AE-CFCCD802F77D}"/>
              </a:ext>
            </a:extLst>
          </p:cNvPr>
          <p:cNvSpPr>
            <a:spLocks noGrp="1" noRot="1" noChangeAspect="1" noChangeArrowheads="1" noTextEdit="1"/>
          </p:cNvSpPr>
          <p:nvPr>
            <p:ph type="sldImg"/>
          </p:nvPr>
        </p:nvSpPr>
        <p:spPr>
          <a:xfrm>
            <a:off x="685800" y="1143000"/>
            <a:ext cx="5486400" cy="3086100"/>
          </a:xfrm>
          <a:ln/>
        </p:spPr>
      </p:sp>
      <p:sp>
        <p:nvSpPr>
          <p:cNvPr id="62467" name="Rectangle 3">
            <a:extLst>
              <a:ext uri="{FF2B5EF4-FFF2-40B4-BE49-F238E27FC236}">
                <a16:creationId xmlns:a16="http://schemas.microsoft.com/office/drawing/2014/main" id="{2FC2BB13-CFC1-4BB9-A0C2-F442B09410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fr-FR"/>
          </a:p>
        </p:txBody>
      </p:sp>
      <p:sp>
        <p:nvSpPr>
          <p:cNvPr id="62468" name="Espace réservé du pied de page 1">
            <a:extLst>
              <a:ext uri="{FF2B5EF4-FFF2-40B4-BE49-F238E27FC236}">
                <a16:creationId xmlns:a16="http://schemas.microsoft.com/office/drawing/2014/main" id="{D5CE0F68-6AD0-4060-8FB6-C8398E4A3952}"/>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altLang="fr-FR"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Hiver 2015</a:t>
            </a:r>
          </a:p>
        </p:txBody>
      </p:sp>
    </p:spTree>
    <p:extLst>
      <p:ext uri="{BB962C8B-B14F-4D97-AF65-F5344CB8AC3E}">
        <p14:creationId xmlns:p14="http://schemas.microsoft.com/office/powerpoint/2010/main" val="4255935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3036111A-9B82-44C9-92AE-CFCCD802F77D}"/>
              </a:ext>
            </a:extLst>
          </p:cNvPr>
          <p:cNvSpPr>
            <a:spLocks noGrp="1" noRot="1" noChangeAspect="1" noChangeArrowheads="1" noTextEdit="1"/>
          </p:cNvSpPr>
          <p:nvPr>
            <p:ph type="sldImg"/>
          </p:nvPr>
        </p:nvSpPr>
        <p:spPr>
          <a:xfrm>
            <a:off x="685800" y="1143000"/>
            <a:ext cx="5486400" cy="3086100"/>
          </a:xfrm>
          <a:ln/>
        </p:spPr>
      </p:sp>
      <p:sp>
        <p:nvSpPr>
          <p:cNvPr id="62467" name="Rectangle 3">
            <a:extLst>
              <a:ext uri="{FF2B5EF4-FFF2-40B4-BE49-F238E27FC236}">
                <a16:creationId xmlns:a16="http://schemas.microsoft.com/office/drawing/2014/main" id="{2FC2BB13-CFC1-4BB9-A0C2-F442B09410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fr-FR"/>
          </a:p>
        </p:txBody>
      </p:sp>
      <p:sp>
        <p:nvSpPr>
          <p:cNvPr id="62468" name="Espace réservé du pied de page 1">
            <a:extLst>
              <a:ext uri="{FF2B5EF4-FFF2-40B4-BE49-F238E27FC236}">
                <a16:creationId xmlns:a16="http://schemas.microsoft.com/office/drawing/2014/main" id="{D5CE0F68-6AD0-4060-8FB6-C8398E4A3952}"/>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altLang="fr-FR"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Hiver 2015</a:t>
            </a:r>
          </a:p>
        </p:txBody>
      </p:sp>
    </p:spTree>
    <p:extLst>
      <p:ext uri="{BB962C8B-B14F-4D97-AF65-F5344CB8AC3E}">
        <p14:creationId xmlns:p14="http://schemas.microsoft.com/office/powerpoint/2010/main" val="1295106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3036111A-9B82-44C9-92AE-CFCCD802F77D}"/>
              </a:ext>
            </a:extLst>
          </p:cNvPr>
          <p:cNvSpPr>
            <a:spLocks noGrp="1" noRot="1" noChangeAspect="1" noChangeArrowheads="1" noTextEdit="1"/>
          </p:cNvSpPr>
          <p:nvPr>
            <p:ph type="sldImg"/>
          </p:nvPr>
        </p:nvSpPr>
        <p:spPr>
          <a:xfrm>
            <a:off x="685800" y="1143000"/>
            <a:ext cx="5486400" cy="3086100"/>
          </a:xfrm>
          <a:ln/>
        </p:spPr>
      </p:sp>
      <p:sp>
        <p:nvSpPr>
          <p:cNvPr id="62467" name="Rectangle 3">
            <a:extLst>
              <a:ext uri="{FF2B5EF4-FFF2-40B4-BE49-F238E27FC236}">
                <a16:creationId xmlns:a16="http://schemas.microsoft.com/office/drawing/2014/main" id="{2FC2BB13-CFC1-4BB9-A0C2-F442B09410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fr-FR"/>
          </a:p>
        </p:txBody>
      </p:sp>
      <p:sp>
        <p:nvSpPr>
          <p:cNvPr id="62468" name="Espace réservé du pied de page 1">
            <a:extLst>
              <a:ext uri="{FF2B5EF4-FFF2-40B4-BE49-F238E27FC236}">
                <a16:creationId xmlns:a16="http://schemas.microsoft.com/office/drawing/2014/main" id="{D5CE0F68-6AD0-4060-8FB6-C8398E4A3952}"/>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altLang="fr-FR"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Hiver 2015</a:t>
            </a:r>
          </a:p>
        </p:txBody>
      </p:sp>
    </p:spTree>
    <p:extLst>
      <p:ext uri="{BB962C8B-B14F-4D97-AF65-F5344CB8AC3E}">
        <p14:creationId xmlns:p14="http://schemas.microsoft.com/office/powerpoint/2010/main" val="3610874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7C7BBA-14EE-4753-B15E-E96522888A21}"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351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7C7BBA-14EE-4753-B15E-E96522888A21}"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7012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7C7BBA-14EE-4753-B15E-E96522888A21}"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0576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67C7BBA-14EE-4753-B15E-E96522888A21}" type="slidenum">
              <a:rPr lang="fr-CA" smtClean="0"/>
              <a:t>4</a:t>
            </a:fld>
            <a:endParaRPr lang="fr-CA"/>
          </a:p>
        </p:txBody>
      </p:sp>
    </p:spTree>
    <p:extLst>
      <p:ext uri="{BB962C8B-B14F-4D97-AF65-F5344CB8AC3E}">
        <p14:creationId xmlns:p14="http://schemas.microsoft.com/office/powerpoint/2010/main" val="2656218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67C7BBA-14EE-4753-B15E-E96522888A21}" type="slidenum">
              <a:rPr lang="fr-CA" smtClean="0"/>
              <a:t>7</a:t>
            </a:fld>
            <a:endParaRPr lang="fr-CA"/>
          </a:p>
        </p:txBody>
      </p:sp>
    </p:spTree>
    <p:extLst>
      <p:ext uri="{BB962C8B-B14F-4D97-AF65-F5344CB8AC3E}">
        <p14:creationId xmlns:p14="http://schemas.microsoft.com/office/powerpoint/2010/main" val="3245590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67C7BBA-14EE-4753-B15E-E96522888A21}" type="slidenum">
              <a:rPr lang="fr-CA" smtClean="0"/>
              <a:t>10</a:t>
            </a:fld>
            <a:endParaRPr lang="fr-CA"/>
          </a:p>
        </p:txBody>
      </p:sp>
    </p:spTree>
    <p:extLst>
      <p:ext uri="{BB962C8B-B14F-4D97-AF65-F5344CB8AC3E}">
        <p14:creationId xmlns:p14="http://schemas.microsoft.com/office/powerpoint/2010/main" val="1166010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notion de justice participative tire son origine des travaux de la Commission du droit du Canada, </a:t>
            </a:r>
            <a:r>
              <a:rPr lang="fr-FR" i="1" dirty="0"/>
              <a:t>La transformation des rapports humains par la justice participative (</a:t>
            </a:r>
            <a:r>
              <a:rPr lang="fr-FR" dirty="0"/>
              <a:t>2003).</a:t>
            </a:r>
          </a:p>
          <a:p>
            <a:endParaRPr lang="fr-FR" dirty="0"/>
          </a:p>
          <a:p>
            <a:pPr marL="285750" indent="-285750">
              <a:buFont typeface="Arial" panose="020B0604020202020204" pitchFamily="34" charset="0"/>
              <a:buChar char="•"/>
            </a:pPr>
            <a:r>
              <a:rPr lang="fr-FR" dirty="0"/>
              <a:t>Défis des modes alternatifs de règlement des conflits.</a:t>
            </a:r>
          </a:p>
          <a:p>
            <a:pPr marL="285750" indent="-285750">
              <a:buFont typeface="Arial" panose="020B0604020202020204" pitchFamily="34" charset="0"/>
              <a:buChar char="•"/>
            </a:pPr>
            <a:r>
              <a:rPr lang="fr-FR" dirty="0"/>
              <a:t>Pistes de solutions visant à créer une culture de la justice réparatrice.</a:t>
            </a:r>
          </a:p>
          <a:p>
            <a:pPr marL="285750" indent="-285750">
              <a:buFont typeface="Arial" panose="020B0604020202020204" pitchFamily="34" charset="0"/>
              <a:buChar char="•"/>
            </a:pPr>
            <a:r>
              <a:rPr lang="fr-FR" dirty="0"/>
              <a:t>S’inspirent des travaux sur l’éthique appliquée et la délibération éthique.</a:t>
            </a:r>
          </a:p>
          <a:p>
            <a:pPr marL="285750" indent="-285750">
              <a:buFont typeface="Arial" panose="020B0604020202020204" pitchFamily="34" charset="0"/>
              <a:buChar char="•"/>
            </a:pPr>
            <a:r>
              <a:rPr lang="fr-FR" dirty="0"/>
              <a:t>Pallier aux insuffisances du droit comme mode de régulation. </a:t>
            </a:r>
            <a:endParaRPr lang="fr-CA" dirty="0"/>
          </a:p>
          <a:p>
            <a:r>
              <a:rPr lang="fr-FR" dirty="0"/>
              <a:t> </a:t>
            </a:r>
          </a:p>
          <a:p>
            <a:r>
              <a:rPr lang="fr-FR" dirty="0"/>
              <a:t>Litige – problème de droit.</a:t>
            </a:r>
          </a:p>
          <a:p>
            <a:r>
              <a:rPr lang="fr-FR" dirty="0"/>
              <a:t>Conflit – plus large que le litige. Motivations des parties et contextualisation du litige.</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7C7BBA-14EE-4753-B15E-E96522888A21}"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959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1FC5C-9799-4AB8-A39F-02ABC812F02F}"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4626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685800" y="1143000"/>
            <a:ext cx="5486400" cy="3086100"/>
          </a:xfrm>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fr-FR"/>
          </a:p>
        </p:txBody>
      </p:sp>
      <p:sp>
        <p:nvSpPr>
          <p:cNvPr id="125956" name="Espace réservé du pied de page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1363" indent="-284163">
              <a:defRPr sz="1200">
                <a:solidFill>
                  <a:schemeClr val="tx1"/>
                </a:solidFill>
                <a:latin typeface="Times New Roman" panose="02020603050405020304" pitchFamily="18" charset="0"/>
              </a:defRPr>
            </a:lvl2pPr>
            <a:lvl3pPr marL="1139825" indent="-227013">
              <a:defRPr sz="1200">
                <a:solidFill>
                  <a:schemeClr val="tx1"/>
                </a:solidFill>
                <a:latin typeface="Times New Roman" panose="02020603050405020304" pitchFamily="18" charset="0"/>
              </a:defRPr>
            </a:lvl3pPr>
            <a:lvl4pPr marL="1597025" indent="-227013">
              <a:defRPr sz="1200">
                <a:solidFill>
                  <a:schemeClr val="tx1"/>
                </a:solidFill>
                <a:latin typeface="Times New Roman" panose="02020603050405020304" pitchFamily="18" charset="0"/>
              </a:defRPr>
            </a:lvl4pPr>
            <a:lvl5pPr marL="2052638" indent="-227013">
              <a:defRPr sz="1200">
                <a:solidFill>
                  <a:schemeClr val="tx1"/>
                </a:solidFill>
                <a:latin typeface="Times New Roman" panose="02020603050405020304" pitchFamily="18" charset="0"/>
              </a:defRPr>
            </a:lvl5pPr>
            <a:lvl6pPr marL="2509838" indent="-227013" eaLnBrk="0" fontAlgn="base" hangingPunct="0">
              <a:spcBef>
                <a:spcPct val="0"/>
              </a:spcBef>
              <a:spcAft>
                <a:spcPct val="0"/>
              </a:spcAft>
              <a:defRPr sz="1200">
                <a:solidFill>
                  <a:schemeClr val="tx1"/>
                </a:solidFill>
                <a:latin typeface="Times New Roman" panose="02020603050405020304" pitchFamily="18" charset="0"/>
              </a:defRPr>
            </a:lvl6pPr>
            <a:lvl7pPr marL="2967038" indent="-227013" eaLnBrk="0" fontAlgn="base" hangingPunct="0">
              <a:spcBef>
                <a:spcPct val="0"/>
              </a:spcBef>
              <a:spcAft>
                <a:spcPct val="0"/>
              </a:spcAft>
              <a:defRPr sz="1200">
                <a:solidFill>
                  <a:schemeClr val="tx1"/>
                </a:solidFill>
                <a:latin typeface="Times New Roman" panose="02020603050405020304" pitchFamily="18" charset="0"/>
              </a:defRPr>
            </a:lvl7pPr>
            <a:lvl8pPr marL="3424238" indent="-227013" eaLnBrk="0" fontAlgn="base" hangingPunct="0">
              <a:spcBef>
                <a:spcPct val="0"/>
              </a:spcBef>
              <a:spcAft>
                <a:spcPct val="0"/>
              </a:spcAft>
              <a:defRPr sz="1200">
                <a:solidFill>
                  <a:schemeClr val="tx1"/>
                </a:solidFill>
                <a:latin typeface="Times New Roman" panose="02020603050405020304" pitchFamily="18" charset="0"/>
              </a:defRPr>
            </a:lvl8pPr>
            <a:lvl9pPr marL="3881438" indent="-227013"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71483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7C7BBA-14EE-4753-B15E-E96522888A21}"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1775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7C7BBA-14EE-4753-B15E-E96522888A21}"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1971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15A9D6-FBB5-9B94-A767-B76FFF88DEEF}"/>
              </a:ext>
            </a:extLst>
          </p:cNvPr>
          <p:cNvSpPr>
            <a:spLocks noGrp="1"/>
          </p:cNvSpPr>
          <p:nvPr>
            <p:ph type="ctrTitle"/>
          </p:nvPr>
        </p:nvSpPr>
        <p:spPr>
          <a:xfrm>
            <a:off x="1524000" y="1122363"/>
            <a:ext cx="9144000" cy="2387600"/>
          </a:xfrm>
        </p:spPr>
        <p:txBody>
          <a:bodyPr anchor="b"/>
          <a:lstStyle>
            <a:lvl1pPr algn="ctr">
              <a:defRPr sz="6000"/>
            </a:lvl1pPr>
          </a:lstStyle>
          <a:p>
            <a:r>
              <a:rPr lang="fr-CA"/>
              <a:t>Modifier le style du titre</a:t>
            </a:r>
            <a:endParaRPr lang="fr-FR"/>
          </a:p>
        </p:txBody>
      </p:sp>
      <p:sp>
        <p:nvSpPr>
          <p:cNvPr id="3" name="Sous-titre 2">
            <a:extLst>
              <a:ext uri="{FF2B5EF4-FFF2-40B4-BE49-F238E27FC236}">
                <a16:creationId xmlns:a16="http://schemas.microsoft.com/office/drawing/2014/main" id="{EACEC350-88ED-49DD-20E5-564D90AE4E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lang="fr-FR"/>
          </a:p>
        </p:txBody>
      </p:sp>
      <p:sp>
        <p:nvSpPr>
          <p:cNvPr id="4" name="Espace réservé de la date 3">
            <a:extLst>
              <a:ext uri="{FF2B5EF4-FFF2-40B4-BE49-F238E27FC236}">
                <a16:creationId xmlns:a16="http://schemas.microsoft.com/office/drawing/2014/main" id="{BA8ABC74-9359-B59D-CDCA-399C33AC7723}"/>
              </a:ext>
            </a:extLst>
          </p:cNvPr>
          <p:cNvSpPr>
            <a:spLocks noGrp="1"/>
          </p:cNvSpPr>
          <p:nvPr>
            <p:ph type="dt" sz="half" idx="10"/>
          </p:nvPr>
        </p:nvSpPr>
        <p:spPr/>
        <p:txBody>
          <a:bodyPr/>
          <a:lstStyle/>
          <a:p>
            <a:fld id="{A716A551-E378-3442-9B19-345D0977EA5A}" type="datetimeFigureOut">
              <a:rPr lang="fr-FR" smtClean="0"/>
              <a:t>24/05/2023</a:t>
            </a:fld>
            <a:endParaRPr lang="fr-FR"/>
          </a:p>
        </p:txBody>
      </p:sp>
      <p:sp>
        <p:nvSpPr>
          <p:cNvPr id="5" name="Espace réservé du pied de page 4">
            <a:extLst>
              <a:ext uri="{FF2B5EF4-FFF2-40B4-BE49-F238E27FC236}">
                <a16:creationId xmlns:a16="http://schemas.microsoft.com/office/drawing/2014/main" id="{C1A4E3E3-4875-DA60-A1C6-71C6BC9740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9164907-BE13-2D58-C98C-B2E2D5F5959F}"/>
              </a:ext>
            </a:extLst>
          </p:cNvPr>
          <p:cNvSpPr>
            <a:spLocks noGrp="1"/>
          </p:cNvSpPr>
          <p:nvPr>
            <p:ph type="sldNum" sz="quarter" idx="12"/>
          </p:nvPr>
        </p:nvSpPr>
        <p:spPr/>
        <p:txBody>
          <a:bodyPr/>
          <a:lstStyle/>
          <a:p>
            <a:fld id="{53E25147-11C4-7849-B19C-0B981DA09D0C}" type="slidenum">
              <a:rPr lang="fr-FR" smtClean="0"/>
              <a:t>‹N°›</a:t>
            </a:fld>
            <a:endParaRPr lang="fr-FR"/>
          </a:p>
        </p:txBody>
      </p:sp>
    </p:spTree>
    <p:extLst>
      <p:ext uri="{BB962C8B-B14F-4D97-AF65-F5344CB8AC3E}">
        <p14:creationId xmlns:p14="http://schemas.microsoft.com/office/powerpoint/2010/main" val="784090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C7B0FD-D073-29D9-5556-1D8D36910AB5}"/>
              </a:ext>
            </a:extLst>
          </p:cNvPr>
          <p:cNvSpPr>
            <a:spLocks noGrp="1"/>
          </p:cNvSpPr>
          <p:nvPr>
            <p:ph type="title"/>
          </p:nvPr>
        </p:nvSpPr>
        <p:spPr/>
        <p:txBody>
          <a:bodyPr/>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B4B14F14-9635-AB69-5C83-F6BC453856E3}"/>
              </a:ext>
            </a:extLst>
          </p:cNvPr>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B092CE6C-10A2-D735-9E5E-D784106E6E36}"/>
              </a:ext>
            </a:extLst>
          </p:cNvPr>
          <p:cNvSpPr>
            <a:spLocks noGrp="1"/>
          </p:cNvSpPr>
          <p:nvPr>
            <p:ph type="dt" sz="half" idx="10"/>
          </p:nvPr>
        </p:nvSpPr>
        <p:spPr/>
        <p:txBody>
          <a:bodyPr/>
          <a:lstStyle/>
          <a:p>
            <a:fld id="{A716A551-E378-3442-9B19-345D0977EA5A}" type="datetimeFigureOut">
              <a:rPr lang="fr-FR" smtClean="0"/>
              <a:t>24/05/2023</a:t>
            </a:fld>
            <a:endParaRPr lang="fr-FR"/>
          </a:p>
        </p:txBody>
      </p:sp>
      <p:sp>
        <p:nvSpPr>
          <p:cNvPr id="5" name="Espace réservé du pied de page 4">
            <a:extLst>
              <a:ext uri="{FF2B5EF4-FFF2-40B4-BE49-F238E27FC236}">
                <a16:creationId xmlns:a16="http://schemas.microsoft.com/office/drawing/2014/main" id="{961F48A0-0B35-10B0-8106-5E8F7FF567C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F9A4171-C845-8315-305E-5F1002324843}"/>
              </a:ext>
            </a:extLst>
          </p:cNvPr>
          <p:cNvSpPr>
            <a:spLocks noGrp="1"/>
          </p:cNvSpPr>
          <p:nvPr>
            <p:ph type="sldNum" sz="quarter" idx="12"/>
          </p:nvPr>
        </p:nvSpPr>
        <p:spPr/>
        <p:txBody>
          <a:bodyPr/>
          <a:lstStyle/>
          <a:p>
            <a:fld id="{53E25147-11C4-7849-B19C-0B981DA09D0C}" type="slidenum">
              <a:rPr lang="fr-FR" smtClean="0"/>
              <a:t>‹N°›</a:t>
            </a:fld>
            <a:endParaRPr lang="fr-FR"/>
          </a:p>
        </p:txBody>
      </p:sp>
    </p:spTree>
    <p:extLst>
      <p:ext uri="{BB962C8B-B14F-4D97-AF65-F5344CB8AC3E}">
        <p14:creationId xmlns:p14="http://schemas.microsoft.com/office/powerpoint/2010/main" val="339140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348CB9D-4B6B-2442-11EA-1DD11D6169B9}"/>
              </a:ext>
            </a:extLst>
          </p:cNvPr>
          <p:cNvSpPr>
            <a:spLocks noGrp="1"/>
          </p:cNvSpPr>
          <p:nvPr>
            <p:ph type="title" orient="vert"/>
          </p:nvPr>
        </p:nvSpPr>
        <p:spPr>
          <a:xfrm>
            <a:off x="8724900" y="365125"/>
            <a:ext cx="2628900" cy="5811838"/>
          </a:xfrm>
        </p:spPr>
        <p:txBody>
          <a:bodyPr vert="eaVert"/>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73097F67-2A4A-8352-600B-260A19E4E9ED}"/>
              </a:ext>
            </a:extLst>
          </p:cNvPr>
          <p:cNvSpPr>
            <a:spLocks noGrp="1"/>
          </p:cNvSpPr>
          <p:nvPr>
            <p:ph type="body" orient="vert" idx="1"/>
          </p:nvPr>
        </p:nvSpPr>
        <p:spPr>
          <a:xfrm>
            <a:off x="838200" y="365125"/>
            <a:ext cx="7734300" cy="581183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69D6F8F8-1F9A-B7B0-63CC-30B0490ADDAD}"/>
              </a:ext>
            </a:extLst>
          </p:cNvPr>
          <p:cNvSpPr>
            <a:spLocks noGrp="1"/>
          </p:cNvSpPr>
          <p:nvPr>
            <p:ph type="dt" sz="half" idx="10"/>
          </p:nvPr>
        </p:nvSpPr>
        <p:spPr/>
        <p:txBody>
          <a:bodyPr/>
          <a:lstStyle/>
          <a:p>
            <a:fld id="{A716A551-E378-3442-9B19-345D0977EA5A}" type="datetimeFigureOut">
              <a:rPr lang="fr-FR" smtClean="0"/>
              <a:t>24/05/2023</a:t>
            </a:fld>
            <a:endParaRPr lang="fr-FR"/>
          </a:p>
        </p:txBody>
      </p:sp>
      <p:sp>
        <p:nvSpPr>
          <p:cNvPr id="5" name="Espace réservé du pied de page 4">
            <a:extLst>
              <a:ext uri="{FF2B5EF4-FFF2-40B4-BE49-F238E27FC236}">
                <a16:creationId xmlns:a16="http://schemas.microsoft.com/office/drawing/2014/main" id="{71040CD8-2FCF-FC05-AE70-F366B1BFD1D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AC0B8C0-3AF4-2E3B-7180-58A42FCA16E0}"/>
              </a:ext>
            </a:extLst>
          </p:cNvPr>
          <p:cNvSpPr>
            <a:spLocks noGrp="1"/>
          </p:cNvSpPr>
          <p:nvPr>
            <p:ph type="sldNum" sz="quarter" idx="12"/>
          </p:nvPr>
        </p:nvSpPr>
        <p:spPr/>
        <p:txBody>
          <a:bodyPr/>
          <a:lstStyle/>
          <a:p>
            <a:fld id="{53E25147-11C4-7849-B19C-0B981DA09D0C}" type="slidenum">
              <a:rPr lang="fr-FR" smtClean="0"/>
              <a:t>‹N°›</a:t>
            </a:fld>
            <a:endParaRPr lang="fr-FR"/>
          </a:p>
        </p:txBody>
      </p:sp>
    </p:spTree>
    <p:extLst>
      <p:ext uri="{BB962C8B-B14F-4D97-AF65-F5344CB8AC3E}">
        <p14:creationId xmlns:p14="http://schemas.microsoft.com/office/powerpoint/2010/main" val="2615736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BCBAB9F-8E2D-534D-AC0B-DC258CA2DAF1}"/>
              </a:ext>
            </a:extLst>
          </p:cNvPr>
          <p:cNvPicPr>
            <a:picLocks noChangeAspect="1"/>
          </p:cNvPicPr>
          <p:nvPr userDrawn="1"/>
        </p:nvPicPr>
        <p:blipFill>
          <a:blip r:embed="rId2"/>
          <a:srcRect/>
          <a:stretch/>
        </p:blipFill>
        <p:spPr>
          <a:xfrm>
            <a:off x="0" y="0"/>
            <a:ext cx="12192000" cy="6858000"/>
          </a:xfrm>
          <a:prstGeom prst="rect">
            <a:avLst/>
          </a:prstGeom>
        </p:spPr>
      </p:pic>
      <p:pic>
        <p:nvPicPr>
          <p:cNvPr id="4" name="Image 3">
            <a:extLst>
              <a:ext uri="{FF2B5EF4-FFF2-40B4-BE49-F238E27FC236}">
                <a16:creationId xmlns:a16="http://schemas.microsoft.com/office/drawing/2014/main" id="{FCAD5AEE-46A6-432B-BE57-DE299B131D4D}"/>
              </a:ext>
            </a:extLst>
          </p:cNvPr>
          <p:cNvPicPr>
            <a:picLocks noChangeAspect="1"/>
          </p:cNvPicPr>
          <p:nvPr userDrawn="1"/>
        </p:nvPicPr>
        <p:blipFill>
          <a:blip r:embed="rId3"/>
          <a:srcRect/>
          <a:stretch/>
        </p:blipFill>
        <p:spPr>
          <a:xfrm>
            <a:off x="9839739" y="6133781"/>
            <a:ext cx="1954874" cy="449065"/>
          </a:xfrm>
          <a:prstGeom prst="rect">
            <a:avLst/>
          </a:prstGeom>
        </p:spPr>
      </p:pic>
    </p:spTree>
    <p:extLst>
      <p:ext uri="{BB962C8B-B14F-4D97-AF65-F5344CB8AC3E}">
        <p14:creationId xmlns:p14="http://schemas.microsoft.com/office/powerpoint/2010/main" val="3553869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E38068F-B9AB-F048-B6E2-E49FA9D7C1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Image 7">
            <a:extLst>
              <a:ext uri="{FF2B5EF4-FFF2-40B4-BE49-F238E27FC236}">
                <a16:creationId xmlns:a16="http://schemas.microsoft.com/office/drawing/2014/main" id="{16B62A82-4E13-AD48-A27B-60EAEF96D186}"/>
              </a:ext>
            </a:extLst>
          </p:cNvPr>
          <p:cNvPicPr>
            <a:picLocks noChangeAspect="1"/>
          </p:cNvPicPr>
          <p:nvPr userDrawn="1"/>
        </p:nvPicPr>
        <p:blipFill>
          <a:blip r:embed="rId3"/>
          <a:srcRect/>
          <a:stretch/>
        </p:blipFill>
        <p:spPr>
          <a:xfrm>
            <a:off x="9839739" y="6133781"/>
            <a:ext cx="1954874" cy="449065"/>
          </a:xfrm>
          <a:prstGeom prst="rect">
            <a:avLst/>
          </a:prstGeom>
        </p:spPr>
      </p:pic>
      <p:sp>
        <p:nvSpPr>
          <p:cNvPr id="9" name="Titre 8">
            <a:extLst>
              <a:ext uri="{FF2B5EF4-FFF2-40B4-BE49-F238E27FC236}">
                <a16:creationId xmlns:a16="http://schemas.microsoft.com/office/drawing/2014/main" id="{FB3E7544-C34E-4348-ADCB-0316BD68B425}"/>
              </a:ext>
            </a:extLst>
          </p:cNvPr>
          <p:cNvSpPr>
            <a:spLocks noGrp="1"/>
          </p:cNvSpPr>
          <p:nvPr>
            <p:ph type="title" hasCustomPrompt="1"/>
          </p:nvPr>
        </p:nvSpPr>
        <p:spPr>
          <a:xfrm>
            <a:off x="838199" y="4253948"/>
            <a:ext cx="10956413" cy="1604679"/>
          </a:xfrm>
          <a:prstGeom prst="rect">
            <a:avLst/>
          </a:prstGeom>
        </p:spPr>
        <p:txBody>
          <a:bodyPr/>
          <a:lstStyle>
            <a:lvl1pPr>
              <a:defRPr b="0">
                <a:solidFill>
                  <a:srgbClr val="465A64"/>
                </a:solidFill>
                <a:latin typeface="Arial" panose="020B0604020202020204" pitchFamily="34" charset="0"/>
                <a:cs typeface="Arial" panose="020B0604020202020204" pitchFamily="34" charset="0"/>
              </a:defRPr>
            </a:lvl1pPr>
          </a:lstStyle>
          <a:p>
            <a:r>
              <a:rPr lang="fr-CA" dirty="0"/>
              <a:t>MODIFIER LE STYLE DU TITRE</a:t>
            </a:r>
            <a:endParaRPr lang="fr-FR" dirty="0"/>
          </a:p>
        </p:txBody>
      </p:sp>
    </p:spTree>
    <p:extLst>
      <p:ext uri="{BB962C8B-B14F-4D97-AF65-F5344CB8AC3E}">
        <p14:creationId xmlns:p14="http://schemas.microsoft.com/office/powerpoint/2010/main" val="157204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D3A7B2F-79AB-5F4F-9DA5-E15DCD4F6E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Image 8">
            <a:extLst>
              <a:ext uri="{FF2B5EF4-FFF2-40B4-BE49-F238E27FC236}">
                <a16:creationId xmlns:a16="http://schemas.microsoft.com/office/drawing/2014/main" id="{9438D9CC-03F9-7B47-B121-208A8504629C}"/>
              </a:ext>
            </a:extLst>
          </p:cNvPr>
          <p:cNvPicPr>
            <a:picLocks noChangeAspect="1"/>
          </p:cNvPicPr>
          <p:nvPr userDrawn="1"/>
        </p:nvPicPr>
        <p:blipFill>
          <a:blip r:embed="rId3"/>
          <a:srcRect/>
          <a:stretch/>
        </p:blipFill>
        <p:spPr>
          <a:xfrm>
            <a:off x="9839739" y="6133781"/>
            <a:ext cx="1954874" cy="449065"/>
          </a:xfrm>
          <a:prstGeom prst="rect">
            <a:avLst/>
          </a:prstGeom>
        </p:spPr>
      </p:pic>
      <p:sp>
        <p:nvSpPr>
          <p:cNvPr id="2" name="Titre 1"/>
          <p:cNvSpPr>
            <a:spLocks noGrp="1"/>
          </p:cNvSpPr>
          <p:nvPr>
            <p:ph type="title"/>
          </p:nvPr>
        </p:nvSpPr>
        <p:spPr>
          <a:xfrm>
            <a:off x="838200" y="1258127"/>
            <a:ext cx="10515600" cy="1228846"/>
          </a:xfrm>
          <a:prstGeom prst="rect">
            <a:avLst/>
          </a:prstGeom>
        </p:spPr>
        <p:txBody>
          <a:bodyPr/>
          <a:lstStyle>
            <a:lvl1pPr>
              <a:defRPr>
                <a:solidFill>
                  <a:srgbClr val="465A64"/>
                </a:solidFill>
                <a:latin typeface="Arial" panose="020B0604020202020204" pitchFamily="34" charset="0"/>
                <a:cs typeface="Arial" panose="020B0604020202020204" pitchFamily="34" charset="0"/>
              </a:defRPr>
            </a:lvl1pPr>
          </a:lstStyle>
          <a:p>
            <a:r>
              <a:rPr lang="fr-FR" dirty="0"/>
              <a:t>Modifiez le style du titre</a:t>
            </a:r>
            <a:endParaRPr lang="fr-CA" dirty="0"/>
          </a:p>
        </p:txBody>
      </p:sp>
      <p:sp>
        <p:nvSpPr>
          <p:cNvPr id="3" name="Espace réservé du contenu 2"/>
          <p:cNvSpPr>
            <a:spLocks noGrp="1"/>
          </p:cNvSpPr>
          <p:nvPr>
            <p:ph sz="half" idx="1"/>
          </p:nvPr>
        </p:nvSpPr>
        <p:spPr>
          <a:xfrm>
            <a:off x="838200" y="2603434"/>
            <a:ext cx="5181600" cy="3413885"/>
          </a:xfrm>
          <a:prstGeom prst="rect">
            <a:avLst/>
          </a:prstGeom>
        </p:spPr>
        <p:txBody>
          <a:bodyPr/>
          <a:lstStyle>
            <a:lvl1pPr>
              <a:defRPr>
                <a:solidFill>
                  <a:srgbClr val="465A64"/>
                </a:solidFill>
                <a:latin typeface="Arial" panose="020B0604020202020204" pitchFamily="34" charset="0"/>
                <a:cs typeface="Arial" panose="020B0604020202020204" pitchFamily="34" charset="0"/>
              </a:defRPr>
            </a:lvl1pPr>
            <a:lvl2pPr>
              <a:defRPr>
                <a:solidFill>
                  <a:srgbClr val="465A64"/>
                </a:solidFill>
                <a:latin typeface="Arial" panose="020B0604020202020204" pitchFamily="34" charset="0"/>
                <a:cs typeface="Arial" panose="020B0604020202020204" pitchFamily="34" charset="0"/>
              </a:defRPr>
            </a:lvl2pPr>
            <a:lvl3pPr>
              <a:defRPr>
                <a:solidFill>
                  <a:srgbClr val="465A64"/>
                </a:solidFill>
                <a:latin typeface="Arial" panose="020B0604020202020204" pitchFamily="34" charset="0"/>
                <a:cs typeface="Arial" panose="020B0604020202020204" pitchFamily="34" charset="0"/>
              </a:defRPr>
            </a:lvl3pPr>
            <a:lvl4pPr>
              <a:defRPr>
                <a:solidFill>
                  <a:srgbClr val="465A64"/>
                </a:solidFill>
                <a:latin typeface="Arial" panose="020B0604020202020204" pitchFamily="34" charset="0"/>
                <a:cs typeface="Arial" panose="020B0604020202020204" pitchFamily="34" charset="0"/>
              </a:defRPr>
            </a:lvl4pPr>
            <a:lvl5pPr>
              <a:defRPr>
                <a:solidFill>
                  <a:srgbClr val="465A64"/>
                </a:solidFill>
                <a:latin typeface="Arial" panose="020B0604020202020204" pitchFamily="34" charset="0"/>
                <a:cs typeface="Arial" panose="020B0604020202020204" pitchFamily="34"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4" name="Espace réservé du contenu 3"/>
          <p:cNvSpPr>
            <a:spLocks noGrp="1"/>
          </p:cNvSpPr>
          <p:nvPr>
            <p:ph sz="half" idx="2"/>
          </p:nvPr>
        </p:nvSpPr>
        <p:spPr>
          <a:xfrm>
            <a:off x="6172200" y="2603434"/>
            <a:ext cx="5181600" cy="3413885"/>
          </a:xfrm>
          <a:prstGeom prst="rect">
            <a:avLst/>
          </a:prstGeom>
        </p:spPr>
        <p:txBody>
          <a:bodyPr/>
          <a:lstStyle>
            <a:lvl1pPr>
              <a:defRPr>
                <a:solidFill>
                  <a:srgbClr val="465A64"/>
                </a:solidFill>
                <a:latin typeface="Arial" panose="020B0604020202020204" pitchFamily="34" charset="0"/>
                <a:cs typeface="Arial" panose="020B0604020202020204" pitchFamily="34" charset="0"/>
              </a:defRPr>
            </a:lvl1pPr>
            <a:lvl2pPr>
              <a:defRPr>
                <a:solidFill>
                  <a:srgbClr val="465A64"/>
                </a:solidFill>
                <a:latin typeface="Arial" panose="020B0604020202020204" pitchFamily="34" charset="0"/>
                <a:cs typeface="Arial" panose="020B0604020202020204" pitchFamily="34" charset="0"/>
              </a:defRPr>
            </a:lvl2pPr>
            <a:lvl3pPr>
              <a:defRPr>
                <a:solidFill>
                  <a:srgbClr val="465A64"/>
                </a:solidFill>
                <a:latin typeface="Arial" panose="020B0604020202020204" pitchFamily="34" charset="0"/>
                <a:cs typeface="Arial" panose="020B0604020202020204" pitchFamily="34" charset="0"/>
              </a:defRPr>
            </a:lvl3pPr>
            <a:lvl4pPr>
              <a:defRPr>
                <a:solidFill>
                  <a:srgbClr val="465A64"/>
                </a:solidFill>
                <a:latin typeface="Arial" panose="020B0604020202020204" pitchFamily="34" charset="0"/>
                <a:cs typeface="Arial" panose="020B0604020202020204" pitchFamily="34" charset="0"/>
              </a:defRPr>
            </a:lvl4pPr>
            <a:lvl5pPr>
              <a:defRPr>
                <a:solidFill>
                  <a:srgbClr val="465A64"/>
                </a:solidFill>
                <a:latin typeface="Arial" panose="020B0604020202020204" pitchFamily="34" charset="0"/>
                <a:cs typeface="Arial" panose="020B0604020202020204" pitchFamily="34"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Tree>
    <p:extLst>
      <p:ext uri="{BB962C8B-B14F-4D97-AF65-F5344CB8AC3E}">
        <p14:creationId xmlns:p14="http://schemas.microsoft.com/office/powerpoint/2010/main" val="2916611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5DB22DA-2B5A-934A-9F34-5D80C4AB84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3" name="Image 12">
            <a:extLst>
              <a:ext uri="{FF2B5EF4-FFF2-40B4-BE49-F238E27FC236}">
                <a16:creationId xmlns:a16="http://schemas.microsoft.com/office/drawing/2014/main" id="{C6030222-8B77-794B-8407-F5294A91297E}"/>
              </a:ext>
            </a:extLst>
          </p:cNvPr>
          <p:cNvPicPr>
            <a:picLocks noChangeAspect="1"/>
          </p:cNvPicPr>
          <p:nvPr userDrawn="1"/>
        </p:nvPicPr>
        <p:blipFill>
          <a:blip r:embed="rId3"/>
          <a:srcRect/>
          <a:stretch/>
        </p:blipFill>
        <p:spPr>
          <a:xfrm>
            <a:off x="9839739" y="6133781"/>
            <a:ext cx="1954874" cy="449065"/>
          </a:xfrm>
          <a:prstGeom prst="rect">
            <a:avLst/>
          </a:prstGeom>
        </p:spPr>
      </p:pic>
      <p:sp>
        <p:nvSpPr>
          <p:cNvPr id="2" name="Titre 1"/>
          <p:cNvSpPr>
            <a:spLocks noGrp="1"/>
          </p:cNvSpPr>
          <p:nvPr>
            <p:ph type="title"/>
          </p:nvPr>
        </p:nvSpPr>
        <p:spPr>
          <a:xfrm>
            <a:off x="839788" y="1434687"/>
            <a:ext cx="3932237" cy="1069975"/>
          </a:xfrm>
          <a:prstGeom prst="rect">
            <a:avLst/>
          </a:prstGeom>
        </p:spPr>
        <p:txBody>
          <a:bodyPr anchor="b"/>
          <a:lstStyle>
            <a:lvl1pPr>
              <a:defRPr sz="3200">
                <a:solidFill>
                  <a:srgbClr val="465A64"/>
                </a:solidFill>
                <a:latin typeface="Arial" panose="020B0604020202020204" pitchFamily="34" charset="0"/>
                <a:cs typeface="Arial" panose="020B0604020202020204" pitchFamily="34" charset="0"/>
              </a:defRPr>
            </a:lvl1pPr>
          </a:lstStyle>
          <a:p>
            <a:r>
              <a:rPr lang="fr-FR" dirty="0"/>
              <a:t>Modifiez le style du titre</a:t>
            </a:r>
            <a:endParaRPr lang="fr-CA" dirty="0"/>
          </a:p>
        </p:txBody>
      </p:sp>
      <p:sp>
        <p:nvSpPr>
          <p:cNvPr id="3" name="Espace réservé du contenu 2"/>
          <p:cNvSpPr>
            <a:spLocks noGrp="1"/>
          </p:cNvSpPr>
          <p:nvPr>
            <p:ph idx="1" hasCustomPrompt="1"/>
          </p:nvPr>
        </p:nvSpPr>
        <p:spPr>
          <a:xfrm>
            <a:off x="5183188" y="1434688"/>
            <a:ext cx="6172200" cy="4873625"/>
          </a:xfrm>
          <a:prstGeom prst="rect">
            <a:avLst/>
          </a:prstGeom>
        </p:spPr>
        <p:txBody>
          <a:bodyPr/>
          <a:lstStyle>
            <a:lvl1pPr>
              <a:defRPr sz="3200">
                <a:solidFill>
                  <a:srgbClr val="465A64"/>
                </a:solidFill>
                <a:latin typeface="Arial" panose="020B0604020202020204" pitchFamily="34" charset="0"/>
                <a:cs typeface="Arial" panose="020B0604020202020204" pitchFamily="34" charset="0"/>
              </a:defRPr>
            </a:lvl1pPr>
            <a:lvl2pPr>
              <a:defRPr sz="2800"/>
            </a:lvl2pPr>
            <a:lvl3pPr>
              <a:defRPr sz="2400"/>
            </a:lvl3pPr>
            <a:lvl4pPr>
              <a:defRPr sz="2000">
                <a:solidFill>
                  <a:srgbClr val="465A64"/>
                </a:solidFill>
                <a:latin typeface="Arial" panose="020B0604020202020204" pitchFamily="34" charset="0"/>
                <a:cs typeface="Arial" panose="020B0604020202020204" pitchFamily="34" charset="0"/>
              </a:defRPr>
            </a:lvl4pPr>
            <a:lvl5pPr>
              <a:defRPr sz="2000">
                <a:solidFill>
                  <a:srgbClr val="465A64"/>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fr-FR" dirty="0"/>
              <a:t>    </a:t>
            </a:r>
          </a:p>
          <a:p>
            <a:pPr lvl="3"/>
            <a:r>
              <a:rPr lang="fr-FR" dirty="0"/>
              <a:t>Quatrième niveau</a:t>
            </a:r>
          </a:p>
          <a:p>
            <a:pPr lvl="4"/>
            <a:r>
              <a:rPr lang="fr-FR" dirty="0"/>
              <a:t>Cinquième niveau</a:t>
            </a:r>
            <a:endParaRPr lang="fr-CA" dirty="0"/>
          </a:p>
        </p:txBody>
      </p:sp>
      <p:sp>
        <p:nvSpPr>
          <p:cNvPr id="4" name="Espace réservé du texte 3"/>
          <p:cNvSpPr>
            <a:spLocks noGrp="1"/>
          </p:cNvSpPr>
          <p:nvPr>
            <p:ph type="body" sz="half" idx="2"/>
          </p:nvPr>
        </p:nvSpPr>
        <p:spPr>
          <a:xfrm>
            <a:off x="839788" y="2703442"/>
            <a:ext cx="3932237" cy="3463719"/>
          </a:xfrm>
          <a:prstGeom prst="rect">
            <a:avLst/>
          </a:prstGeom>
        </p:spPr>
        <p:txBody>
          <a:bodyPr/>
          <a:lstStyle>
            <a:lvl1pPr marL="0" indent="0">
              <a:buNone/>
              <a:defRPr sz="1600">
                <a:solidFill>
                  <a:srgbClr val="465A64"/>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spTree>
    <p:extLst>
      <p:ext uri="{BB962C8B-B14F-4D97-AF65-F5344CB8AC3E}">
        <p14:creationId xmlns:p14="http://schemas.microsoft.com/office/powerpoint/2010/main" val="1482487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4C04F42-E5CD-D143-86F1-D60B2E19E7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Image 8">
            <a:extLst>
              <a:ext uri="{FF2B5EF4-FFF2-40B4-BE49-F238E27FC236}">
                <a16:creationId xmlns:a16="http://schemas.microsoft.com/office/drawing/2014/main" id="{A4728960-5236-3647-98BB-0500949A6888}"/>
              </a:ext>
            </a:extLst>
          </p:cNvPr>
          <p:cNvPicPr>
            <a:picLocks noChangeAspect="1"/>
          </p:cNvPicPr>
          <p:nvPr userDrawn="1"/>
        </p:nvPicPr>
        <p:blipFill>
          <a:blip r:embed="rId3"/>
          <a:srcRect/>
          <a:stretch/>
        </p:blipFill>
        <p:spPr>
          <a:xfrm>
            <a:off x="9839739" y="6133781"/>
            <a:ext cx="1954874" cy="449065"/>
          </a:xfrm>
          <a:prstGeom prst="rect">
            <a:avLst/>
          </a:prstGeom>
        </p:spPr>
      </p:pic>
      <p:sp>
        <p:nvSpPr>
          <p:cNvPr id="2" name="Titre 1"/>
          <p:cNvSpPr>
            <a:spLocks noGrp="1"/>
          </p:cNvSpPr>
          <p:nvPr>
            <p:ph type="title"/>
          </p:nvPr>
        </p:nvSpPr>
        <p:spPr>
          <a:xfrm>
            <a:off x="839788" y="987424"/>
            <a:ext cx="3932237" cy="1069975"/>
          </a:xfrm>
          <a:prstGeom prst="rect">
            <a:avLst/>
          </a:prstGeom>
        </p:spPr>
        <p:txBody>
          <a:bodyPr anchor="b"/>
          <a:lstStyle>
            <a:lvl1pPr>
              <a:defRPr sz="3200">
                <a:solidFill>
                  <a:srgbClr val="465A64"/>
                </a:solidFill>
                <a:latin typeface="Arial" panose="020B0604020202020204" pitchFamily="34" charset="0"/>
                <a:cs typeface="Arial" panose="020B0604020202020204" pitchFamily="34" charset="0"/>
              </a:defRPr>
            </a:lvl1pPr>
          </a:lstStyle>
          <a:p>
            <a:r>
              <a:rPr lang="fr-FR" dirty="0"/>
              <a:t>Modifiez le style du titre</a:t>
            </a:r>
            <a:endParaRPr lang="fr-CA" dirty="0"/>
          </a:p>
        </p:txBody>
      </p:sp>
      <p:sp>
        <p:nvSpPr>
          <p:cNvPr id="3" name="Espace réservé pour une imag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dirty="0"/>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solidFill>
                  <a:srgbClr val="465A64"/>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spTree>
    <p:extLst>
      <p:ext uri="{BB962C8B-B14F-4D97-AF65-F5344CB8AC3E}">
        <p14:creationId xmlns:p14="http://schemas.microsoft.com/office/powerpoint/2010/main" val="1997053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5354E-22A6-206E-B380-2DB3ABA56AA3}"/>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E56DFF53-43E7-C717-AD1E-459625AD054F}"/>
              </a:ext>
            </a:extLst>
          </p:cNvPr>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B040EFCD-D873-9E46-EBC6-47F286A9D6A7}"/>
              </a:ext>
            </a:extLst>
          </p:cNvPr>
          <p:cNvSpPr>
            <a:spLocks noGrp="1"/>
          </p:cNvSpPr>
          <p:nvPr>
            <p:ph type="dt" sz="half" idx="10"/>
          </p:nvPr>
        </p:nvSpPr>
        <p:spPr/>
        <p:txBody>
          <a:bodyPr/>
          <a:lstStyle/>
          <a:p>
            <a:fld id="{A716A551-E378-3442-9B19-345D0977EA5A}" type="datetimeFigureOut">
              <a:rPr lang="fr-FR" smtClean="0"/>
              <a:t>24/05/2023</a:t>
            </a:fld>
            <a:endParaRPr lang="fr-FR"/>
          </a:p>
        </p:txBody>
      </p:sp>
      <p:sp>
        <p:nvSpPr>
          <p:cNvPr id="5" name="Espace réservé du pied de page 4">
            <a:extLst>
              <a:ext uri="{FF2B5EF4-FFF2-40B4-BE49-F238E27FC236}">
                <a16:creationId xmlns:a16="http://schemas.microsoft.com/office/drawing/2014/main" id="{5828DC90-EAA6-A4CB-7FF9-DD200C8430D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5BEAF1A-B889-99B2-7EED-9D495F451C13}"/>
              </a:ext>
            </a:extLst>
          </p:cNvPr>
          <p:cNvSpPr>
            <a:spLocks noGrp="1"/>
          </p:cNvSpPr>
          <p:nvPr>
            <p:ph type="sldNum" sz="quarter" idx="12"/>
          </p:nvPr>
        </p:nvSpPr>
        <p:spPr/>
        <p:txBody>
          <a:bodyPr/>
          <a:lstStyle/>
          <a:p>
            <a:fld id="{53E25147-11C4-7849-B19C-0B981DA09D0C}" type="slidenum">
              <a:rPr lang="fr-FR" smtClean="0"/>
              <a:t>‹N°›</a:t>
            </a:fld>
            <a:endParaRPr lang="fr-FR"/>
          </a:p>
        </p:txBody>
      </p:sp>
    </p:spTree>
    <p:extLst>
      <p:ext uri="{BB962C8B-B14F-4D97-AF65-F5344CB8AC3E}">
        <p14:creationId xmlns:p14="http://schemas.microsoft.com/office/powerpoint/2010/main" val="298359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22281D-4DF9-7578-EE6B-E76578681DD6}"/>
              </a:ext>
            </a:extLst>
          </p:cNvPr>
          <p:cNvSpPr>
            <a:spLocks noGrp="1"/>
          </p:cNvSpPr>
          <p:nvPr>
            <p:ph type="title"/>
          </p:nvPr>
        </p:nvSpPr>
        <p:spPr>
          <a:xfrm>
            <a:off x="831850" y="1709738"/>
            <a:ext cx="10515600" cy="2852737"/>
          </a:xfrm>
        </p:spPr>
        <p:txBody>
          <a:bodyPr anchor="b"/>
          <a:lstStyle>
            <a:lvl1pPr>
              <a:defRPr sz="6000"/>
            </a:lvl1pPr>
          </a:lstStyle>
          <a:p>
            <a:r>
              <a:rPr lang="fr-CA"/>
              <a:t>Modifier le style du titre</a:t>
            </a:r>
            <a:endParaRPr lang="fr-FR"/>
          </a:p>
        </p:txBody>
      </p:sp>
      <p:sp>
        <p:nvSpPr>
          <p:cNvPr id="3" name="Espace réservé du texte 2">
            <a:extLst>
              <a:ext uri="{FF2B5EF4-FFF2-40B4-BE49-F238E27FC236}">
                <a16:creationId xmlns:a16="http://schemas.microsoft.com/office/drawing/2014/main" id="{8F7A1FBD-9CFB-592C-DA68-1D70CFAB05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sp>
        <p:nvSpPr>
          <p:cNvPr id="4" name="Espace réservé de la date 3">
            <a:extLst>
              <a:ext uri="{FF2B5EF4-FFF2-40B4-BE49-F238E27FC236}">
                <a16:creationId xmlns:a16="http://schemas.microsoft.com/office/drawing/2014/main" id="{4E0F8F86-F3F1-7FEA-FE9C-B98BC47CC71D}"/>
              </a:ext>
            </a:extLst>
          </p:cNvPr>
          <p:cNvSpPr>
            <a:spLocks noGrp="1"/>
          </p:cNvSpPr>
          <p:nvPr>
            <p:ph type="dt" sz="half" idx="10"/>
          </p:nvPr>
        </p:nvSpPr>
        <p:spPr/>
        <p:txBody>
          <a:bodyPr/>
          <a:lstStyle/>
          <a:p>
            <a:fld id="{A716A551-E378-3442-9B19-345D0977EA5A}" type="datetimeFigureOut">
              <a:rPr lang="fr-FR" smtClean="0"/>
              <a:t>24/05/2023</a:t>
            </a:fld>
            <a:endParaRPr lang="fr-FR"/>
          </a:p>
        </p:txBody>
      </p:sp>
      <p:sp>
        <p:nvSpPr>
          <p:cNvPr id="5" name="Espace réservé du pied de page 4">
            <a:extLst>
              <a:ext uri="{FF2B5EF4-FFF2-40B4-BE49-F238E27FC236}">
                <a16:creationId xmlns:a16="http://schemas.microsoft.com/office/drawing/2014/main" id="{1D0927BA-47C8-3DC7-7DA2-86020FA28FD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7142F46-292A-3C69-DBDA-1FCD005062DE}"/>
              </a:ext>
            </a:extLst>
          </p:cNvPr>
          <p:cNvSpPr>
            <a:spLocks noGrp="1"/>
          </p:cNvSpPr>
          <p:nvPr>
            <p:ph type="sldNum" sz="quarter" idx="12"/>
          </p:nvPr>
        </p:nvSpPr>
        <p:spPr/>
        <p:txBody>
          <a:bodyPr/>
          <a:lstStyle/>
          <a:p>
            <a:fld id="{53E25147-11C4-7849-B19C-0B981DA09D0C}" type="slidenum">
              <a:rPr lang="fr-FR" smtClean="0"/>
              <a:t>‹N°›</a:t>
            </a:fld>
            <a:endParaRPr lang="fr-FR"/>
          </a:p>
        </p:txBody>
      </p:sp>
    </p:spTree>
    <p:extLst>
      <p:ext uri="{BB962C8B-B14F-4D97-AF65-F5344CB8AC3E}">
        <p14:creationId xmlns:p14="http://schemas.microsoft.com/office/powerpoint/2010/main" val="751963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158307-1C82-DD14-B3AB-69292656B331}"/>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BFCAE12D-5BA7-1777-3B0C-AD095025CA8C}"/>
              </a:ext>
            </a:extLst>
          </p:cNvPr>
          <p:cNvSpPr>
            <a:spLocks noGrp="1"/>
          </p:cNvSpPr>
          <p:nvPr>
            <p:ph sz="half" idx="1"/>
          </p:nvPr>
        </p:nvSpPr>
        <p:spPr>
          <a:xfrm>
            <a:off x="838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contenu 3">
            <a:extLst>
              <a:ext uri="{FF2B5EF4-FFF2-40B4-BE49-F238E27FC236}">
                <a16:creationId xmlns:a16="http://schemas.microsoft.com/office/drawing/2014/main" id="{6BD5A9AB-F466-2768-B26F-7ACC8CB01B1A}"/>
              </a:ext>
            </a:extLst>
          </p:cNvPr>
          <p:cNvSpPr>
            <a:spLocks noGrp="1"/>
          </p:cNvSpPr>
          <p:nvPr>
            <p:ph sz="half" idx="2"/>
          </p:nvPr>
        </p:nvSpPr>
        <p:spPr>
          <a:xfrm>
            <a:off x="6172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e la date 4">
            <a:extLst>
              <a:ext uri="{FF2B5EF4-FFF2-40B4-BE49-F238E27FC236}">
                <a16:creationId xmlns:a16="http://schemas.microsoft.com/office/drawing/2014/main" id="{9C96C9CF-6DEA-2B24-01D1-BD986041DA97}"/>
              </a:ext>
            </a:extLst>
          </p:cNvPr>
          <p:cNvSpPr>
            <a:spLocks noGrp="1"/>
          </p:cNvSpPr>
          <p:nvPr>
            <p:ph type="dt" sz="half" idx="10"/>
          </p:nvPr>
        </p:nvSpPr>
        <p:spPr/>
        <p:txBody>
          <a:bodyPr/>
          <a:lstStyle/>
          <a:p>
            <a:fld id="{A716A551-E378-3442-9B19-345D0977EA5A}" type="datetimeFigureOut">
              <a:rPr lang="fr-FR" smtClean="0"/>
              <a:t>24/05/2023</a:t>
            </a:fld>
            <a:endParaRPr lang="fr-FR"/>
          </a:p>
        </p:txBody>
      </p:sp>
      <p:sp>
        <p:nvSpPr>
          <p:cNvPr id="6" name="Espace réservé du pied de page 5">
            <a:extLst>
              <a:ext uri="{FF2B5EF4-FFF2-40B4-BE49-F238E27FC236}">
                <a16:creationId xmlns:a16="http://schemas.microsoft.com/office/drawing/2014/main" id="{83B72101-C736-AC51-B0FB-FE89FC6FD5D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39962BA-B6F6-AD4C-B263-49821F7AE44F}"/>
              </a:ext>
            </a:extLst>
          </p:cNvPr>
          <p:cNvSpPr>
            <a:spLocks noGrp="1"/>
          </p:cNvSpPr>
          <p:nvPr>
            <p:ph type="sldNum" sz="quarter" idx="12"/>
          </p:nvPr>
        </p:nvSpPr>
        <p:spPr/>
        <p:txBody>
          <a:bodyPr/>
          <a:lstStyle/>
          <a:p>
            <a:fld id="{53E25147-11C4-7849-B19C-0B981DA09D0C}" type="slidenum">
              <a:rPr lang="fr-FR" smtClean="0"/>
              <a:t>‹N°›</a:t>
            </a:fld>
            <a:endParaRPr lang="fr-FR"/>
          </a:p>
        </p:txBody>
      </p:sp>
    </p:spTree>
    <p:extLst>
      <p:ext uri="{BB962C8B-B14F-4D97-AF65-F5344CB8AC3E}">
        <p14:creationId xmlns:p14="http://schemas.microsoft.com/office/powerpoint/2010/main" val="281334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EB6013-4213-735B-7327-E5EB52A20E40}"/>
              </a:ext>
            </a:extLst>
          </p:cNvPr>
          <p:cNvSpPr>
            <a:spLocks noGrp="1"/>
          </p:cNvSpPr>
          <p:nvPr>
            <p:ph type="title"/>
          </p:nvPr>
        </p:nvSpPr>
        <p:spPr>
          <a:xfrm>
            <a:off x="839788" y="365125"/>
            <a:ext cx="10515600" cy="1325563"/>
          </a:xfrm>
        </p:spPr>
        <p:txBody>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42891774-C9AB-96BE-48CF-8E22E67371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a:extLst>
              <a:ext uri="{FF2B5EF4-FFF2-40B4-BE49-F238E27FC236}">
                <a16:creationId xmlns:a16="http://schemas.microsoft.com/office/drawing/2014/main" id="{82B8AF69-3503-C1C5-BE6B-4817653361F2}"/>
              </a:ext>
            </a:extLst>
          </p:cNvPr>
          <p:cNvSpPr>
            <a:spLocks noGrp="1"/>
          </p:cNvSpPr>
          <p:nvPr>
            <p:ph sz="half" idx="2"/>
          </p:nvPr>
        </p:nvSpPr>
        <p:spPr>
          <a:xfrm>
            <a:off x="839788" y="2505075"/>
            <a:ext cx="5157787"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texte 4">
            <a:extLst>
              <a:ext uri="{FF2B5EF4-FFF2-40B4-BE49-F238E27FC236}">
                <a16:creationId xmlns:a16="http://schemas.microsoft.com/office/drawing/2014/main" id="{6117A6E0-103D-2521-A35F-3C3003E7D9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a:extLst>
              <a:ext uri="{FF2B5EF4-FFF2-40B4-BE49-F238E27FC236}">
                <a16:creationId xmlns:a16="http://schemas.microsoft.com/office/drawing/2014/main" id="{00B78EB8-5FF2-F460-977D-C85202959201}"/>
              </a:ext>
            </a:extLst>
          </p:cNvPr>
          <p:cNvSpPr>
            <a:spLocks noGrp="1"/>
          </p:cNvSpPr>
          <p:nvPr>
            <p:ph sz="quarter" idx="4"/>
          </p:nvPr>
        </p:nvSpPr>
        <p:spPr>
          <a:xfrm>
            <a:off x="6172200" y="2505075"/>
            <a:ext cx="5183188"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7" name="Espace réservé de la date 6">
            <a:extLst>
              <a:ext uri="{FF2B5EF4-FFF2-40B4-BE49-F238E27FC236}">
                <a16:creationId xmlns:a16="http://schemas.microsoft.com/office/drawing/2014/main" id="{35E4E9A7-6DF6-C55B-4548-06970BC0C8E3}"/>
              </a:ext>
            </a:extLst>
          </p:cNvPr>
          <p:cNvSpPr>
            <a:spLocks noGrp="1"/>
          </p:cNvSpPr>
          <p:nvPr>
            <p:ph type="dt" sz="half" idx="10"/>
          </p:nvPr>
        </p:nvSpPr>
        <p:spPr/>
        <p:txBody>
          <a:bodyPr/>
          <a:lstStyle/>
          <a:p>
            <a:fld id="{A716A551-E378-3442-9B19-345D0977EA5A}" type="datetimeFigureOut">
              <a:rPr lang="fr-FR" smtClean="0"/>
              <a:t>24/05/2023</a:t>
            </a:fld>
            <a:endParaRPr lang="fr-FR"/>
          </a:p>
        </p:txBody>
      </p:sp>
      <p:sp>
        <p:nvSpPr>
          <p:cNvPr id="8" name="Espace réservé du pied de page 7">
            <a:extLst>
              <a:ext uri="{FF2B5EF4-FFF2-40B4-BE49-F238E27FC236}">
                <a16:creationId xmlns:a16="http://schemas.microsoft.com/office/drawing/2014/main" id="{5ECB4E50-B10B-5E28-9A4B-2733259BE5C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A591E01-A129-90DC-C0F3-B755BDCFB444}"/>
              </a:ext>
            </a:extLst>
          </p:cNvPr>
          <p:cNvSpPr>
            <a:spLocks noGrp="1"/>
          </p:cNvSpPr>
          <p:nvPr>
            <p:ph type="sldNum" sz="quarter" idx="12"/>
          </p:nvPr>
        </p:nvSpPr>
        <p:spPr/>
        <p:txBody>
          <a:bodyPr/>
          <a:lstStyle/>
          <a:p>
            <a:fld id="{53E25147-11C4-7849-B19C-0B981DA09D0C}" type="slidenum">
              <a:rPr lang="fr-FR" smtClean="0"/>
              <a:t>‹N°›</a:t>
            </a:fld>
            <a:endParaRPr lang="fr-FR"/>
          </a:p>
        </p:txBody>
      </p:sp>
    </p:spTree>
    <p:extLst>
      <p:ext uri="{BB962C8B-B14F-4D97-AF65-F5344CB8AC3E}">
        <p14:creationId xmlns:p14="http://schemas.microsoft.com/office/powerpoint/2010/main" val="1375230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D89DEE-DADD-5EEF-DEC3-C6DA3402366E}"/>
              </a:ext>
            </a:extLst>
          </p:cNvPr>
          <p:cNvSpPr>
            <a:spLocks noGrp="1"/>
          </p:cNvSpPr>
          <p:nvPr>
            <p:ph type="title"/>
          </p:nvPr>
        </p:nvSpPr>
        <p:spPr/>
        <p:txBody>
          <a:bodyPr/>
          <a:lstStyle/>
          <a:p>
            <a:r>
              <a:rPr lang="fr-CA"/>
              <a:t>Modifier le style du titre</a:t>
            </a:r>
            <a:endParaRPr lang="fr-FR"/>
          </a:p>
        </p:txBody>
      </p:sp>
      <p:sp>
        <p:nvSpPr>
          <p:cNvPr id="3" name="Espace réservé de la date 2">
            <a:extLst>
              <a:ext uri="{FF2B5EF4-FFF2-40B4-BE49-F238E27FC236}">
                <a16:creationId xmlns:a16="http://schemas.microsoft.com/office/drawing/2014/main" id="{DEB12797-2A2D-B615-7F0C-93E07D7D75B2}"/>
              </a:ext>
            </a:extLst>
          </p:cNvPr>
          <p:cNvSpPr>
            <a:spLocks noGrp="1"/>
          </p:cNvSpPr>
          <p:nvPr>
            <p:ph type="dt" sz="half" idx="10"/>
          </p:nvPr>
        </p:nvSpPr>
        <p:spPr/>
        <p:txBody>
          <a:bodyPr/>
          <a:lstStyle/>
          <a:p>
            <a:fld id="{A716A551-E378-3442-9B19-345D0977EA5A}" type="datetimeFigureOut">
              <a:rPr lang="fr-FR" smtClean="0"/>
              <a:t>24/05/2023</a:t>
            </a:fld>
            <a:endParaRPr lang="fr-FR"/>
          </a:p>
        </p:txBody>
      </p:sp>
      <p:sp>
        <p:nvSpPr>
          <p:cNvPr id="4" name="Espace réservé du pied de page 3">
            <a:extLst>
              <a:ext uri="{FF2B5EF4-FFF2-40B4-BE49-F238E27FC236}">
                <a16:creationId xmlns:a16="http://schemas.microsoft.com/office/drawing/2014/main" id="{6D8AB1C6-2CEA-C791-D0D1-2D3BD82611E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871DC3D-F16F-A952-A17F-B497B54113AF}"/>
              </a:ext>
            </a:extLst>
          </p:cNvPr>
          <p:cNvSpPr>
            <a:spLocks noGrp="1"/>
          </p:cNvSpPr>
          <p:nvPr>
            <p:ph type="sldNum" sz="quarter" idx="12"/>
          </p:nvPr>
        </p:nvSpPr>
        <p:spPr/>
        <p:txBody>
          <a:bodyPr/>
          <a:lstStyle/>
          <a:p>
            <a:fld id="{53E25147-11C4-7849-B19C-0B981DA09D0C}" type="slidenum">
              <a:rPr lang="fr-FR" smtClean="0"/>
              <a:t>‹N°›</a:t>
            </a:fld>
            <a:endParaRPr lang="fr-FR"/>
          </a:p>
        </p:txBody>
      </p:sp>
    </p:spTree>
    <p:extLst>
      <p:ext uri="{BB962C8B-B14F-4D97-AF65-F5344CB8AC3E}">
        <p14:creationId xmlns:p14="http://schemas.microsoft.com/office/powerpoint/2010/main" val="4094515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F014C43-0E28-1D10-E0A4-E6706018ABE8}"/>
              </a:ext>
            </a:extLst>
          </p:cNvPr>
          <p:cNvSpPr>
            <a:spLocks noGrp="1"/>
          </p:cNvSpPr>
          <p:nvPr>
            <p:ph type="dt" sz="half" idx="10"/>
          </p:nvPr>
        </p:nvSpPr>
        <p:spPr/>
        <p:txBody>
          <a:bodyPr/>
          <a:lstStyle/>
          <a:p>
            <a:fld id="{A716A551-E378-3442-9B19-345D0977EA5A}" type="datetimeFigureOut">
              <a:rPr lang="fr-FR" smtClean="0"/>
              <a:t>24/05/2023</a:t>
            </a:fld>
            <a:endParaRPr lang="fr-FR"/>
          </a:p>
        </p:txBody>
      </p:sp>
      <p:sp>
        <p:nvSpPr>
          <p:cNvPr id="3" name="Espace réservé du pied de page 2">
            <a:extLst>
              <a:ext uri="{FF2B5EF4-FFF2-40B4-BE49-F238E27FC236}">
                <a16:creationId xmlns:a16="http://schemas.microsoft.com/office/drawing/2014/main" id="{58F228E6-9AA0-2256-0BEE-6E03AC65BCB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011851E-5AEF-D829-F7F7-D24BDFD24CDB}"/>
              </a:ext>
            </a:extLst>
          </p:cNvPr>
          <p:cNvSpPr>
            <a:spLocks noGrp="1"/>
          </p:cNvSpPr>
          <p:nvPr>
            <p:ph type="sldNum" sz="quarter" idx="12"/>
          </p:nvPr>
        </p:nvSpPr>
        <p:spPr/>
        <p:txBody>
          <a:bodyPr/>
          <a:lstStyle/>
          <a:p>
            <a:fld id="{53E25147-11C4-7849-B19C-0B981DA09D0C}" type="slidenum">
              <a:rPr lang="fr-FR" smtClean="0"/>
              <a:t>‹N°›</a:t>
            </a:fld>
            <a:endParaRPr lang="fr-FR"/>
          </a:p>
        </p:txBody>
      </p:sp>
    </p:spTree>
    <p:extLst>
      <p:ext uri="{BB962C8B-B14F-4D97-AF65-F5344CB8AC3E}">
        <p14:creationId xmlns:p14="http://schemas.microsoft.com/office/powerpoint/2010/main" val="649130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18BD1E-482A-71E7-5B16-6E5C975A2C8E}"/>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du contenu 2">
            <a:extLst>
              <a:ext uri="{FF2B5EF4-FFF2-40B4-BE49-F238E27FC236}">
                <a16:creationId xmlns:a16="http://schemas.microsoft.com/office/drawing/2014/main" id="{7BBA4F2D-BFA9-AE5C-A10A-A1D86141B6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texte 3">
            <a:extLst>
              <a:ext uri="{FF2B5EF4-FFF2-40B4-BE49-F238E27FC236}">
                <a16:creationId xmlns:a16="http://schemas.microsoft.com/office/drawing/2014/main" id="{EB9BAB5B-F394-6EAC-C202-0F13EF7330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7C05FB23-CBFE-E667-5AA5-AAE18671C525}"/>
              </a:ext>
            </a:extLst>
          </p:cNvPr>
          <p:cNvSpPr>
            <a:spLocks noGrp="1"/>
          </p:cNvSpPr>
          <p:nvPr>
            <p:ph type="dt" sz="half" idx="10"/>
          </p:nvPr>
        </p:nvSpPr>
        <p:spPr/>
        <p:txBody>
          <a:bodyPr/>
          <a:lstStyle/>
          <a:p>
            <a:fld id="{A716A551-E378-3442-9B19-345D0977EA5A}" type="datetimeFigureOut">
              <a:rPr lang="fr-FR" smtClean="0"/>
              <a:t>24/05/2023</a:t>
            </a:fld>
            <a:endParaRPr lang="fr-FR"/>
          </a:p>
        </p:txBody>
      </p:sp>
      <p:sp>
        <p:nvSpPr>
          <p:cNvPr id="6" name="Espace réservé du pied de page 5">
            <a:extLst>
              <a:ext uri="{FF2B5EF4-FFF2-40B4-BE49-F238E27FC236}">
                <a16:creationId xmlns:a16="http://schemas.microsoft.com/office/drawing/2014/main" id="{9C30C706-FD8F-58F3-533D-6B759B9543B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D3CD8DD-E638-FB67-BD57-4ECAD99C9D8E}"/>
              </a:ext>
            </a:extLst>
          </p:cNvPr>
          <p:cNvSpPr>
            <a:spLocks noGrp="1"/>
          </p:cNvSpPr>
          <p:nvPr>
            <p:ph type="sldNum" sz="quarter" idx="12"/>
          </p:nvPr>
        </p:nvSpPr>
        <p:spPr/>
        <p:txBody>
          <a:bodyPr/>
          <a:lstStyle/>
          <a:p>
            <a:fld id="{53E25147-11C4-7849-B19C-0B981DA09D0C}" type="slidenum">
              <a:rPr lang="fr-FR" smtClean="0"/>
              <a:t>‹N°›</a:t>
            </a:fld>
            <a:endParaRPr lang="fr-FR"/>
          </a:p>
        </p:txBody>
      </p:sp>
    </p:spTree>
    <p:extLst>
      <p:ext uri="{BB962C8B-B14F-4D97-AF65-F5344CB8AC3E}">
        <p14:creationId xmlns:p14="http://schemas.microsoft.com/office/powerpoint/2010/main" val="3343793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744D53-0F5E-94F5-7751-2DFD81E930A1}"/>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pour une image  2">
            <a:extLst>
              <a:ext uri="{FF2B5EF4-FFF2-40B4-BE49-F238E27FC236}">
                <a16:creationId xmlns:a16="http://schemas.microsoft.com/office/drawing/2014/main" id="{C1EC58CB-01C6-36DC-6A37-D5DE0F222B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F299587-0BBE-09F1-8575-E5120C2474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6C5E11B6-8C50-41E1-1666-9965E825744C}"/>
              </a:ext>
            </a:extLst>
          </p:cNvPr>
          <p:cNvSpPr>
            <a:spLocks noGrp="1"/>
          </p:cNvSpPr>
          <p:nvPr>
            <p:ph type="dt" sz="half" idx="10"/>
          </p:nvPr>
        </p:nvSpPr>
        <p:spPr/>
        <p:txBody>
          <a:bodyPr/>
          <a:lstStyle/>
          <a:p>
            <a:fld id="{A716A551-E378-3442-9B19-345D0977EA5A}" type="datetimeFigureOut">
              <a:rPr lang="fr-FR" smtClean="0"/>
              <a:t>24/05/2023</a:t>
            </a:fld>
            <a:endParaRPr lang="fr-FR"/>
          </a:p>
        </p:txBody>
      </p:sp>
      <p:sp>
        <p:nvSpPr>
          <p:cNvPr id="6" name="Espace réservé du pied de page 5">
            <a:extLst>
              <a:ext uri="{FF2B5EF4-FFF2-40B4-BE49-F238E27FC236}">
                <a16:creationId xmlns:a16="http://schemas.microsoft.com/office/drawing/2014/main" id="{3F6F87C3-949E-4D87-D463-B0110641152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641C734-2659-4EC9-730B-9051526FBBC7}"/>
              </a:ext>
            </a:extLst>
          </p:cNvPr>
          <p:cNvSpPr>
            <a:spLocks noGrp="1"/>
          </p:cNvSpPr>
          <p:nvPr>
            <p:ph type="sldNum" sz="quarter" idx="12"/>
          </p:nvPr>
        </p:nvSpPr>
        <p:spPr/>
        <p:txBody>
          <a:bodyPr/>
          <a:lstStyle/>
          <a:p>
            <a:fld id="{53E25147-11C4-7849-B19C-0B981DA09D0C}" type="slidenum">
              <a:rPr lang="fr-FR" smtClean="0"/>
              <a:t>‹N°›</a:t>
            </a:fld>
            <a:endParaRPr lang="fr-FR"/>
          </a:p>
        </p:txBody>
      </p:sp>
    </p:spTree>
    <p:extLst>
      <p:ext uri="{BB962C8B-B14F-4D97-AF65-F5344CB8AC3E}">
        <p14:creationId xmlns:p14="http://schemas.microsoft.com/office/powerpoint/2010/main" val="1381079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D920801-2123-9A92-0B3A-104EA071D1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BA0CF1ED-A72F-5E10-E70E-5B8D815B11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695FFE08-4086-8B1D-1BC6-849C23C5F7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16A551-E378-3442-9B19-345D0977EA5A}" type="datetimeFigureOut">
              <a:rPr lang="fr-FR" smtClean="0"/>
              <a:t>24/05/2023</a:t>
            </a:fld>
            <a:endParaRPr lang="fr-FR"/>
          </a:p>
        </p:txBody>
      </p:sp>
      <p:sp>
        <p:nvSpPr>
          <p:cNvPr id="5" name="Espace réservé du pied de page 4">
            <a:extLst>
              <a:ext uri="{FF2B5EF4-FFF2-40B4-BE49-F238E27FC236}">
                <a16:creationId xmlns:a16="http://schemas.microsoft.com/office/drawing/2014/main" id="{DAD2096E-0D4F-BF80-B9F3-FE89B1E6F9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408CA64-9D2A-1FD6-58E4-FB873E6960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E25147-11C4-7849-B19C-0B981DA09D0C}" type="slidenum">
              <a:rPr lang="fr-FR" smtClean="0"/>
              <a:t>‹N°›</a:t>
            </a:fld>
            <a:endParaRPr lang="fr-FR"/>
          </a:p>
        </p:txBody>
      </p:sp>
    </p:spTree>
    <p:extLst>
      <p:ext uri="{BB962C8B-B14F-4D97-AF65-F5344CB8AC3E}">
        <p14:creationId xmlns:p14="http://schemas.microsoft.com/office/powerpoint/2010/main" val="2012050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991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fr.vecteezy.com/art-vectoriel/364996-banniere-ecoute-sociale-l-39-homme-s-39-appuya-a-l-39-oreille-et-ecouta-les-icones-illustration-de-plat-vector"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7.xml"/><Relationship Id="rId16" Type="http://schemas.openxmlformats.org/officeDocument/2006/relationships/diagramColors" Target="../diagrams/colors4.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5euros.com/service/88888/vous-soulager-vous-ecouter"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fr/point-d-interrogation-2318030/" TargetMode="External"/><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ralentirtravaux.com/lettres/cours/intro-phrase-complexe.php"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blogplm.com/2018/03/19/processus-dinnovation-capitaliser-les-idees-pour-valoriser-limmateriel/" TargetMode="External"/><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en/caution-important-file-yellow-28162/"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recreatisse.com/2018/01/27/gestion-du-bruit/"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rcinet.ca/fr/2020/05/29/les-canadiens-font-ils-confiance-aux-autres/" TargetMode="External"/><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pixabay.com/pl/akceptacja-ok-zgoda-symbol-zielony-850373/" TargetMode="External"/><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mailto:clinique.mediation@USherbrooke.ca"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ameliorer-ses-ecrits.univ-cotedazur.fr/wp-content/ressources/VocabulaireAdapte.publi/auroraW/co/alternativesAuxNegations.html"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fr/bombe-exploser-col%C3%A8re-stress-477229/"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354ACD-7FB3-BE4B-9A05-080D530F69C1}"/>
              </a:ext>
            </a:extLst>
          </p:cNvPr>
          <p:cNvSpPr>
            <a:spLocks noGrp="1"/>
          </p:cNvSpPr>
          <p:nvPr>
            <p:ph type="title"/>
          </p:nvPr>
        </p:nvSpPr>
        <p:spPr/>
        <p:txBody>
          <a:bodyPr/>
          <a:lstStyle/>
          <a:p>
            <a:r>
              <a:rPr lang="fr-FR" sz="2000" b="1" dirty="0">
                <a:latin typeface="+mn-lt"/>
              </a:rPr>
              <a:t>Quelques pistes de réflexion sur le règlement des conflits</a:t>
            </a:r>
            <a:br>
              <a:rPr lang="fr-FR" sz="1600" dirty="0">
                <a:latin typeface="+mn-lt"/>
              </a:rPr>
            </a:br>
            <a:br>
              <a:rPr lang="fr-FR" sz="1600" dirty="0">
                <a:latin typeface="+mn-lt"/>
              </a:rPr>
            </a:br>
            <a:r>
              <a:rPr lang="fr-FR" sz="1800" dirty="0">
                <a:latin typeface="+mn-lt"/>
              </a:rPr>
              <a:t>Marc-André Bujold B.Sc. </a:t>
            </a:r>
            <a:r>
              <a:rPr lang="fr-FR" sz="1800" dirty="0" err="1">
                <a:latin typeface="+mn-lt"/>
              </a:rPr>
              <a:t>M.Sc</a:t>
            </a:r>
            <a:r>
              <a:rPr lang="fr-FR" sz="1800" dirty="0">
                <a:latin typeface="+mn-lt"/>
              </a:rPr>
              <a:t>. D-PRD LL.M. Méd. A.</a:t>
            </a:r>
            <a:br>
              <a:rPr lang="fr-FR" sz="1600" dirty="0">
                <a:latin typeface="+mn-lt"/>
              </a:rPr>
            </a:br>
            <a:r>
              <a:rPr lang="fr-FR" sz="1600" dirty="0">
                <a:latin typeface="+mn-lt"/>
              </a:rPr>
              <a:t>Coordonnateur des activités cliniques du programme de prévention et règlement des différends</a:t>
            </a:r>
            <a:br>
              <a:rPr lang="fr-FR" sz="1600" dirty="0">
                <a:latin typeface="+mn-lt"/>
              </a:rPr>
            </a:br>
            <a:r>
              <a:rPr lang="fr-FR" sz="1600" dirty="0">
                <a:latin typeface="+mn-lt"/>
              </a:rPr>
              <a:t>Responsable de la clinique de médiation</a:t>
            </a:r>
            <a:br>
              <a:rPr lang="fr-FR" sz="1600" dirty="0">
                <a:latin typeface="+mn-lt"/>
              </a:rPr>
            </a:br>
            <a:r>
              <a:rPr lang="fr-FR" sz="1600" dirty="0">
                <a:latin typeface="+mn-lt"/>
              </a:rPr>
              <a:t>Faculté de droit – Université de Sherbrooke</a:t>
            </a:r>
          </a:p>
        </p:txBody>
      </p:sp>
    </p:spTree>
    <p:extLst>
      <p:ext uri="{BB962C8B-B14F-4D97-AF65-F5344CB8AC3E}">
        <p14:creationId xmlns:p14="http://schemas.microsoft.com/office/powerpoint/2010/main" val="3354274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71160BB-4762-5441-B3B1-E9A3DE7B78C4}"/>
              </a:ext>
            </a:extLst>
          </p:cNvPr>
          <p:cNvSpPr txBox="1"/>
          <p:nvPr/>
        </p:nvSpPr>
        <p:spPr>
          <a:xfrm>
            <a:off x="803252" y="924935"/>
            <a:ext cx="3432671" cy="707886"/>
          </a:xfrm>
          <a:prstGeom prst="rect">
            <a:avLst/>
          </a:prstGeom>
          <a:noFill/>
        </p:spPr>
        <p:txBody>
          <a:bodyPr wrap="none" rtlCol="0">
            <a:spAutoFit/>
          </a:bodyPr>
          <a:lstStyle/>
          <a:p>
            <a:r>
              <a:rPr lang="fr-FR" sz="2400" b="1" dirty="0"/>
              <a:t>Écoute et communication</a:t>
            </a:r>
          </a:p>
          <a:p>
            <a:r>
              <a:rPr lang="fr-FR" sz="1600" b="1" dirty="0"/>
              <a:t>Freins à l’écoute</a:t>
            </a:r>
          </a:p>
        </p:txBody>
      </p:sp>
      <p:sp>
        <p:nvSpPr>
          <p:cNvPr id="6" name="ZoneTexte 5">
            <a:extLst>
              <a:ext uri="{FF2B5EF4-FFF2-40B4-BE49-F238E27FC236}">
                <a16:creationId xmlns:a16="http://schemas.microsoft.com/office/drawing/2014/main" id="{E9569CAF-3CD3-E049-B4BA-E24CED6353FB}"/>
              </a:ext>
            </a:extLst>
          </p:cNvPr>
          <p:cNvSpPr txBox="1"/>
          <p:nvPr/>
        </p:nvSpPr>
        <p:spPr>
          <a:xfrm>
            <a:off x="5321759" y="2159927"/>
            <a:ext cx="4515082" cy="584775"/>
          </a:xfrm>
          <a:prstGeom prst="rect">
            <a:avLst/>
          </a:prstGeom>
          <a:noFill/>
        </p:spPr>
        <p:txBody>
          <a:bodyPr wrap="none" rtlCol="0">
            <a:spAutoFit/>
          </a:bodyPr>
          <a:lstStyle/>
          <a:p>
            <a:r>
              <a:rPr lang="fr-FR" dirty="0"/>
              <a:t>Confusion entre écouter et être d’accord</a:t>
            </a:r>
          </a:p>
          <a:p>
            <a:r>
              <a:rPr lang="fr-FR" sz="1400" dirty="0"/>
              <a:t>Empressé de corriger les propos que nous croyons inexacts.</a:t>
            </a:r>
          </a:p>
        </p:txBody>
      </p:sp>
      <p:sp>
        <p:nvSpPr>
          <p:cNvPr id="7" name="ZoneTexte 6">
            <a:extLst>
              <a:ext uri="{FF2B5EF4-FFF2-40B4-BE49-F238E27FC236}">
                <a16:creationId xmlns:a16="http://schemas.microsoft.com/office/drawing/2014/main" id="{9A8BE179-3C5A-5D48-A03F-A5220E4906FB}"/>
              </a:ext>
            </a:extLst>
          </p:cNvPr>
          <p:cNvSpPr txBox="1"/>
          <p:nvPr/>
        </p:nvSpPr>
        <p:spPr>
          <a:xfrm>
            <a:off x="5321759" y="3000175"/>
            <a:ext cx="5663282" cy="584775"/>
          </a:xfrm>
          <a:prstGeom prst="rect">
            <a:avLst/>
          </a:prstGeom>
          <a:noFill/>
        </p:spPr>
        <p:txBody>
          <a:bodyPr wrap="none" rtlCol="0">
            <a:spAutoFit/>
          </a:bodyPr>
          <a:lstStyle/>
          <a:p>
            <a:r>
              <a:rPr lang="fr-FR" dirty="0"/>
              <a:t>Besoin de «vider son sac» avant de pouvoir écouter l’autre</a:t>
            </a:r>
          </a:p>
          <a:p>
            <a:r>
              <a:rPr lang="fr-FR" sz="1400" dirty="0"/>
              <a:t>Les interlocuteurs ont besoin d’être entendus avant d’entendre.</a:t>
            </a:r>
          </a:p>
        </p:txBody>
      </p:sp>
      <p:sp>
        <p:nvSpPr>
          <p:cNvPr id="8" name="ZoneTexte 7">
            <a:extLst>
              <a:ext uri="{FF2B5EF4-FFF2-40B4-BE49-F238E27FC236}">
                <a16:creationId xmlns:a16="http://schemas.microsoft.com/office/drawing/2014/main" id="{FDACAD5E-8EFA-334E-A708-4933635C8ECD}"/>
              </a:ext>
            </a:extLst>
          </p:cNvPr>
          <p:cNvSpPr txBox="1"/>
          <p:nvPr/>
        </p:nvSpPr>
        <p:spPr>
          <a:xfrm>
            <a:off x="5328953" y="3838014"/>
            <a:ext cx="5817467" cy="800219"/>
          </a:xfrm>
          <a:prstGeom prst="rect">
            <a:avLst/>
          </a:prstGeom>
          <a:noFill/>
        </p:spPr>
        <p:txBody>
          <a:bodyPr wrap="square" rtlCol="0">
            <a:spAutoFit/>
          </a:bodyPr>
          <a:lstStyle/>
          <a:p>
            <a:r>
              <a:rPr lang="fr-FR" dirty="0"/>
              <a:t>Toxicité du message</a:t>
            </a:r>
          </a:p>
          <a:p>
            <a:r>
              <a:rPr lang="fr-FR" sz="1400" dirty="0"/>
              <a:t>Lorsque l’on se sent attaqué, la colère nous amène souvent à réduire notre écoute et renforce notre frustration de ne pas être entendu.</a:t>
            </a:r>
          </a:p>
        </p:txBody>
      </p:sp>
      <p:sp>
        <p:nvSpPr>
          <p:cNvPr id="4" name="Espace réservé du numéro de diapositive 3">
            <a:extLst>
              <a:ext uri="{FF2B5EF4-FFF2-40B4-BE49-F238E27FC236}">
                <a16:creationId xmlns:a16="http://schemas.microsoft.com/office/drawing/2014/main" id="{DD5EE3E5-D7E0-AA41-846F-176AAC42AEB1}"/>
              </a:ext>
            </a:extLst>
          </p:cNvPr>
          <p:cNvSpPr>
            <a:spLocks noGrp="1"/>
          </p:cNvSpPr>
          <p:nvPr>
            <p:ph type="sldNum" sz="quarter" idx="12"/>
          </p:nvPr>
        </p:nvSpPr>
        <p:spPr/>
        <p:txBody>
          <a:bodyPr/>
          <a:lstStyle/>
          <a:p>
            <a:fld id="{D6B9AA79-DCEB-614A-BC59-1A46D1D00F9D}" type="slidenum">
              <a:rPr lang="fr-FR" smtClean="0"/>
              <a:t>10</a:t>
            </a:fld>
            <a:endParaRPr lang="fr-FR" dirty="0"/>
          </a:p>
        </p:txBody>
      </p:sp>
      <p:sp>
        <p:nvSpPr>
          <p:cNvPr id="10" name="Espace réservé de la date 9"/>
          <p:cNvSpPr>
            <a:spLocks noGrp="1"/>
          </p:cNvSpPr>
          <p:nvPr>
            <p:ph type="dt" sz="half" idx="10"/>
          </p:nvPr>
        </p:nvSpPr>
        <p:spPr/>
        <p:txBody>
          <a:bodyPr/>
          <a:lstStyle/>
          <a:p>
            <a:fld id="{FA62CD92-4C02-1549-97A8-FE5757C3106C}" type="datetime1">
              <a:rPr lang="fr-CA" smtClean="0"/>
              <a:t>2023-05-24</a:t>
            </a:fld>
            <a:endParaRPr lang="fr-CA" dirty="0"/>
          </a:p>
        </p:txBody>
      </p:sp>
      <p:sp>
        <p:nvSpPr>
          <p:cNvPr id="12" name="Espace réservé du pied de page 11"/>
          <p:cNvSpPr>
            <a:spLocks noGrp="1"/>
          </p:cNvSpPr>
          <p:nvPr>
            <p:ph type="ftr" sz="quarter" idx="11"/>
          </p:nvPr>
        </p:nvSpPr>
        <p:spPr/>
        <p:txBody>
          <a:bodyPr/>
          <a:lstStyle/>
          <a:p>
            <a:r>
              <a:rPr lang="fr-CA" dirty="0"/>
              <a:t>© Marc-André Bujold</a:t>
            </a:r>
          </a:p>
        </p:txBody>
      </p:sp>
      <p:pic>
        <p:nvPicPr>
          <p:cNvPr id="19" name="Image 18">
            <a:extLst>
              <a:ext uri="{FF2B5EF4-FFF2-40B4-BE49-F238E27FC236}">
                <a16:creationId xmlns:a16="http://schemas.microsoft.com/office/drawing/2014/main" id="{9A0B132B-3D0F-64F7-3A3A-96E2F9820CB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6809" y="1953609"/>
            <a:ext cx="3511791" cy="2508422"/>
          </a:xfrm>
          <a:prstGeom prst="rect">
            <a:avLst/>
          </a:prstGeom>
        </p:spPr>
      </p:pic>
    </p:spTree>
    <p:extLst>
      <p:ext uri="{BB962C8B-B14F-4D97-AF65-F5344CB8AC3E}">
        <p14:creationId xmlns:p14="http://schemas.microsoft.com/office/powerpoint/2010/main" val="351291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FE3FF62-A4C2-F642-8A8D-80DA349D15AF}"/>
              </a:ext>
            </a:extLst>
          </p:cNvPr>
          <p:cNvSpPr/>
          <p:nvPr/>
        </p:nvSpPr>
        <p:spPr>
          <a:xfrm>
            <a:off x="645886" y="743973"/>
            <a:ext cx="271619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Justice participative</a:t>
            </a:r>
          </a:p>
        </p:txBody>
      </p:sp>
      <p:sp>
        <p:nvSpPr>
          <p:cNvPr id="4" name="Espace réservé du numéro de diapositive 3">
            <a:extLst>
              <a:ext uri="{FF2B5EF4-FFF2-40B4-BE49-F238E27FC236}">
                <a16:creationId xmlns:a16="http://schemas.microsoft.com/office/drawing/2014/main" id="{82E014FD-72F7-EA4B-B583-7E8618E449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B9AA79-DCEB-614A-BC59-1A46D1D00F9D}"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71E4036C-F63B-134A-BE6C-4E25426DE2E2}"/>
              </a:ext>
            </a:extLst>
          </p:cNvPr>
          <p:cNvSpPr txBox="1"/>
          <p:nvPr/>
        </p:nvSpPr>
        <p:spPr>
          <a:xfrm>
            <a:off x="6156793" y="2426535"/>
            <a:ext cx="557203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La justice participative est un </a:t>
            </a:r>
            <a:r>
              <a:rPr kumimoji="0" lang="fr-FR" sz="1600" b="0" i="0" u="sng" strike="noStrike" kern="1200" cap="none" spc="0" normalizeH="0" baseline="0" noProof="0" dirty="0">
                <a:ln>
                  <a:noFill/>
                </a:ln>
                <a:solidFill>
                  <a:prstClr val="black"/>
                </a:solidFill>
                <a:effectLst/>
                <a:uLnTx/>
                <a:uFillTx/>
                <a:latin typeface="Calibri" panose="020F0502020204030204"/>
                <a:ea typeface="+mn-ea"/>
                <a:cs typeface="+mn-cs"/>
              </a:rPr>
              <a:t>cadre d’intervention </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fondé sur trois valeurs (</a:t>
            </a:r>
            <a:r>
              <a:rPr kumimoji="0" lang="fr-FR" sz="1600" b="0" i="0" u="sng" strike="noStrike" kern="1200" cap="none" spc="0" normalizeH="0" baseline="0" noProof="0" dirty="0">
                <a:ln>
                  <a:noFill/>
                </a:ln>
                <a:solidFill>
                  <a:prstClr val="black"/>
                </a:solidFill>
                <a:effectLst/>
                <a:uLnTx/>
                <a:uFillTx/>
                <a:latin typeface="Calibri" panose="020F0502020204030204"/>
                <a:ea typeface="+mn-ea"/>
                <a:cs typeface="+mn-cs"/>
              </a:rPr>
              <a:t>respect, créativité, proactivité</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 actualisées dans les trois dimensions (</a:t>
            </a:r>
            <a:r>
              <a:rPr kumimoji="0" lang="fr-FR" sz="1600" b="0" i="0" u="sng" strike="noStrike" kern="1200" cap="none" spc="0" normalizeH="0" baseline="0" noProof="0" dirty="0">
                <a:ln>
                  <a:noFill/>
                </a:ln>
                <a:solidFill>
                  <a:prstClr val="black"/>
                </a:solidFill>
                <a:effectLst/>
                <a:uLnTx/>
                <a:uFillTx/>
                <a:latin typeface="Calibri" panose="020F0502020204030204"/>
                <a:ea typeface="+mn-ea"/>
                <a:cs typeface="+mn-cs"/>
              </a:rPr>
              <a:t>interaction, contenu, processus</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 d’un mode de prévention et de règlement des différends (MPRD) et poursuivant trois formes d’équité (interactionnelle, distributive, procédurale). </a:t>
            </a:r>
            <a:endParaRPr kumimoji="0" lang="fr-CA"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Espace réservé de la date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2023-01-10</a:t>
            </a:r>
          </a:p>
        </p:txBody>
      </p:sp>
      <p:sp>
        <p:nvSpPr>
          <p:cNvPr id="7" name="Espace réservé du pied de page 6"/>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Marc-André Bujold</a:t>
            </a:r>
          </a:p>
        </p:txBody>
      </p:sp>
      <p:sp>
        <p:nvSpPr>
          <p:cNvPr id="8" name="Rectangle 7">
            <a:extLst>
              <a:ext uri="{FF2B5EF4-FFF2-40B4-BE49-F238E27FC236}">
                <a16:creationId xmlns:a16="http://schemas.microsoft.com/office/drawing/2014/main" id="{6C67B139-95AB-694B-BF06-35366F443FBD}"/>
              </a:ext>
            </a:extLst>
          </p:cNvPr>
          <p:cNvSpPr/>
          <p:nvPr/>
        </p:nvSpPr>
        <p:spPr>
          <a:xfrm>
            <a:off x="9573697" y="5945003"/>
            <a:ext cx="1780103"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Roberge (2011)(2019)</a:t>
            </a:r>
          </a:p>
        </p:txBody>
      </p:sp>
      <p:sp>
        <p:nvSpPr>
          <p:cNvPr id="9" name="Rectangle 8">
            <a:extLst>
              <a:ext uri="{FF2B5EF4-FFF2-40B4-BE49-F238E27FC236}">
                <a16:creationId xmlns:a16="http://schemas.microsoft.com/office/drawing/2014/main" id="{96381B7E-3C1A-A740-8FD2-7DC9075E77D7}"/>
              </a:ext>
            </a:extLst>
          </p:cNvPr>
          <p:cNvSpPr/>
          <p:nvPr/>
        </p:nvSpPr>
        <p:spPr>
          <a:xfrm>
            <a:off x="9934022" y="6071629"/>
            <a:ext cx="18473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3" name="Groupe 22">
            <a:extLst>
              <a:ext uri="{FF2B5EF4-FFF2-40B4-BE49-F238E27FC236}">
                <a16:creationId xmlns:a16="http://schemas.microsoft.com/office/drawing/2014/main" id="{E96327BD-1481-78E9-5952-8E13708CD1AA}"/>
              </a:ext>
            </a:extLst>
          </p:cNvPr>
          <p:cNvGrpSpPr/>
          <p:nvPr/>
        </p:nvGrpSpPr>
        <p:grpSpPr>
          <a:xfrm>
            <a:off x="347477" y="1293523"/>
            <a:ext cx="5546634" cy="4651480"/>
            <a:chOff x="2515133" y="1192960"/>
            <a:chExt cx="5759550" cy="5516014"/>
          </a:xfrm>
        </p:grpSpPr>
        <p:sp>
          <p:nvSpPr>
            <p:cNvPr id="24" name="Forme libre 23">
              <a:extLst>
                <a:ext uri="{FF2B5EF4-FFF2-40B4-BE49-F238E27FC236}">
                  <a16:creationId xmlns:a16="http://schemas.microsoft.com/office/drawing/2014/main" id="{653B4D87-825D-84EE-B5F6-1DC46D99E304}"/>
                </a:ext>
              </a:extLst>
            </p:cNvPr>
            <p:cNvSpPr/>
            <p:nvPr/>
          </p:nvSpPr>
          <p:spPr>
            <a:xfrm rot="20818718">
              <a:off x="4707903" y="3622538"/>
              <a:ext cx="2775184" cy="2775184"/>
            </a:xfrm>
            <a:custGeom>
              <a:avLst/>
              <a:gdLst>
                <a:gd name="connsiteX0" fmla="*/ 1969837 w 2775184"/>
                <a:gd name="connsiteY0" fmla="*/ 442471 h 2775184"/>
                <a:gd name="connsiteX1" fmla="*/ 2185703 w 2775184"/>
                <a:gd name="connsiteY1" fmla="*/ 261329 h 2775184"/>
                <a:gd name="connsiteX2" fmla="*/ 2358154 w 2775184"/>
                <a:gd name="connsiteY2" fmla="*/ 406033 h 2775184"/>
                <a:gd name="connsiteX3" fmla="*/ 2217249 w 2775184"/>
                <a:gd name="connsiteY3" fmla="*/ 650074 h 2775184"/>
                <a:gd name="connsiteX4" fmla="*/ 2441130 w 2775184"/>
                <a:gd name="connsiteY4" fmla="*/ 1037848 h 2775184"/>
                <a:gd name="connsiteX5" fmla="*/ 2722928 w 2775184"/>
                <a:gd name="connsiteY5" fmla="*/ 1037840 h 2775184"/>
                <a:gd name="connsiteX6" fmla="*/ 2762020 w 2775184"/>
                <a:gd name="connsiteY6" fmla="*/ 1259539 h 2775184"/>
                <a:gd name="connsiteX7" fmla="*/ 2497213 w 2775184"/>
                <a:gd name="connsiteY7" fmla="*/ 1355913 h 2775184"/>
                <a:gd name="connsiteX8" fmla="*/ 2419460 w 2775184"/>
                <a:gd name="connsiteY8" fmla="*/ 1796873 h 2775184"/>
                <a:gd name="connsiteX9" fmla="*/ 2635335 w 2775184"/>
                <a:gd name="connsiteY9" fmla="*/ 1978004 h 2775184"/>
                <a:gd name="connsiteX10" fmla="*/ 2522775 w 2775184"/>
                <a:gd name="connsiteY10" fmla="*/ 2172963 h 2775184"/>
                <a:gd name="connsiteX11" fmla="*/ 2257974 w 2775184"/>
                <a:gd name="connsiteY11" fmla="*/ 2076575 h 2775184"/>
                <a:gd name="connsiteX12" fmla="*/ 1914968 w 2775184"/>
                <a:gd name="connsiteY12" fmla="*/ 2364391 h 2775184"/>
                <a:gd name="connsiteX13" fmla="*/ 1963909 w 2775184"/>
                <a:gd name="connsiteY13" fmla="*/ 2641908 h 2775184"/>
                <a:gd name="connsiteX14" fmla="*/ 1752366 w 2775184"/>
                <a:gd name="connsiteY14" fmla="*/ 2718903 h 2775184"/>
                <a:gd name="connsiteX15" fmla="*/ 1611473 w 2775184"/>
                <a:gd name="connsiteY15" fmla="*/ 2474855 h 2775184"/>
                <a:gd name="connsiteX16" fmla="*/ 1163710 w 2775184"/>
                <a:gd name="connsiteY16" fmla="*/ 2474855 h 2775184"/>
                <a:gd name="connsiteX17" fmla="*/ 1022818 w 2775184"/>
                <a:gd name="connsiteY17" fmla="*/ 2718903 h 2775184"/>
                <a:gd name="connsiteX18" fmla="*/ 811275 w 2775184"/>
                <a:gd name="connsiteY18" fmla="*/ 2641908 h 2775184"/>
                <a:gd name="connsiteX19" fmla="*/ 860216 w 2775184"/>
                <a:gd name="connsiteY19" fmla="*/ 2364392 h 2775184"/>
                <a:gd name="connsiteX20" fmla="*/ 517210 w 2775184"/>
                <a:gd name="connsiteY20" fmla="*/ 2076576 h 2775184"/>
                <a:gd name="connsiteX21" fmla="*/ 252409 w 2775184"/>
                <a:gd name="connsiteY21" fmla="*/ 2172963 h 2775184"/>
                <a:gd name="connsiteX22" fmla="*/ 139849 w 2775184"/>
                <a:gd name="connsiteY22" fmla="*/ 1978004 h 2775184"/>
                <a:gd name="connsiteX23" fmla="*/ 355724 w 2775184"/>
                <a:gd name="connsiteY23" fmla="*/ 1796873 h 2775184"/>
                <a:gd name="connsiteX24" fmla="*/ 277971 w 2775184"/>
                <a:gd name="connsiteY24" fmla="*/ 1355913 h 2775184"/>
                <a:gd name="connsiteX25" fmla="*/ 13164 w 2775184"/>
                <a:gd name="connsiteY25" fmla="*/ 1259539 h 2775184"/>
                <a:gd name="connsiteX26" fmla="*/ 52256 w 2775184"/>
                <a:gd name="connsiteY26" fmla="*/ 1037840 h 2775184"/>
                <a:gd name="connsiteX27" fmla="*/ 334054 w 2775184"/>
                <a:gd name="connsiteY27" fmla="*/ 1037848 h 2775184"/>
                <a:gd name="connsiteX28" fmla="*/ 557935 w 2775184"/>
                <a:gd name="connsiteY28" fmla="*/ 650074 h 2775184"/>
                <a:gd name="connsiteX29" fmla="*/ 417030 w 2775184"/>
                <a:gd name="connsiteY29" fmla="*/ 406033 h 2775184"/>
                <a:gd name="connsiteX30" fmla="*/ 589481 w 2775184"/>
                <a:gd name="connsiteY30" fmla="*/ 261329 h 2775184"/>
                <a:gd name="connsiteX31" fmla="*/ 805347 w 2775184"/>
                <a:gd name="connsiteY31" fmla="*/ 442471 h 2775184"/>
                <a:gd name="connsiteX32" fmla="*/ 1226106 w 2775184"/>
                <a:gd name="connsiteY32" fmla="*/ 289327 h 2775184"/>
                <a:gd name="connsiteX33" fmla="*/ 1275032 w 2775184"/>
                <a:gd name="connsiteY33" fmla="*/ 11809 h 2775184"/>
                <a:gd name="connsiteX34" fmla="*/ 1500152 w 2775184"/>
                <a:gd name="connsiteY34" fmla="*/ 11809 h 2775184"/>
                <a:gd name="connsiteX35" fmla="*/ 1549078 w 2775184"/>
                <a:gd name="connsiteY35" fmla="*/ 289327 h 2775184"/>
                <a:gd name="connsiteX36" fmla="*/ 1969837 w 2775184"/>
                <a:gd name="connsiteY36" fmla="*/ 442471 h 277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75184" h="2775184">
                  <a:moveTo>
                    <a:pt x="1969837" y="442471"/>
                  </a:moveTo>
                  <a:lnTo>
                    <a:pt x="2185703" y="261329"/>
                  </a:lnTo>
                  <a:lnTo>
                    <a:pt x="2358154" y="406033"/>
                  </a:lnTo>
                  <a:lnTo>
                    <a:pt x="2217249" y="650074"/>
                  </a:lnTo>
                  <a:cubicBezTo>
                    <a:pt x="2317441" y="762783"/>
                    <a:pt x="2393618" y="894725"/>
                    <a:pt x="2441130" y="1037848"/>
                  </a:cubicBezTo>
                  <a:lnTo>
                    <a:pt x="2722928" y="1037840"/>
                  </a:lnTo>
                  <a:lnTo>
                    <a:pt x="2762020" y="1259539"/>
                  </a:lnTo>
                  <a:lnTo>
                    <a:pt x="2497213" y="1355913"/>
                  </a:lnTo>
                  <a:cubicBezTo>
                    <a:pt x="2501517" y="1506655"/>
                    <a:pt x="2475061" y="1656694"/>
                    <a:pt x="2419460" y="1796873"/>
                  </a:cubicBezTo>
                  <a:lnTo>
                    <a:pt x="2635335" y="1978004"/>
                  </a:lnTo>
                  <a:lnTo>
                    <a:pt x="2522775" y="2172963"/>
                  </a:lnTo>
                  <a:lnTo>
                    <a:pt x="2257974" y="2076575"/>
                  </a:lnTo>
                  <a:cubicBezTo>
                    <a:pt x="2164375" y="2194817"/>
                    <a:pt x="2047666" y="2292747"/>
                    <a:pt x="1914968" y="2364391"/>
                  </a:cubicBezTo>
                  <a:lnTo>
                    <a:pt x="1963909" y="2641908"/>
                  </a:lnTo>
                  <a:lnTo>
                    <a:pt x="1752366" y="2718903"/>
                  </a:lnTo>
                  <a:lnTo>
                    <a:pt x="1611473" y="2474855"/>
                  </a:lnTo>
                  <a:cubicBezTo>
                    <a:pt x="1463768" y="2505269"/>
                    <a:pt x="1311415" y="2505269"/>
                    <a:pt x="1163710" y="2474855"/>
                  </a:cubicBezTo>
                  <a:lnTo>
                    <a:pt x="1022818" y="2718903"/>
                  </a:lnTo>
                  <a:lnTo>
                    <a:pt x="811275" y="2641908"/>
                  </a:lnTo>
                  <a:lnTo>
                    <a:pt x="860216" y="2364392"/>
                  </a:lnTo>
                  <a:cubicBezTo>
                    <a:pt x="727518" y="2292748"/>
                    <a:pt x="610808" y="2194817"/>
                    <a:pt x="517210" y="2076576"/>
                  </a:cubicBezTo>
                  <a:lnTo>
                    <a:pt x="252409" y="2172963"/>
                  </a:lnTo>
                  <a:lnTo>
                    <a:pt x="139849" y="1978004"/>
                  </a:lnTo>
                  <a:lnTo>
                    <a:pt x="355724" y="1796873"/>
                  </a:lnTo>
                  <a:cubicBezTo>
                    <a:pt x="300123" y="1656693"/>
                    <a:pt x="273667" y="1506655"/>
                    <a:pt x="277971" y="1355913"/>
                  </a:cubicBezTo>
                  <a:lnTo>
                    <a:pt x="13164" y="1259539"/>
                  </a:lnTo>
                  <a:lnTo>
                    <a:pt x="52256" y="1037840"/>
                  </a:lnTo>
                  <a:lnTo>
                    <a:pt x="334054" y="1037848"/>
                  </a:lnTo>
                  <a:cubicBezTo>
                    <a:pt x="381567" y="894725"/>
                    <a:pt x="457743" y="762783"/>
                    <a:pt x="557935" y="650074"/>
                  </a:cubicBezTo>
                  <a:lnTo>
                    <a:pt x="417030" y="406033"/>
                  </a:lnTo>
                  <a:lnTo>
                    <a:pt x="589481" y="261329"/>
                  </a:lnTo>
                  <a:lnTo>
                    <a:pt x="805347" y="442471"/>
                  </a:lnTo>
                  <a:cubicBezTo>
                    <a:pt x="933742" y="363373"/>
                    <a:pt x="1076907" y="311265"/>
                    <a:pt x="1226106" y="289327"/>
                  </a:cubicBezTo>
                  <a:lnTo>
                    <a:pt x="1275032" y="11809"/>
                  </a:lnTo>
                  <a:lnTo>
                    <a:pt x="1500152" y="11809"/>
                  </a:lnTo>
                  <a:lnTo>
                    <a:pt x="1549078" y="289327"/>
                  </a:lnTo>
                  <a:cubicBezTo>
                    <a:pt x="1698277" y="311265"/>
                    <a:pt x="1841443" y="363373"/>
                    <a:pt x="1969837" y="442471"/>
                  </a:cubicBezTo>
                  <a:close/>
                </a:path>
              </a:pathLst>
            </a:custGeom>
            <a:solidFill>
              <a:srgbClr val="0A55A3"/>
            </a:solidFill>
            <a:ln>
              <a:solidFill>
                <a:schemeClr val="tx1"/>
              </a:solidFill>
            </a:ln>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txBody>
            <a:bodyPr spcFirstLastPara="0" vert="horz" wrap="square" lIns="583334" tIns="675473" rIns="583335" bIns="724009"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fr-CA"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JUSTICE PARTICIPATIVE</a:t>
              </a:r>
            </a:p>
          </p:txBody>
        </p:sp>
        <p:sp>
          <p:nvSpPr>
            <p:cNvPr id="25" name="Forme libre 24">
              <a:extLst>
                <a:ext uri="{FF2B5EF4-FFF2-40B4-BE49-F238E27FC236}">
                  <a16:creationId xmlns:a16="http://schemas.microsoft.com/office/drawing/2014/main" id="{86EA39EC-4594-496E-2CCC-4E7A8FF3BA18}"/>
                </a:ext>
              </a:extLst>
            </p:cNvPr>
            <p:cNvSpPr/>
            <p:nvPr/>
          </p:nvSpPr>
          <p:spPr>
            <a:xfrm>
              <a:off x="2944309" y="3037751"/>
              <a:ext cx="2164563" cy="2165794"/>
            </a:xfrm>
            <a:custGeom>
              <a:avLst/>
              <a:gdLst>
                <a:gd name="connsiteX0" fmla="*/ 1619628 w 2164563"/>
                <a:gd name="connsiteY0" fmla="*/ 548410 h 2165794"/>
                <a:gd name="connsiteX1" fmla="*/ 1939008 w 2164563"/>
                <a:gd name="connsiteY1" fmla="*/ 452278 h 2165794"/>
                <a:gd name="connsiteX2" fmla="*/ 2056562 w 2164563"/>
                <a:gd name="connsiteY2" fmla="*/ 656053 h 2165794"/>
                <a:gd name="connsiteX3" fmla="*/ 1813458 w 2164563"/>
                <a:gd name="connsiteY3" fmla="*/ 884407 h 2165794"/>
                <a:gd name="connsiteX4" fmla="*/ 1813458 w 2164563"/>
                <a:gd name="connsiteY4" fmla="*/ 1281388 h 2165794"/>
                <a:gd name="connsiteX5" fmla="*/ 2056562 w 2164563"/>
                <a:gd name="connsiteY5" fmla="*/ 1509741 h 2165794"/>
                <a:gd name="connsiteX6" fmla="*/ 1939008 w 2164563"/>
                <a:gd name="connsiteY6" fmla="*/ 1713516 h 2165794"/>
                <a:gd name="connsiteX7" fmla="*/ 1619628 w 2164563"/>
                <a:gd name="connsiteY7" fmla="*/ 1617384 h 2165794"/>
                <a:gd name="connsiteX8" fmla="*/ 1276112 w 2164563"/>
                <a:gd name="connsiteY8" fmla="*/ 1815875 h 2165794"/>
                <a:gd name="connsiteX9" fmla="*/ 1199789 w 2164563"/>
                <a:gd name="connsiteY9" fmla="*/ 2140558 h 2165794"/>
                <a:gd name="connsiteX10" fmla="*/ 964774 w 2164563"/>
                <a:gd name="connsiteY10" fmla="*/ 2140558 h 2165794"/>
                <a:gd name="connsiteX11" fmla="*/ 888451 w 2164563"/>
                <a:gd name="connsiteY11" fmla="*/ 1815874 h 2165794"/>
                <a:gd name="connsiteX12" fmla="*/ 544935 w 2164563"/>
                <a:gd name="connsiteY12" fmla="*/ 1617383 h 2165794"/>
                <a:gd name="connsiteX13" fmla="*/ 225555 w 2164563"/>
                <a:gd name="connsiteY13" fmla="*/ 1713516 h 2165794"/>
                <a:gd name="connsiteX14" fmla="*/ 108001 w 2164563"/>
                <a:gd name="connsiteY14" fmla="*/ 1509741 h 2165794"/>
                <a:gd name="connsiteX15" fmla="*/ 351105 w 2164563"/>
                <a:gd name="connsiteY15" fmla="*/ 1281387 h 2165794"/>
                <a:gd name="connsiteX16" fmla="*/ 351105 w 2164563"/>
                <a:gd name="connsiteY16" fmla="*/ 884406 h 2165794"/>
                <a:gd name="connsiteX17" fmla="*/ 108001 w 2164563"/>
                <a:gd name="connsiteY17" fmla="*/ 656053 h 2165794"/>
                <a:gd name="connsiteX18" fmla="*/ 225555 w 2164563"/>
                <a:gd name="connsiteY18" fmla="*/ 452278 h 2165794"/>
                <a:gd name="connsiteX19" fmla="*/ 544935 w 2164563"/>
                <a:gd name="connsiteY19" fmla="*/ 548410 h 2165794"/>
                <a:gd name="connsiteX20" fmla="*/ 888451 w 2164563"/>
                <a:gd name="connsiteY20" fmla="*/ 349919 h 2165794"/>
                <a:gd name="connsiteX21" fmla="*/ 964774 w 2164563"/>
                <a:gd name="connsiteY21" fmla="*/ 25236 h 2165794"/>
                <a:gd name="connsiteX22" fmla="*/ 1199789 w 2164563"/>
                <a:gd name="connsiteY22" fmla="*/ 25236 h 2165794"/>
                <a:gd name="connsiteX23" fmla="*/ 1276112 w 2164563"/>
                <a:gd name="connsiteY23" fmla="*/ 349920 h 2165794"/>
                <a:gd name="connsiteX24" fmla="*/ 1619628 w 2164563"/>
                <a:gd name="connsiteY24" fmla="*/ 548411 h 2165794"/>
                <a:gd name="connsiteX25" fmla="*/ 1619628 w 2164563"/>
                <a:gd name="connsiteY25" fmla="*/ 548410 h 216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64563" h="2165794">
                  <a:moveTo>
                    <a:pt x="1619628" y="548410"/>
                  </a:moveTo>
                  <a:lnTo>
                    <a:pt x="1939008" y="452278"/>
                  </a:lnTo>
                  <a:lnTo>
                    <a:pt x="2056562" y="656053"/>
                  </a:lnTo>
                  <a:lnTo>
                    <a:pt x="1813458" y="884407"/>
                  </a:lnTo>
                  <a:cubicBezTo>
                    <a:pt x="1848686" y="1014386"/>
                    <a:pt x="1848686" y="1151409"/>
                    <a:pt x="1813458" y="1281388"/>
                  </a:cubicBezTo>
                  <a:lnTo>
                    <a:pt x="2056562" y="1509741"/>
                  </a:lnTo>
                  <a:lnTo>
                    <a:pt x="1939008" y="1713516"/>
                  </a:lnTo>
                  <a:lnTo>
                    <a:pt x="1619628" y="1617384"/>
                  </a:lnTo>
                  <a:cubicBezTo>
                    <a:pt x="1524769" y="1712906"/>
                    <a:pt x="1406199" y="1781418"/>
                    <a:pt x="1276112" y="1815875"/>
                  </a:cubicBezTo>
                  <a:lnTo>
                    <a:pt x="1199789" y="2140558"/>
                  </a:lnTo>
                  <a:lnTo>
                    <a:pt x="964774" y="2140558"/>
                  </a:lnTo>
                  <a:lnTo>
                    <a:pt x="888451" y="1815874"/>
                  </a:lnTo>
                  <a:cubicBezTo>
                    <a:pt x="758364" y="1781417"/>
                    <a:pt x="639794" y="1712906"/>
                    <a:pt x="544935" y="1617383"/>
                  </a:cubicBezTo>
                  <a:lnTo>
                    <a:pt x="225555" y="1713516"/>
                  </a:lnTo>
                  <a:lnTo>
                    <a:pt x="108001" y="1509741"/>
                  </a:lnTo>
                  <a:lnTo>
                    <a:pt x="351105" y="1281387"/>
                  </a:lnTo>
                  <a:cubicBezTo>
                    <a:pt x="315877" y="1151408"/>
                    <a:pt x="315877" y="1014385"/>
                    <a:pt x="351105" y="884406"/>
                  </a:cubicBezTo>
                  <a:lnTo>
                    <a:pt x="108001" y="656053"/>
                  </a:lnTo>
                  <a:lnTo>
                    <a:pt x="225555" y="452278"/>
                  </a:lnTo>
                  <a:lnTo>
                    <a:pt x="544935" y="548410"/>
                  </a:lnTo>
                  <a:cubicBezTo>
                    <a:pt x="639794" y="452888"/>
                    <a:pt x="758364" y="384376"/>
                    <a:pt x="888451" y="349919"/>
                  </a:cubicBezTo>
                  <a:lnTo>
                    <a:pt x="964774" y="25236"/>
                  </a:lnTo>
                  <a:lnTo>
                    <a:pt x="1199789" y="25236"/>
                  </a:lnTo>
                  <a:lnTo>
                    <a:pt x="1276112" y="349920"/>
                  </a:lnTo>
                  <a:cubicBezTo>
                    <a:pt x="1406199" y="384377"/>
                    <a:pt x="1524769" y="452888"/>
                    <a:pt x="1619628" y="548411"/>
                  </a:cubicBezTo>
                  <a:lnTo>
                    <a:pt x="1619628" y="548410"/>
                  </a:lnTo>
                  <a:close/>
                </a:path>
              </a:pathLst>
            </a:custGeom>
            <a:solidFill>
              <a:schemeClr val="bg1">
                <a:lumMod val="75000"/>
              </a:schemeClr>
            </a:solidFill>
            <a:ln>
              <a:solidFill>
                <a:schemeClr val="tx1"/>
              </a:solidFill>
            </a:ln>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txBody>
            <a:bodyPr spcFirstLastPara="0" vert="horz" wrap="square" lIns="562715" tIns="566190" rIns="562715" bIns="56619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CA" sz="1400" b="1" i="0" u="none" strike="noStrike" kern="1200" cap="none" spc="0" normalizeH="0" baseline="0" noProof="0" dirty="0">
                  <a:ln>
                    <a:noFill/>
                  </a:ln>
                  <a:solidFill>
                    <a:srgbClr val="002060"/>
                  </a:solidFill>
                  <a:effectLst/>
                  <a:uLnTx/>
                  <a:uFillTx/>
                  <a:latin typeface="Calibri" panose="020F0502020204030204"/>
                  <a:ea typeface="+mn-ea"/>
                  <a:cs typeface="+mn-cs"/>
                </a:rPr>
                <a:t>RESPECT</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considération portée à l’autre lors des interactions</a:t>
              </a:r>
              <a:endParaRPr kumimoji="0" lang="fr-CA"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Forme libre 25">
              <a:extLst>
                <a:ext uri="{FF2B5EF4-FFF2-40B4-BE49-F238E27FC236}">
                  <a16:creationId xmlns:a16="http://schemas.microsoft.com/office/drawing/2014/main" id="{1A4A0EDC-464D-FA4B-5F80-ACF6CD8999CC}"/>
                </a:ext>
              </a:extLst>
            </p:cNvPr>
            <p:cNvSpPr/>
            <p:nvPr/>
          </p:nvSpPr>
          <p:spPr>
            <a:xfrm>
              <a:off x="3999161" y="1407547"/>
              <a:ext cx="2421979" cy="2421979"/>
            </a:xfrm>
            <a:custGeom>
              <a:avLst/>
              <a:gdLst>
                <a:gd name="connsiteX0" fmla="*/ 1479686 w 1977537"/>
                <a:gd name="connsiteY0" fmla="*/ 500860 h 1977537"/>
                <a:gd name="connsiteX1" fmla="*/ 1771440 w 1977537"/>
                <a:gd name="connsiteY1" fmla="*/ 412931 h 1977537"/>
                <a:gd name="connsiteX2" fmla="*/ 1878794 w 1977537"/>
                <a:gd name="connsiteY2" fmla="*/ 598874 h 1977537"/>
                <a:gd name="connsiteX3" fmla="*/ 1656769 w 1977537"/>
                <a:gd name="connsiteY3" fmla="*/ 807576 h 1977537"/>
                <a:gd name="connsiteX4" fmla="*/ 1656769 w 1977537"/>
                <a:gd name="connsiteY4" fmla="*/ 1169962 h 1977537"/>
                <a:gd name="connsiteX5" fmla="*/ 1878794 w 1977537"/>
                <a:gd name="connsiteY5" fmla="*/ 1378663 h 1977537"/>
                <a:gd name="connsiteX6" fmla="*/ 1771440 w 1977537"/>
                <a:gd name="connsiteY6" fmla="*/ 1564606 h 1977537"/>
                <a:gd name="connsiteX7" fmla="*/ 1479686 w 1977537"/>
                <a:gd name="connsiteY7" fmla="*/ 1476677 h 1977537"/>
                <a:gd name="connsiteX8" fmla="*/ 1165851 w 1977537"/>
                <a:gd name="connsiteY8" fmla="*/ 1657870 h 1977537"/>
                <a:gd name="connsiteX9" fmla="*/ 1096123 w 1977537"/>
                <a:gd name="connsiteY9" fmla="*/ 1954500 h 1977537"/>
                <a:gd name="connsiteX10" fmla="*/ 881414 w 1977537"/>
                <a:gd name="connsiteY10" fmla="*/ 1954500 h 1977537"/>
                <a:gd name="connsiteX11" fmla="*/ 811686 w 1977537"/>
                <a:gd name="connsiteY11" fmla="*/ 1657870 h 1977537"/>
                <a:gd name="connsiteX12" fmla="*/ 497851 w 1977537"/>
                <a:gd name="connsiteY12" fmla="*/ 1476677 h 1977537"/>
                <a:gd name="connsiteX13" fmla="*/ 206097 w 1977537"/>
                <a:gd name="connsiteY13" fmla="*/ 1564606 h 1977537"/>
                <a:gd name="connsiteX14" fmla="*/ 98743 w 1977537"/>
                <a:gd name="connsiteY14" fmla="*/ 1378663 h 1977537"/>
                <a:gd name="connsiteX15" fmla="*/ 320768 w 1977537"/>
                <a:gd name="connsiteY15" fmla="*/ 1169961 h 1977537"/>
                <a:gd name="connsiteX16" fmla="*/ 320768 w 1977537"/>
                <a:gd name="connsiteY16" fmla="*/ 807575 h 1977537"/>
                <a:gd name="connsiteX17" fmla="*/ 98743 w 1977537"/>
                <a:gd name="connsiteY17" fmla="*/ 598874 h 1977537"/>
                <a:gd name="connsiteX18" fmla="*/ 206097 w 1977537"/>
                <a:gd name="connsiteY18" fmla="*/ 412931 h 1977537"/>
                <a:gd name="connsiteX19" fmla="*/ 497851 w 1977537"/>
                <a:gd name="connsiteY19" fmla="*/ 500860 h 1977537"/>
                <a:gd name="connsiteX20" fmla="*/ 811686 w 1977537"/>
                <a:gd name="connsiteY20" fmla="*/ 319667 h 1977537"/>
                <a:gd name="connsiteX21" fmla="*/ 881414 w 1977537"/>
                <a:gd name="connsiteY21" fmla="*/ 23037 h 1977537"/>
                <a:gd name="connsiteX22" fmla="*/ 1096123 w 1977537"/>
                <a:gd name="connsiteY22" fmla="*/ 23037 h 1977537"/>
                <a:gd name="connsiteX23" fmla="*/ 1165851 w 1977537"/>
                <a:gd name="connsiteY23" fmla="*/ 319667 h 1977537"/>
                <a:gd name="connsiteX24" fmla="*/ 1479686 w 1977537"/>
                <a:gd name="connsiteY24" fmla="*/ 500860 h 1977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77537" h="1977537">
                  <a:moveTo>
                    <a:pt x="1272836" y="500224"/>
                  </a:moveTo>
                  <a:lnTo>
                    <a:pt x="1484353" y="369222"/>
                  </a:lnTo>
                  <a:lnTo>
                    <a:pt x="1608315" y="493184"/>
                  </a:lnTo>
                  <a:lnTo>
                    <a:pt x="1477313" y="704701"/>
                  </a:lnTo>
                  <a:cubicBezTo>
                    <a:pt x="1527770" y="791478"/>
                    <a:pt x="1554203" y="890127"/>
                    <a:pt x="1553894" y="990506"/>
                  </a:cubicBezTo>
                  <a:lnTo>
                    <a:pt x="1773104" y="1108184"/>
                  </a:lnTo>
                  <a:lnTo>
                    <a:pt x="1727731" y="1277519"/>
                  </a:lnTo>
                  <a:lnTo>
                    <a:pt x="1479050" y="1269827"/>
                  </a:lnTo>
                  <a:cubicBezTo>
                    <a:pt x="1429128" y="1356912"/>
                    <a:pt x="1356911" y="1429128"/>
                    <a:pt x="1269827" y="1479050"/>
                  </a:cubicBezTo>
                  <a:lnTo>
                    <a:pt x="1277519" y="1727730"/>
                  </a:lnTo>
                  <a:lnTo>
                    <a:pt x="1108184" y="1773103"/>
                  </a:lnTo>
                  <a:lnTo>
                    <a:pt x="990506" y="1553894"/>
                  </a:lnTo>
                  <a:cubicBezTo>
                    <a:pt x="890127" y="1554202"/>
                    <a:pt x="791477" y="1527770"/>
                    <a:pt x="704701" y="1477313"/>
                  </a:cubicBezTo>
                  <a:lnTo>
                    <a:pt x="493184" y="1608315"/>
                  </a:lnTo>
                  <a:lnTo>
                    <a:pt x="369222" y="1484353"/>
                  </a:lnTo>
                  <a:lnTo>
                    <a:pt x="500224" y="1272836"/>
                  </a:lnTo>
                  <a:cubicBezTo>
                    <a:pt x="449767" y="1186059"/>
                    <a:pt x="423334" y="1087410"/>
                    <a:pt x="423643" y="987031"/>
                  </a:cubicBezTo>
                  <a:lnTo>
                    <a:pt x="204433" y="869353"/>
                  </a:lnTo>
                  <a:lnTo>
                    <a:pt x="249806" y="700018"/>
                  </a:lnTo>
                  <a:lnTo>
                    <a:pt x="498487" y="707710"/>
                  </a:lnTo>
                  <a:cubicBezTo>
                    <a:pt x="548409" y="620625"/>
                    <a:pt x="620626" y="548409"/>
                    <a:pt x="707710" y="498487"/>
                  </a:cubicBezTo>
                  <a:lnTo>
                    <a:pt x="700018" y="249807"/>
                  </a:lnTo>
                  <a:lnTo>
                    <a:pt x="869353" y="204434"/>
                  </a:lnTo>
                  <a:lnTo>
                    <a:pt x="987031" y="423643"/>
                  </a:lnTo>
                  <a:cubicBezTo>
                    <a:pt x="1087410" y="423335"/>
                    <a:pt x="1186060" y="449767"/>
                    <a:pt x="1272836" y="500224"/>
                  </a:cubicBezTo>
                  <a:close/>
                </a:path>
              </a:pathLst>
            </a:custGeom>
            <a:ln>
              <a:solidFill>
                <a:schemeClr val="tx1"/>
              </a:solidFill>
            </a:ln>
            <a:scene3d>
              <a:camera prst="orthographicFront"/>
              <a:lightRig rig="flat" dir="t"/>
            </a:scene3d>
            <a:sp3d prstMaterial="dkEdge">
              <a:bevelT w="8200" h="38100"/>
            </a:sp3d>
          </p:spPr>
          <p:style>
            <a:lnRef idx="0">
              <a:scrgbClr r="0" g="0" b="0"/>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673733" tIns="673733" rIns="673733" bIns="673733"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CA" sz="1400" b="1" i="0" u="none" strike="noStrike" kern="1200" cap="none" spc="0" normalizeH="0" baseline="0" noProof="0" dirty="0">
                  <a:ln>
                    <a:noFill/>
                  </a:ln>
                  <a:solidFill>
                    <a:srgbClr val="002060"/>
                  </a:solidFill>
                  <a:effectLst/>
                  <a:uLnTx/>
                  <a:uFillTx/>
                  <a:latin typeface="Calibri" panose="020F0502020204030204"/>
                  <a:ea typeface="+mn-ea"/>
                  <a:cs typeface="+mn-cs"/>
                </a:rPr>
                <a:t>CRÉATIVITÉ</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création d’options de règlement. </a:t>
              </a:r>
              <a:endParaRPr kumimoji="0" lang="fr-CA"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Flèche en arc 26">
              <a:extLst>
                <a:ext uri="{FF2B5EF4-FFF2-40B4-BE49-F238E27FC236}">
                  <a16:creationId xmlns:a16="http://schemas.microsoft.com/office/drawing/2014/main" id="{2E4B063F-B264-1A0D-547E-7DC785364591}"/>
                </a:ext>
              </a:extLst>
            </p:cNvPr>
            <p:cNvSpPr/>
            <p:nvPr/>
          </p:nvSpPr>
          <p:spPr>
            <a:xfrm rot="3096690">
              <a:off x="4744275" y="3178567"/>
              <a:ext cx="3508579" cy="3552236"/>
            </a:xfrm>
            <a:prstGeom prst="circularArrow">
              <a:avLst>
                <a:gd name="adj1" fmla="val 4688"/>
                <a:gd name="adj2" fmla="val 299029"/>
                <a:gd name="adj3" fmla="val 2533330"/>
                <a:gd name="adj4" fmla="val 15824784"/>
                <a:gd name="adj5" fmla="val 5469"/>
              </a:avLst>
            </a:prstGeom>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sp>
        <p:sp>
          <p:nvSpPr>
            <p:cNvPr id="28" name="Forme 27">
              <a:extLst>
                <a:ext uri="{FF2B5EF4-FFF2-40B4-BE49-F238E27FC236}">
                  <a16:creationId xmlns:a16="http://schemas.microsoft.com/office/drawing/2014/main" id="{3FB45A51-539A-59F0-766A-31953F7D482E}"/>
                </a:ext>
              </a:extLst>
            </p:cNvPr>
            <p:cNvSpPr/>
            <p:nvPr/>
          </p:nvSpPr>
          <p:spPr>
            <a:xfrm rot="20858434">
              <a:off x="2515133" y="2562368"/>
              <a:ext cx="2580921" cy="2580921"/>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sp>
        <p:sp>
          <p:nvSpPr>
            <p:cNvPr id="29" name="Flèche en arc 28">
              <a:extLst>
                <a:ext uri="{FF2B5EF4-FFF2-40B4-BE49-F238E27FC236}">
                  <a16:creationId xmlns:a16="http://schemas.microsoft.com/office/drawing/2014/main" id="{6ACFF05D-7225-DE8D-AC9D-9F67BB57BFAE}"/>
                </a:ext>
              </a:extLst>
            </p:cNvPr>
            <p:cNvSpPr/>
            <p:nvPr/>
          </p:nvSpPr>
          <p:spPr>
            <a:xfrm rot="906862">
              <a:off x="3703488" y="1192960"/>
              <a:ext cx="2903691" cy="2782753"/>
            </a:xfrm>
            <a:prstGeom prst="circularArrow">
              <a:avLst>
                <a:gd name="adj1" fmla="val 5984"/>
                <a:gd name="adj2" fmla="val 394124"/>
                <a:gd name="adj3" fmla="val 13313824"/>
                <a:gd name="adj4" fmla="val 10508221"/>
                <a:gd name="adj5" fmla="val 6981"/>
              </a:avLst>
            </a:prstGeom>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sp>
      </p:grpSp>
      <p:grpSp>
        <p:nvGrpSpPr>
          <p:cNvPr id="20" name="Group 11">
            <a:extLst>
              <a:ext uri="{FF2B5EF4-FFF2-40B4-BE49-F238E27FC236}">
                <a16:creationId xmlns:a16="http://schemas.microsoft.com/office/drawing/2014/main" id="{E3992808-2242-1476-0AD6-FBA0967289BA}"/>
              </a:ext>
            </a:extLst>
          </p:cNvPr>
          <p:cNvGrpSpPr/>
          <p:nvPr/>
        </p:nvGrpSpPr>
        <p:grpSpPr>
          <a:xfrm rot="1025034">
            <a:off x="3860389" y="1721362"/>
            <a:ext cx="1983957" cy="2018375"/>
            <a:chOff x="3900417" y="186420"/>
            <a:chExt cx="1658951" cy="1658951"/>
          </a:xfrm>
          <a:scene3d>
            <a:camera prst="orthographicFront"/>
            <a:lightRig rig="flat" dir="t"/>
          </a:scene3d>
        </p:grpSpPr>
        <p:sp>
          <p:nvSpPr>
            <p:cNvPr id="21" name="Shape 12">
              <a:extLst>
                <a:ext uri="{FF2B5EF4-FFF2-40B4-BE49-F238E27FC236}">
                  <a16:creationId xmlns:a16="http://schemas.microsoft.com/office/drawing/2014/main" id="{5E794727-D572-3DB8-02A8-FF7AC61CAF17}"/>
                </a:ext>
              </a:extLst>
            </p:cNvPr>
            <p:cNvSpPr/>
            <p:nvPr/>
          </p:nvSpPr>
          <p:spPr>
            <a:xfrm rot="20700000">
              <a:off x="3900417" y="186420"/>
              <a:ext cx="1658951" cy="1658951"/>
            </a:xfrm>
            <a:prstGeom prst="gear6">
              <a:avLst/>
            </a:prstGeom>
            <a:ln>
              <a:solidFill>
                <a:schemeClr val="tx1"/>
              </a:solidFill>
            </a:ln>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2" name="Shape 4">
              <a:extLst>
                <a:ext uri="{FF2B5EF4-FFF2-40B4-BE49-F238E27FC236}">
                  <a16:creationId xmlns:a16="http://schemas.microsoft.com/office/drawing/2014/main" id="{68DA12D6-0505-9656-B593-D1AF0F904128}"/>
                </a:ext>
              </a:extLst>
            </p:cNvPr>
            <p:cNvSpPr txBox="1"/>
            <p:nvPr/>
          </p:nvSpPr>
          <p:spPr>
            <a:xfrm>
              <a:off x="4264273" y="550277"/>
              <a:ext cx="931238" cy="931238"/>
            </a:xfrm>
            <a:prstGeom prst="rect">
              <a:avLst/>
            </a:prstGeom>
            <a:ln>
              <a:noFill/>
            </a:ln>
            <a:sp3d/>
          </p:spPr>
          <p:style>
            <a:lnRef idx="0">
              <a:scrgbClr r="0" g="0" b="0"/>
            </a:lnRef>
            <a:fillRef idx="0">
              <a:scrgbClr r="0" g="0" b="0"/>
            </a:fillRef>
            <a:effectRef idx="0">
              <a:scrgbClr r="0" g="0" b="0"/>
            </a:effectRef>
            <a:fontRef idx="minor">
              <a:schemeClr val="dk1"/>
            </a:fontRef>
          </p:style>
          <p:txBody>
            <a:bodyPr lIns="13971" tIns="13971" rIns="13971" bIns="13971" spcCol="1270" anchor="ctr"/>
            <a:lstStyle/>
            <a:p>
              <a:pPr marL="0" marR="0" lvl="0" indent="0" algn="ctr" defTabSz="488938" rtl="0" eaLnBrk="1" fontAlgn="auto" latinLnBrk="0" hangingPunct="1">
                <a:lnSpc>
                  <a:spcPct val="90000"/>
                </a:lnSpc>
                <a:spcBef>
                  <a:spcPts val="0"/>
                </a:spcBef>
                <a:spcAft>
                  <a:spcPct val="35000"/>
                </a:spcAft>
                <a:buClrTx/>
                <a:buSzTx/>
                <a:buFontTx/>
                <a:buNone/>
                <a:tabLst/>
                <a:defRPr/>
              </a:pPr>
              <a:r>
                <a:rPr kumimoji="0" lang="fr-CA" sz="1400" b="1" i="0" u="none" strike="noStrike" kern="1200" cap="none" spc="0" normalizeH="0" baseline="0" noProof="0" dirty="0">
                  <a:ln>
                    <a:noFill/>
                  </a:ln>
                  <a:solidFill>
                    <a:srgbClr val="002060"/>
                  </a:solidFill>
                  <a:effectLst/>
                  <a:uLnTx/>
                  <a:uFillTx/>
                  <a:latin typeface="Calibri" panose="020F0502020204030204"/>
                  <a:ea typeface="+mn-ea"/>
                  <a:cs typeface="+mn-cs"/>
                </a:rPr>
                <a:t>PROACTIVITÉ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prendre en main le règlement </a:t>
              </a:r>
            </a:p>
          </p:txBody>
        </p:sp>
      </p:grpSp>
    </p:spTree>
    <p:extLst>
      <p:ext uri="{BB962C8B-B14F-4D97-AF65-F5344CB8AC3E}">
        <p14:creationId xmlns:p14="http://schemas.microsoft.com/office/powerpoint/2010/main" val="341170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1449BAF-8B21-5F4C-A6DD-38E2A2C3030D}"/>
              </a:ext>
            </a:extLst>
          </p:cNvPr>
          <p:cNvSpPr txBox="1"/>
          <p:nvPr/>
        </p:nvSpPr>
        <p:spPr>
          <a:xfrm>
            <a:off x="781779" y="844952"/>
            <a:ext cx="472154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Gestion du conflit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rPr>
              <a:t>Choix de négocier ou non le règlement d’un différend</a:t>
            </a:r>
          </a:p>
        </p:txBody>
      </p:sp>
      <p:sp>
        <p:nvSpPr>
          <p:cNvPr id="3" name="ZoneTexte 2">
            <a:extLst>
              <a:ext uri="{FF2B5EF4-FFF2-40B4-BE49-F238E27FC236}">
                <a16:creationId xmlns:a16="http://schemas.microsoft.com/office/drawing/2014/main" id="{847FB83A-1699-F14B-AC2E-35F1BD543932}"/>
              </a:ext>
            </a:extLst>
          </p:cNvPr>
          <p:cNvSpPr txBox="1"/>
          <p:nvPr/>
        </p:nvSpPr>
        <p:spPr>
          <a:xfrm>
            <a:off x="10313043" y="6227179"/>
            <a:ext cx="120417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err="1">
                <a:ln>
                  <a:noFill/>
                </a:ln>
                <a:solidFill>
                  <a:prstClr val="black"/>
                </a:solidFill>
                <a:effectLst/>
                <a:uLnTx/>
                <a:uFillTx/>
                <a:latin typeface="Calibri" panose="020F0502020204030204"/>
                <a:ea typeface="+mn-ea"/>
                <a:cs typeface="+mn-cs"/>
              </a:rPr>
              <a:t>Cassan</a:t>
            </a: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 (2019)</a:t>
            </a:r>
          </a:p>
        </p:txBody>
      </p:sp>
      <p:cxnSp>
        <p:nvCxnSpPr>
          <p:cNvPr id="5" name="Connecteur droit 4">
            <a:extLst>
              <a:ext uri="{FF2B5EF4-FFF2-40B4-BE49-F238E27FC236}">
                <a16:creationId xmlns:a16="http://schemas.microsoft.com/office/drawing/2014/main" id="{65F5C6E1-FAE6-BF4D-A0C9-B43583AE5857}"/>
              </a:ext>
            </a:extLst>
          </p:cNvPr>
          <p:cNvCxnSpPr>
            <a:cxnSpLocks/>
          </p:cNvCxnSpPr>
          <p:nvPr/>
        </p:nvCxnSpPr>
        <p:spPr>
          <a:xfrm>
            <a:off x="5231757" y="2480553"/>
            <a:ext cx="0" cy="2772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1B1625C7-8D0B-CC45-855D-0CD74880B468}"/>
              </a:ext>
            </a:extLst>
          </p:cNvPr>
          <p:cNvCxnSpPr>
            <a:cxnSpLocks/>
          </p:cNvCxnSpPr>
          <p:nvPr/>
        </p:nvCxnSpPr>
        <p:spPr>
          <a:xfrm>
            <a:off x="1855274" y="3957761"/>
            <a:ext cx="7152539"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D8E407D6-BF57-2846-ABBC-BFB8B97DC76D}"/>
              </a:ext>
            </a:extLst>
          </p:cNvPr>
          <p:cNvSpPr txBox="1"/>
          <p:nvPr/>
        </p:nvSpPr>
        <p:spPr>
          <a:xfrm>
            <a:off x="2366524" y="2782092"/>
            <a:ext cx="180164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Calibri" panose="020F0502020204030204"/>
                <a:ea typeface="+mn-ea"/>
                <a:cs typeface="+mn-cs"/>
              </a:rPr>
              <a:t>Espace d’évitement</a:t>
            </a:r>
          </a:p>
        </p:txBody>
      </p:sp>
      <p:sp>
        <p:nvSpPr>
          <p:cNvPr id="13" name="ZoneTexte 12">
            <a:extLst>
              <a:ext uri="{FF2B5EF4-FFF2-40B4-BE49-F238E27FC236}">
                <a16:creationId xmlns:a16="http://schemas.microsoft.com/office/drawing/2014/main" id="{1D0CB525-A966-1541-8211-6B08E2021AE0}"/>
              </a:ext>
            </a:extLst>
          </p:cNvPr>
          <p:cNvSpPr txBox="1"/>
          <p:nvPr/>
        </p:nvSpPr>
        <p:spPr>
          <a:xfrm>
            <a:off x="5928679" y="2785210"/>
            <a:ext cx="206312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Calibri" panose="020F0502020204030204"/>
                <a:ea typeface="+mn-ea"/>
                <a:cs typeface="+mn-cs"/>
              </a:rPr>
              <a:t>Espace d’affrontement</a:t>
            </a:r>
          </a:p>
        </p:txBody>
      </p:sp>
      <p:sp>
        <p:nvSpPr>
          <p:cNvPr id="14" name="ZoneTexte 13">
            <a:extLst>
              <a:ext uri="{FF2B5EF4-FFF2-40B4-BE49-F238E27FC236}">
                <a16:creationId xmlns:a16="http://schemas.microsoft.com/office/drawing/2014/main" id="{A66A4F31-AB74-4B4C-90FF-FCB4B10D571D}"/>
              </a:ext>
            </a:extLst>
          </p:cNvPr>
          <p:cNvSpPr txBox="1"/>
          <p:nvPr/>
        </p:nvSpPr>
        <p:spPr>
          <a:xfrm>
            <a:off x="5908379" y="4400016"/>
            <a:ext cx="203760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Calibri" panose="020F0502020204030204"/>
                <a:ea typeface="+mn-ea"/>
                <a:cs typeface="+mn-cs"/>
              </a:rPr>
              <a:t>Espace de négociation</a:t>
            </a:r>
          </a:p>
        </p:txBody>
      </p:sp>
      <p:sp>
        <p:nvSpPr>
          <p:cNvPr id="15" name="ZoneTexte 14">
            <a:extLst>
              <a:ext uri="{FF2B5EF4-FFF2-40B4-BE49-F238E27FC236}">
                <a16:creationId xmlns:a16="http://schemas.microsoft.com/office/drawing/2014/main" id="{D87FFDC9-34D4-614A-B438-A43A2393021A}"/>
              </a:ext>
            </a:extLst>
          </p:cNvPr>
          <p:cNvSpPr txBox="1"/>
          <p:nvPr/>
        </p:nvSpPr>
        <p:spPr>
          <a:xfrm>
            <a:off x="2366524" y="4376332"/>
            <a:ext cx="218861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Calibri" panose="020F0502020204030204"/>
                <a:ea typeface="+mn-ea"/>
                <a:cs typeface="+mn-cs"/>
              </a:rPr>
              <a:t>Espace de renoncement</a:t>
            </a:r>
          </a:p>
        </p:txBody>
      </p:sp>
      <p:sp>
        <p:nvSpPr>
          <p:cNvPr id="16" name="Flèche vers le bas 15">
            <a:extLst>
              <a:ext uri="{FF2B5EF4-FFF2-40B4-BE49-F238E27FC236}">
                <a16:creationId xmlns:a16="http://schemas.microsoft.com/office/drawing/2014/main" id="{B9B9DF07-99CB-3C4D-9FA2-B0728FF17113}"/>
              </a:ext>
            </a:extLst>
          </p:cNvPr>
          <p:cNvSpPr/>
          <p:nvPr/>
        </p:nvSpPr>
        <p:spPr>
          <a:xfrm>
            <a:off x="1551762" y="2233913"/>
            <a:ext cx="138142" cy="35095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lèche vers le bas 16">
            <a:extLst>
              <a:ext uri="{FF2B5EF4-FFF2-40B4-BE49-F238E27FC236}">
                <a16:creationId xmlns:a16="http://schemas.microsoft.com/office/drawing/2014/main" id="{30FC1890-57AF-C24D-891D-CB960AB8DEC2}"/>
              </a:ext>
            </a:extLst>
          </p:cNvPr>
          <p:cNvSpPr/>
          <p:nvPr/>
        </p:nvSpPr>
        <p:spPr>
          <a:xfrm rot="16200000">
            <a:off x="5285903" y="-1156753"/>
            <a:ext cx="139285" cy="65101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ZoneTexte 17">
            <a:extLst>
              <a:ext uri="{FF2B5EF4-FFF2-40B4-BE49-F238E27FC236}">
                <a16:creationId xmlns:a16="http://schemas.microsoft.com/office/drawing/2014/main" id="{1E9C258A-4508-A949-A506-63E8CD3CB5F7}"/>
              </a:ext>
            </a:extLst>
          </p:cNvPr>
          <p:cNvSpPr txBox="1"/>
          <p:nvPr/>
        </p:nvSpPr>
        <p:spPr>
          <a:xfrm>
            <a:off x="4274597" y="1698542"/>
            <a:ext cx="165763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Intérêt du problème</a:t>
            </a:r>
          </a:p>
        </p:txBody>
      </p:sp>
      <p:sp>
        <p:nvSpPr>
          <p:cNvPr id="19" name="ZoneTexte 18">
            <a:extLst>
              <a:ext uri="{FF2B5EF4-FFF2-40B4-BE49-F238E27FC236}">
                <a16:creationId xmlns:a16="http://schemas.microsoft.com/office/drawing/2014/main" id="{8F815CFE-0B26-484A-9E90-89A3DEB88923}"/>
              </a:ext>
            </a:extLst>
          </p:cNvPr>
          <p:cNvSpPr txBox="1"/>
          <p:nvPr/>
        </p:nvSpPr>
        <p:spPr>
          <a:xfrm rot="16200000">
            <a:off x="137768" y="3869565"/>
            <a:ext cx="242765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Calibri" panose="020F0502020204030204"/>
                <a:ea typeface="+mn-ea"/>
                <a:cs typeface="+mn-cs"/>
              </a:rPr>
              <a:t>Importance de la personne</a:t>
            </a:r>
          </a:p>
        </p:txBody>
      </p:sp>
      <p:sp>
        <p:nvSpPr>
          <p:cNvPr id="20" name="Plus 19">
            <a:extLst>
              <a:ext uri="{FF2B5EF4-FFF2-40B4-BE49-F238E27FC236}">
                <a16:creationId xmlns:a16="http://schemas.microsoft.com/office/drawing/2014/main" id="{4A52AA19-E6C5-6048-8B2B-45F82B2A190B}"/>
              </a:ext>
            </a:extLst>
          </p:cNvPr>
          <p:cNvSpPr/>
          <p:nvPr/>
        </p:nvSpPr>
        <p:spPr>
          <a:xfrm>
            <a:off x="7169292" y="1820811"/>
            <a:ext cx="340936" cy="19888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Moins 20">
            <a:extLst>
              <a:ext uri="{FF2B5EF4-FFF2-40B4-BE49-F238E27FC236}">
                <a16:creationId xmlns:a16="http://schemas.microsoft.com/office/drawing/2014/main" id="{CB370FDF-884C-D647-B604-9E045FDA7738}"/>
              </a:ext>
            </a:extLst>
          </p:cNvPr>
          <p:cNvSpPr/>
          <p:nvPr/>
        </p:nvSpPr>
        <p:spPr>
          <a:xfrm>
            <a:off x="2115174" y="1881256"/>
            <a:ext cx="330077" cy="13945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Moins 21">
            <a:extLst>
              <a:ext uri="{FF2B5EF4-FFF2-40B4-BE49-F238E27FC236}">
                <a16:creationId xmlns:a16="http://schemas.microsoft.com/office/drawing/2014/main" id="{371AA3F4-E767-6D44-89DF-E85D29364E38}"/>
              </a:ext>
            </a:extLst>
          </p:cNvPr>
          <p:cNvSpPr/>
          <p:nvPr/>
        </p:nvSpPr>
        <p:spPr>
          <a:xfrm>
            <a:off x="1182317" y="2229013"/>
            <a:ext cx="330077" cy="13945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Plus 22">
            <a:extLst>
              <a:ext uri="{FF2B5EF4-FFF2-40B4-BE49-F238E27FC236}">
                <a16:creationId xmlns:a16="http://schemas.microsoft.com/office/drawing/2014/main" id="{B63A89E8-605E-674C-9D63-C64F0481B854}"/>
              </a:ext>
            </a:extLst>
          </p:cNvPr>
          <p:cNvSpPr/>
          <p:nvPr/>
        </p:nvSpPr>
        <p:spPr>
          <a:xfrm>
            <a:off x="1171458" y="5609776"/>
            <a:ext cx="340936" cy="19888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ZoneTexte 23">
            <a:extLst>
              <a:ext uri="{FF2B5EF4-FFF2-40B4-BE49-F238E27FC236}">
                <a16:creationId xmlns:a16="http://schemas.microsoft.com/office/drawing/2014/main" id="{DAE4389B-F7E3-274D-86E8-1ED8FEB44349}"/>
              </a:ext>
            </a:extLst>
          </p:cNvPr>
          <p:cNvSpPr txBox="1"/>
          <p:nvPr/>
        </p:nvSpPr>
        <p:spPr>
          <a:xfrm>
            <a:off x="2115174" y="4629553"/>
            <a:ext cx="280551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Mettre de côté ses préférences et intérêts</a:t>
            </a:r>
          </a:p>
        </p:txBody>
      </p:sp>
      <p:sp>
        <p:nvSpPr>
          <p:cNvPr id="25" name="ZoneTexte 24">
            <a:extLst>
              <a:ext uri="{FF2B5EF4-FFF2-40B4-BE49-F238E27FC236}">
                <a16:creationId xmlns:a16="http://schemas.microsoft.com/office/drawing/2014/main" id="{8B85AE5A-E7EA-E742-90D7-50DAFE7A38C0}"/>
              </a:ext>
            </a:extLst>
          </p:cNvPr>
          <p:cNvSpPr txBox="1"/>
          <p:nvPr/>
        </p:nvSpPr>
        <p:spPr>
          <a:xfrm>
            <a:off x="6106541" y="4640579"/>
            <a:ext cx="164128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Explorer les possibilités</a:t>
            </a:r>
          </a:p>
        </p:txBody>
      </p:sp>
      <p:sp>
        <p:nvSpPr>
          <p:cNvPr id="26" name="ZoneTexte 25">
            <a:extLst>
              <a:ext uri="{FF2B5EF4-FFF2-40B4-BE49-F238E27FC236}">
                <a16:creationId xmlns:a16="http://schemas.microsoft.com/office/drawing/2014/main" id="{2AB5749B-4288-1941-946E-840510623864}"/>
              </a:ext>
            </a:extLst>
          </p:cNvPr>
          <p:cNvSpPr txBox="1"/>
          <p:nvPr/>
        </p:nvSpPr>
        <p:spPr>
          <a:xfrm>
            <a:off x="2343747" y="3025380"/>
            <a:ext cx="193085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Je fais comme je n’ai rien vu</a:t>
            </a:r>
          </a:p>
        </p:txBody>
      </p:sp>
      <p:sp>
        <p:nvSpPr>
          <p:cNvPr id="27" name="ZoneTexte 26">
            <a:extLst>
              <a:ext uri="{FF2B5EF4-FFF2-40B4-BE49-F238E27FC236}">
                <a16:creationId xmlns:a16="http://schemas.microsoft.com/office/drawing/2014/main" id="{0617BEDE-95A2-C943-B4CB-FC7C69EB6953}"/>
              </a:ext>
            </a:extLst>
          </p:cNvPr>
          <p:cNvSpPr txBox="1"/>
          <p:nvPr/>
        </p:nvSpPr>
        <p:spPr>
          <a:xfrm>
            <a:off x="6315271" y="3040416"/>
            <a:ext cx="114691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C’est lui ou moi</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E99C2B-6C76-5049-A342-78755F4EBE5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e la date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7E0DDC-E297-A340-9826-583A02876830}" type="datetime1">
              <a:rPr kumimoji="0" lang="fr-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2023-05-24</a:t>
            </a:fld>
            <a:endParaRPr kumimoji="0" lang="fr-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pied de page 6"/>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Marc-André Bujold</a:t>
            </a:r>
          </a:p>
        </p:txBody>
      </p:sp>
    </p:spTree>
    <p:extLst>
      <p:ext uri="{BB962C8B-B14F-4D97-AF65-F5344CB8AC3E}">
        <p14:creationId xmlns:p14="http://schemas.microsoft.com/office/powerpoint/2010/main" val="1891165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4" name="Slide Number Placeholder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32" indent="-285744">
              <a:defRPr sz="1200">
                <a:solidFill>
                  <a:schemeClr val="tx1"/>
                </a:solidFill>
                <a:latin typeface="Times New Roman" panose="02020603050405020304" pitchFamily="18" charset="0"/>
              </a:defRPr>
            </a:lvl2pPr>
            <a:lvl3pPr marL="1142971" indent="-228594">
              <a:defRPr sz="1200">
                <a:solidFill>
                  <a:schemeClr val="tx1"/>
                </a:solidFill>
                <a:latin typeface="Times New Roman" panose="02020603050405020304" pitchFamily="18" charset="0"/>
              </a:defRPr>
            </a:lvl3pPr>
            <a:lvl4pPr marL="1600160" indent="-228594">
              <a:defRPr sz="1200">
                <a:solidFill>
                  <a:schemeClr val="tx1"/>
                </a:solidFill>
                <a:latin typeface="Times New Roman" panose="02020603050405020304" pitchFamily="18" charset="0"/>
              </a:defRPr>
            </a:lvl4pPr>
            <a:lvl5pPr marL="2057349" indent="-228594">
              <a:defRPr sz="1200">
                <a:solidFill>
                  <a:schemeClr val="tx1"/>
                </a:solidFill>
                <a:latin typeface="Times New Roman" panose="02020603050405020304" pitchFamily="18" charset="0"/>
              </a:defRPr>
            </a:lvl5pPr>
            <a:lvl6pPr marL="2514537" indent="-228594" eaLnBrk="0" fontAlgn="base" hangingPunct="0">
              <a:spcBef>
                <a:spcPct val="0"/>
              </a:spcBef>
              <a:spcAft>
                <a:spcPct val="0"/>
              </a:spcAft>
              <a:defRPr sz="1200">
                <a:solidFill>
                  <a:schemeClr val="tx1"/>
                </a:solidFill>
                <a:latin typeface="Times New Roman" panose="02020603050405020304" pitchFamily="18" charset="0"/>
              </a:defRPr>
            </a:lvl6pPr>
            <a:lvl7pPr marL="2971726" indent="-228594" eaLnBrk="0" fontAlgn="base" hangingPunct="0">
              <a:spcBef>
                <a:spcPct val="0"/>
              </a:spcBef>
              <a:spcAft>
                <a:spcPct val="0"/>
              </a:spcAft>
              <a:defRPr sz="1200">
                <a:solidFill>
                  <a:schemeClr val="tx1"/>
                </a:solidFill>
                <a:latin typeface="Times New Roman" panose="02020603050405020304" pitchFamily="18" charset="0"/>
              </a:defRPr>
            </a:lvl7pPr>
            <a:lvl8pPr marL="3428914" indent="-228594" eaLnBrk="0" fontAlgn="base" hangingPunct="0">
              <a:spcBef>
                <a:spcPct val="0"/>
              </a:spcBef>
              <a:spcAft>
                <a:spcPct val="0"/>
              </a:spcAft>
              <a:defRPr sz="1200">
                <a:solidFill>
                  <a:schemeClr val="tx1"/>
                </a:solidFill>
                <a:latin typeface="Times New Roman" panose="02020603050405020304" pitchFamily="18" charset="0"/>
              </a:defRPr>
            </a:lvl8pPr>
            <a:lvl9pPr marL="3886103" indent="-228594"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4FED30-AAED-4EB7-A2D6-8D4DC85DA98E}" type="slidenum">
              <a:rPr kumimoji="0" lang="fr-CA" altLang="fr-FR" sz="1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CA" altLang="fr-FR" sz="1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8" name="AutoShape 7">
            <a:extLst>
              <a:ext uri="{FF2B5EF4-FFF2-40B4-BE49-F238E27FC236}">
                <a16:creationId xmlns:a16="http://schemas.microsoft.com/office/drawing/2014/main" id="{7B9BCD0D-CDB3-466D-A4AB-08FBA4E00569}"/>
              </a:ext>
            </a:extLst>
          </p:cNvPr>
          <p:cNvSpPr>
            <a:spLocks noChangeArrowheads="1"/>
          </p:cNvSpPr>
          <p:nvPr/>
        </p:nvSpPr>
        <p:spPr bwMode="auto">
          <a:xfrm>
            <a:off x="1852408" y="3798641"/>
            <a:ext cx="8353425" cy="360363"/>
          </a:xfrm>
          <a:prstGeom prst="flowChartTerminator">
            <a:avLst/>
          </a:prstGeom>
          <a:solidFill>
            <a:srgbClr val="C0C0C0"/>
          </a:solidFill>
          <a:ln w="9525">
            <a:solidFill>
              <a:schemeClr val="tx1"/>
            </a:solidFill>
            <a:miter lim="800000"/>
            <a:headEnd/>
            <a:tailEnd/>
          </a:ln>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 name="AutoShape 8">
            <a:extLst>
              <a:ext uri="{FF2B5EF4-FFF2-40B4-BE49-F238E27FC236}">
                <a16:creationId xmlns:a16="http://schemas.microsoft.com/office/drawing/2014/main" id="{4F467454-7037-488E-9903-5FCBE9A47C9B}"/>
              </a:ext>
            </a:extLst>
          </p:cNvPr>
          <p:cNvSpPr>
            <a:spLocks noChangeArrowheads="1"/>
          </p:cNvSpPr>
          <p:nvPr/>
        </p:nvSpPr>
        <p:spPr bwMode="auto">
          <a:xfrm rot="5400000">
            <a:off x="3256549" y="3978823"/>
            <a:ext cx="5183188" cy="358775"/>
          </a:xfrm>
          <a:prstGeom prst="flowChartTerminator">
            <a:avLst/>
          </a:prstGeom>
          <a:solidFill>
            <a:srgbClr val="C0C0C0"/>
          </a:solidFill>
          <a:ln w="9525">
            <a:solidFill>
              <a:schemeClr val="tx1"/>
            </a:solidFill>
            <a:miter lim="800000"/>
            <a:headEnd/>
            <a:tailEnd/>
          </a:ln>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 name="Text Box 9">
            <a:extLst>
              <a:ext uri="{FF2B5EF4-FFF2-40B4-BE49-F238E27FC236}">
                <a16:creationId xmlns:a16="http://schemas.microsoft.com/office/drawing/2014/main" id="{CD89382A-0EE5-4B18-97D5-A3FEE2CC441E}"/>
              </a:ext>
            </a:extLst>
          </p:cNvPr>
          <p:cNvSpPr txBox="1">
            <a:spLocks noChangeArrowheads="1"/>
          </p:cNvSpPr>
          <p:nvPr/>
        </p:nvSpPr>
        <p:spPr bwMode="auto">
          <a:xfrm rot="-5400000">
            <a:off x="680412" y="2450027"/>
            <a:ext cx="20233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Niveau concret</a:t>
            </a:r>
          </a:p>
        </p:txBody>
      </p:sp>
      <p:sp>
        <p:nvSpPr>
          <p:cNvPr id="21" name="Rectangle 10">
            <a:extLst>
              <a:ext uri="{FF2B5EF4-FFF2-40B4-BE49-F238E27FC236}">
                <a16:creationId xmlns:a16="http://schemas.microsoft.com/office/drawing/2014/main" id="{BC956212-BA0D-4C11-B1DE-1622F0247998}"/>
              </a:ext>
            </a:extLst>
          </p:cNvPr>
          <p:cNvSpPr>
            <a:spLocks noChangeArrowheads="1"/>
          </p:cNvSpPr>
          <p:nvPr/>
        </p:nvSpPr>
        <p:spPr bwMode="auto">
          <a:xfrm rot="-5400000">
            <a:off x="679628" y="5041622"/>
            <a:ext cx="20217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Niveau abstrait</a:t>
            </a:r>
          </a:p>
        </p:txBody>
      </p:sp>
      <p:sp>
        <p:nvSpPr>
          <p:cNvPr id="27" name="AutoShape 15">
            <a:extLst>
              <a:ext uri="{FF2B5EF4-FFF2-40B4-BE49-F238E27FC236}">
                <a16:creationId xmlns:a16="http://schemas.microsoft.com/office/drawing/2014/main" id="{806E6609-000D-46D4-A3ED-0F7B121362E1}"/>
              </a:ext>
            </a:extLst>
          </p:cNvPr>
          <p:cNvSpPr>
            <a:spLocks noChangeArrowheads="1"/>
          </p:cNvSpPr>
          <p:nvPr/>
        </p:nvSpPr>
        <p:spPr bwMode="auto">
          <a:xfrm>
            <a:off x="4737566" y="3582741"/>
            <a:ext cx="2665412" cy="1152525"/>
          </a:xfrm>
          <a:prstGeom prst="curvedUpArrow">
            <a:avLst>
              <a:gd name="adj1" fmla="val 46253"/>
              <a:gd name="adj2" fmla="val 92507"/>
              <a:gd name="adj3" fmla="val 33333"/>
            </a:avLst>
          </a:prstGeom>
          <a:solidFill>
            <a:srgbClr val="FF0000"/>
          </a:solidFill>
          <a:ln w="9525">
            <a:solidFill>
              <a:schemeClr val="tx1"/>
            </a:solidFill>
            <a:miter lim="800000"/>
            <a:headEnd/>
            <a:tailEnd/>
          </a:ln>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28" name="Diagram 2">
            <a:extLst>
              <a:ext uri="{FF2B5EF4-FFF2-40B4-BE49-F238E27FC236}">
                <a16:creationId xmlns:a16="http://schemas.microsoft.com/office/drawing/2014/main" id="{8A7B1B35-E105-4203-8CA3-86AEF9B40E5C}"/>
              </a:ext>
            </a:extLst>
          </p:cNvPr>
          <p:cNvGrpSpPr>
            <a:grpSpLocks noChangeAspect="1"/>
          </p:cNvGrpSpPr>
          <p:nvPr/>
        </p:nvGrpSpPr>
        <p:grpSpPr bwMode="auto">
          <a:xfrm>
            <a:off x="2433564" y="4215512"/>
            <a:ext cx="2927003" cy="1892227"/>
            <a:chOff x="957" y="2495"/>
            <a:chExt cx="1163" cy="1050"/>
          </a:xfrm>
        </p:grpSpPr>
        <p:sp>
          <p:nvSpPr>
            <p:cNvPr id="29" name="_s97284">
              <a:extLst>
                <a:ext uri="{FF2B5EF4-FFF2-40B4-BE49-F238E27FC236}">
                  <a16:creationId xmlns:a16="http://schemas.microsoft.com/office/drawing/2014/main" id="{6559DC10-AB39-4B53-8B09-8B7133D3CB91}"/>
                </a:ext>
              </a:extLst>
            </p:cNvPr>
            <p:cNvSpPr>
              <a:spLocks noChangeShapeType="1"/>
            </p:cNvSpPr>
            <p:nvPr/>
          </p:nvSpPr>
          <p:spPr bwMode="auto">
            <a:xfrm flipH="1">
              <a:off x="1257" y="3221"/>
              <a:ext cx="142" cy="81"/>
            </a:xfrm>
            <a:prstGeom prst="line">
              <a:avLst/>
            </a:prstGeom>
            <a:noFill/>
            <a:ln w="28575">
              <a:solidFill>
                <a:srgbClr val="540000"/>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0" name="_s97285">
              <a:extLst>
                <a:ext uri="{FF2B5EF4-FFF2-40B4-BE49-F238E27FC236}">
                  <a16:creationId xmlns:a16="http://schemas.microsoft.com/office/drawing/2014/main" id="{6E60BCF8-92F0-48D8-A4BA-3E225C3E10DF}"/>
                </a:ext>
              </a:extLst>
            </p:cNvPr>
            <p:cNvSpPr>
              <a:spLocks noChangeArrowheads="1"/>
            </p:cNvSpPr>
            <p:nvPr/>
          </p:nvSpPr>
          <p:spPr bwMode="auto">
            <a:xfrm>
              <a:off x="957" y="3222"/>
              <a:ext cx="323" cy="323"/>
            </a:xfrm>
            <a:prstGeom prst="ellipse">
              <a:avLst/>
            </a:prstGeom>
            <a:gradFill rotWithShape="1">
              <a:gsLst>
                <a:gs pos="0">
                  <a:srgbClr val="FF9997"/>
                </a:gs>
                <a:gs pos="100000">
                  <a:srgbClr val="FF6600"/>
                </a:gs>
              </a:gsLst>
              <a:path path="shape">
                <a:fillToRect l="50000" t="50000" r="50000" b="50000"/>
              </a:path>
            </a:gradFill>
            <a:ln w="12700">
              <a:solidFill>
                <a:srgbClr val="540000"/>
              </a:solidFill>
              <a:round/>
              <a:headEnd/>
              <a:tailEnd/>
            </a:ln>
          </p:spPr>
          <p:txBody>
            <a:bodyPr wrap="none" lIns="0" tIns="0" rIns="0" bIns="0"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 name="_s97286">
              <a:extLst>
                <a:ext uri="{FF2B5EF4-FFF2-40B4-BE49-F238E27FC236}">
                  <a16:creationId xmlns:a16="http://schemas.microsoft.com/office/drawing/2014/main" id="{E3C53821-BC98-4063-BD58-223E0BC66CED}"/>
                </a:ext>
              </a:extLst>
            </p:cNvPr>
            <p:cNvSpPr>
              <a:spLocks noChangeShapeType="1"/>
            </p:cNvSpPr>
            <p:nvPr/>
          </p:nvSpPr>
          <p:spPr bwMode="auto">
            <a:xfrm>
              <a:off x="1677" y="3221"/>
              <a:ext cx="141" cy="82"/>
            </a:xfrm>
            <a:prstGeom prst="line">
              <a:avLst/>
            </a:prstGeom>
            <a:noFill/>
            <a:ln w="28575">
              <a:solidFill>
                <a:srgbClr val="540000"/>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2" name="_s97287">
              <a:extLst>
                <a:ext uri="{FF2B5EF4-FFF2-40B4-BE49-F238E27FC236}">
                  <a16:creationId xmlns:a16="http://schemas.microsoft.com/office/drawing/2014/main" id="{79E18AEE-8C3D-4CB6-BFBF-97418BB2F406}"/>
                </a:ext>
              </a:extLst>
            </p:cNvPr>
            <p:cNvSpPr>
              <a:spLocks noChangeArrowheads="1"/>
            </p:cNvSpPr>
            <p:nvPr/>
          </p:nvSpPr>
          <p:spPr bwMode="auto">
            <a:xfrm>
              <a:off x="1797" y="3222"/>
              <a:ext cx="323" cy="323"/>
            </a:xfrm>
            <a:prstGeom prst="ellipse">
              <a:avLst/>
            </a:prstGeom>
            <a:gradFill rotWithShape="1">
              <a:gsLst>
                <a:gs pos="0">
                  <a:srgbClr val="FFCC00"/>
                </a:gs>
                <a:gs pos="100000">
                  <a:srgbClr val="FF9933"/>
                </a:gs>
              </a:gsLst>
              <a:path path="shape">
                <a:fillToRect l="50000" t="50000" r="50000" b="50000"/>
              </a:path>
            </a:gradFill>
            <a:ln w="12700">
              <a:solidFill>
                <a:srgbClr val="540000"/>
              </a:solidFill>
              <a:round/>
              <a:headEnd/>
              <a:tailEnd/>
            </a:ln>
          </p:spPr>
          <p:txBody>
            <a:bodyPr wrap="none" lIns="0" tIns="0" rIns="0" bIns="0"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 name="_s97288">
              <a:extLst>
                <a:ext uri="{FF2B5EF4-FFF2-40B4-BE49-F238E27FC236}">
                  <a16:creationId xmlns:a16="http://schemas.microsoft.com/office/drawing/2014/main" id="{EE123A0A-DC85-4AE2-BD47-BC09500F690E}"/>
                </a:ext>
              </a:extLst>
            </p:cNvPr>
            <p:cNvSpPr>
              <a:spLocks noChangeShapeType="1"/>
            </p:cNvSpPr>
            <p:nvPr/>
          </p:nvSpPr>
          <p:spPr bwMode="auto">
            <a:xfrm flipV="1">
              <a:off x="1538" y="2817"/>
              <a:ext cx="0" cy="163"/>
            </a:xfrm>
            <a:prstGeom prst="line">
              <a:avLst/>
            </a:prstGeom>
            <a:noFill/>
            <a:ln w="28575">
              <a:solidFill>
                <a:srgbClr val="540000"/>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4" name="_s97289">
              <a:extLst>
                <a:ext uri="{FF2B5EF4-FFF2-40B4-BE49-F238E27FC236}">
                  <a16:creationId xmlns:a16="http://schemas.microsoft.com/office/drawing/2014/main" id="{4CF1A0F3-3815-4D97-8431-046AC1A212A4}"/>
                </a:ext>
              </a:extLst>
            </p:cNvPr>
            <p:cNvSpPr>
              <a:spLocks noChangeArrowheads="1"/>
            </p:cNvSpPr>
            <p:nvPr/>
          </p:nvSpPr>
          <p:spPr bwMode="auto">
            <a:xfrm>
              <a:off x="1377" y="2495"/>
              <a:ext cx="323" cy="323"/>
            </a:xfrm>
            <a:prstGeom prst="ellipse">
              <a:avLst/>
            </a:prstGeom>
            <a:gradFill rotWithShape="1">
              <a:gsLst>
                <a:gs pos="0">
                  <a:srgbClr val="F9F67F"/>
                </a:gs>
                <a:gs pos="100000">
                  <a:srgbClr val="FFCC00"/>
                </a:gs>
              </a:gsLst>
              <a:path path="shape">
                <a:fillToRect l="50000" t="50000" r="50000" b="50000"/>
              </a:path>
            </a:gradFill>
            <a:ln w="12700">
              <a:solidFill>
                <a:srgbClr val="540000"/>
              </a:solidFill>
              <a:round/>
              <a:headEnd/>
              <a:tailEnd/>
            </a:ln>
          </p:spPr>
          <p:txBody>
            <a:bodyPr wrap="none" lIns="0" tIns="0" rIns="0" bIns="0"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 name="_s97290">
              <a:extLst>
                <a:ext uri="{FF2B5EF4-FFF2-40B4-BE49-F238E27FC236}">
                  <a16:creationId xmlns:a16="http://schemas.microsoft.com/office/drawing/2014/main" id="{2F72754D-0AF2-42FD-B689-FC0A3C66B6BF}"/>
                </a:ext>
              </a:extLst>
            </p:cNvPr>
            <p:cNvSpPr>
              <a:spLocks noChangeArrowheads="1"/>
            </p:cNvSpPr>
            <p:nvPr/>
          </p:nvSpPr>
          <p:spPr bwMode="auto">
            <a:xfrm>
              <a:off x="1362" y="2921"/>
              <a:ext cx="361" cy="499"/>
            </a:xfrm>
            <a:prstGeom prst="ellipse">
              <a:avLst/>
            </a:prstGeom>
            <a:solidFill>
              <a:srgbClr val="FFFF00"/>
            </a:solidFill>
            <a:ln w="12700">
              <a:solidFill>
                <a:srgbClr val="540000"/>
              </a:solidFill>
              <a:round/>
              <a:headEnd/>
              <a:tailEnd/>
            </a:ln>
          </p:spPr>
          <p:txBody>
            <a:bodyPr wrap="none" lIns="0" tIns="0" rIns="0" bIns="0"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36" name="Diagram 2">
            <a:extLst>
              <a:ext uri="{FF2B5EF4-FFF2-40B4-BE49-F238E27FC236}">
                <a16:creationId xmlns:a16="http://schemas.microsoft.com/office/drawing/2014/main" id="{D290E3CA-3735-47A7-81C4-D5F5F9B941EB}"/>
              </a:ext>
            </a:extLst>
          </p:cNvPr>
          <p:cNvGrpSpPr>
            <a:grpSpLocks noChangeAspect="1"/>
          </p:cNvGrpSpPr>
          <p:nvPr/>
        </p:nvGrpSpPr>
        <p:grpSpPr bwMode="auto">
          <a:xfrm>
            <a:off x="2169904" y="2060837"/>
            <a:ext cx="3498851" cy="1812925"/>
            <a:chOff x="268" y="988"/>
            <a:chExt cx="2540" cy="1361"/>
          </a:xfrm>
        </p:grpSpPr>
        <p:graphicFrame>
          <p:nvGraphicFramePr>
            <p:cNvPr id="37" name="Diagramme 36">
              <a:extLst>
                <a:ext uri="{FF2B5EF4-FFF2-40B4-BE49-F238E27FC236}">
                  <a16:creationId xmlns:a16="http://schemas.microsoft.com/office/drawing/2014/main" id="{828E972C-D04B-4A53-A227-24FDB3BB62DF}"/>
                </a:ext>
              </a:extLst>
            </p:cNvPr>
            <p:cNvGraphicFramePr/>
            <p:nvPr/>
          </p:nvGraphicFramePr>
          <p:xfrm>
            <a:off x="268" y="988"/>
            <a:ext cx="2540" cy="1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 name="_s25604">
              <a:extLst>
                <a:ext uri="{FF2B5EF4-FFF2-40B4-BE49-F238E27FC236}">
                  <a16:creationId xmlns:a16="http://schemas.microsoft.com/office/drawing/2014/main" id="{E64006D3-F636-469A-93E0-CF6DCE562C1A}"/>
                </a:ext>
              </a:extLst>
            </p:cNvPr>
            <p:cNvSpPr>
              <a:spLocks noChangeArrowheads="1" noTextEdit="1"/>
            </p:cNvSpPr>
            <p:nvPr/>
          </p:nvSpPr>
          <p:spPr bwMode="auto">
            <a:xfrm>
              <a:off x="1098" y="1090"/>
              <a:ext cx="881" cy="880"/>
            </a:xfrm>
            <a:custGeom>
              <a:avLst/>
              <a:gdLst>
                <a:gd name="T0" fmla="*/ 1 w 21600"/>
                <a:gd name="T1" fmla="*/ 0 h 21600"/>
                <a:gd name="T2" fmla="*/ 0 w 21600"/>
                <a:gd name="T3" fmla="*/ 0 h 21600"/>
                <a:gd name="T4" fmla="*/ 1 w 21600"/>
                <a:gd name="T5" fmla="*/ 0 h 21600"/>
                <a:gd name="T6" fmla="*/ 1 w 21600"/>
                <a:gd name="T7" fmla="*/ 0 h 21600"/>
                <a:gd name="T8" fmla="*/ 1 w 21600"/>
                <a:gd name="T9" fmla="*/ 0 h 21600"/>
                <a:gd name="T10" fmla="*/ 1 w 21600"/>
                <a:gd name="T11" fmla="*/ 0 h 21600"/>
                <a:gd name="T12" fmla="*/ 0 60000 65536"/>
                <a:gd name="T13" fmla="*/ 0 60000 65536"/>
                <a:gd name="T14" fmla="*/ 0 60000 65536"/>
                <a:gd name="T15" fmla="*/ 0 60000 65536"/>
                <a:gd name="T16" fmla="*/ 0 60000 65536"/>
                <a:gd name="T17" fmla="*/ 0 60000 65536"/>
                <a:gd name="T18" fmla="*/ 3163 w 21600"/>
                <a:gd name="T19" fmla="*/ 3166 h 21600"/>
                <a:gd name="T20" fmla="*/ 18437 w 21600"/>
                <a:gd name="T21" fmla="*/ 18434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050" y="3709"/>
                  </a:moveTo>
                  <a:cubicBezTo>
                    <a:pt x="11637" y="3636"/>
                    <a:pt x="11219" y="3600"/>
                    <a:pt x="10800" y="3600"/>
                  </a:cubicBezTo>
                  <a:cubicBezTo>
                    <a:pt x="9107" y="3600"/>
                    <a:pt x="7468" y="4196"/>
                    <a:pt x="6171" y="5284"/>
                  </a:cubicBezTo>
                  <a:lnTo>
                    <a:pt x="3857" y="2526"/>
                  </a:lnTo>
                  <a:cubicBezTo>
                    <a:pt x="5802" y="894"/>
                    <a:pt x="8260" y="0"/>
                    <a:pt x="10800" y="0"/>
                  </a:cubicBezTo>
                  <a:cubicBezTo>
                    <a:pt x="11428" y="0"/>
                    <a:pt x="12056" y="54"/>
                    <a:pt x="12675" y="164"/>
                  </a:cubicBezTo>
                  <a:lnTo>
                    <a:pt x="13144" y="-2495"/>
                  </a:lnTo>
                  <a:lnTo>
                    <a:pt x="16794" y="2717"/>
                  </a:lnTo>
                  <a:lnTo>
                    <a:pt x="11581" y="6368"/>
                  </a:lnTo>
                  <a:lnTo>
                    <a:pt x="12050" y="3709"/>
                  </a:lnTo>
                  <a:close/>
                </a:path>
              </a:pathLst>
            </a:custGeom>
            <a:solidFill>
              <a:schemeClr val="accent1"/>
            </a:solidFill>
            <a:ln w="9525">
              <a:solidFill>
                <a:schemeClr val="tx1"/>
              </a:solidFill>
              <a:miter lim="800000"/>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9" name="_s25605">
              <a:extLst>
                <a:ext uri="{FF2B5EF4-FFF2-40B4-BE49-F238E27FC236}">
                  <a16:creationId xmlns:a16="http://schemas.microsoft.com/office/drawing/2014/main" id="{47CB9612-A847-477D-896C-C8FBB684EF14}"/>
                </a:ext>
              </a:extLst>
            </p:cNvPr>
            <p:cNvSpPr>
              <a:spLocks noChangeArrowheads="1" noTextEdit="1"/>
            </p:cNvSpPr>
            <p:nvPr/>
          </p:nvSpPr>
          <p:spPr bwMode="auto">
            <a:xfrm rot="7200000">
              <a:off x="1218" y="1296"/>
              <a:ext cx="880" cy="881"/>
            </a:xfrm>
            <a:custGeom>
              <a:avLst/>
              <a:gdLst>
                <a:gd name="T0" fmla="*/ 1 w 21600"/>
                <a:gd name="T1" fmla="*/ 0 h 21600"/>
                <a:gd name="T2" fmla="*/ 0 w 21600"/>
                <a:gd name="T3" fmla="*/ 0 h 21600"/>
                <a:gd name="T4" fmla="*/ 1 w 21600"/>
                <a:gd name="T5" fmla="*/ 0 h 21600"/>
                <a:gd name="T6" fmla="*/ 1 w 21600"/>
                <a:gd name="T7" fmla="*/ 0 h 21600"/>
                <a:gd name="T8" fmla="*/ 1 w 21600"/>
                <a:gd name="T9" fmla="*/ 0 h 21600"/>
                <a:gd name="T10" fmla="*/ 1 w 21600"/>
                <a:gd name="T11" fmla="*/ 0 h 21600"/>
                <a:gd name="T12" fmla="*/ 0 60000 65536"/>
                <a:gd name="T13" fmla="*/ 0 60000 65536"/>
                <a:gd name="T14" fmla="*/ 0 60000 65536"/>
                <a:gd name="T15" fmla="*/ 0 60000 65536"/>
                <a:gd name="T16" fmla="*/ 0 60000 65536"/>
                <a:gd name="T17" fmla="*/ 0 60000 65536"/>
                <a:gd name="T18" fmla="*/ 3166 w 21600"/>
                <a:gd name="T19" fmla="*/ 3163 h 21600"/>
                <a:gd name="T20" fmla="*/ 18434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050" y="3709"/>
                  </a:moveTo>
                  <a:cubicBezTo>
                    <a:pt x="11637" y="3636"/>
                    <a:pt x="11219" y="3600"/>
                    <a:pt x="10800" y="3600"/>
                  </a:cubicBezTo>
                  <a:cubicBezTo>
                    <a:pt x="9107" y="3600"/>
                    <a:pt x="7468" y="4196"/>
                    <a:pt x="6171" y="5284"/>
                  </a:cubicBezTo>
                  <a:lnTo>
                    <a:pt x="3857" y="2526"/>
                  </a:lnTo>
                  <a:cubicBezTo>
                    <a:pt x="5802" y="894"/>
                    <a:pt x="8260" y="0"/>
                    <a:pt x="10800" y="0"/>
                  </a:cubicBezTo>
                  <a:cubicBezTo>
                    <a:pt x="11428" y="0"/>
                    <a:pt x="12056" y="54"/>
                    <a:pt x="12675" y="164"/>
                  </a:cubicBezTo>
                  <a:lnTo>
                    <a:pt x="13144" y="-2495"/>
                  </a:lnTo>
                  <a:lnTo>
                    <a:pt x="16794" y="2717"/>
                  </a:lnTo>
                  <a:lnTo>
                    <a:pt x="11581" y="6368"/>
                  </a:lnTo>
                  <a:lnTo>
                    <a:pt x="12050" y="3709"/>
                  </a:lnTo>
                  <a:close/>
                </a:path>
              </a:pathLst>
            </a:custGeom>
            <a:solidFill>
              <a:schemeClr val="accent1"/>
            </a:solidFill>
            <a:ln w="9525">
              <a:solidFill>
                <a:schemeClr val="tx1"/>
              </a:solidFill>
              <a:miter lim="800000"/>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0" name="_s25606">
              <a:extLst>
                <a:ext uri="{FF2B5EF4-FFF2-40B4-BE49-F238E27FC236}">
                  <a16:creationId xmlns:a16="http://schemas.microsoft.com/office/drawing/2014/main" id="{CEEEA733-FF6A-430C-964C-E81B6D4037E0}"/>
                </a:ext>
              </a:extLst>
            </p:cNvPr>
            <p:cNvSpPr>
              <a:spLocks noChangeArrowheads="1" noTextEdit="1"/>
            </p:cNvSpPr>
            <p:nvPr/>
          </p:nvSpPr>
          <p:spPr bwMode="auto">
            <a:xfrm rot="-7200000">
              <a:off x="980" y="1296"/>
              <a:ext cx="880" cy="881"/>
            </a:xfrm>
            <a:custGeom>
              <a:avLst/>
              <a:gdLst>
                <a:gd name="T0" fmla="*/ 1 w 21600"/>
                <a:gd name="T1" fmla="*/ 0 h 21600"/>
                <a:gd name="T2" fmla="*/ 0 w 21600"/>
                <a:gd name="T3" fmla="*/ 0 h 21600"/>
                <a:gd name="T4" fmla="*/ 1 w 21600"/>
                <a:gd name="T5" fmla="*/ 0 h 21600"/>
                <a:gd name="T6" fmla="*/ 1 w 21600"/>
                <a:gd name="T7" fmla="*/ 0 h 21600"/>
                <a:gd name="T8" fmla="*/ 1 w 21600"/>
                <a:gd name="T9" fmla="*/ 0 h 21600"/>
                <a:gd name="T10" fmla="*/ 1 w 21600"/>
                <a:gd name="T11" fmla="*/ 0 h 21600"/>
                <a:gd name="T12" fmla="*/ 0 60000 65536"/>
                <a:gd name="T13" fmla="*/ 0 60000 65536"/>
                <a:gd name="T14" fmla="*/ 0 60000 65536"/>
                <a:gd name="T15" fmla="*/ 0 60000 65536"/>
                <a:gd name="T16" fmla="*/ 0 60000 65536"/>
                <a:gd name="T17" fmla="*/ 0 60000 65536"/>
                <a:gd name="T18" fmla="*/ 3166 w 21600"/>
                <a:gd name="T19" fmla="*/ 3163 h 21600"/>
                <a:gd name="T20" fmla="*/ 18434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050" y="3709"/>
                  </a:moveTo>
                  <a:cubicBezTo>
                    <a:pt x="11637" y="3636"/>
                    <a:pt x="11219" y="3600"/>
                    <a:pt x="10800" y="3600"/>
                  </a:cubicBezTo>
                  <a:cubicBezTo>
                    <a:pt x="9107" y="3600"/>
                    <a:pt x="7468" y="4196"/>
                    <a:pt x="6171" y="5284"/>
                  </a:cubicBezTo>
                  <a:lnTo>
                    <a:pt x="3857" y="2526"/>
                  </a:lnTo>
                  <a:cubicBezTo>
                    <a:pt x="5802" y="894"/>
                    <a:pt x="8260" y="0"/>
                    <a:pt x="10800" y="0"/>
                  </a:cubicBezTo>
                  <a:cubicBezTo>
                    <a:pt x="11428" y="0"/>
                    <a:pt x="12056" y="54"/>
                    <a:pt x="12675" y="164"/>
                  </a:cubicBezTo>
                  <a:lnTo>
                    <a:pt x="13144" y="-2495"/>
                  </a:lnTo>
                  <a:lnTo>
                    <a:pt x="16794" y="2717"/>
                  </a:lnTo>
                  <a:lnTo>
                    <a:pt x="11581" y="6368"/>
                  </a:lnTo>
                  <a:lnTo>
                    <a:pt x="12050" y="3709"/>
                  </a:lnTo>
                  <a:close/>
                </a:path>
              </a:pathLst>
            </a:custGeom>
            <a:solidFill>
              <a:schemeClr val="accent1"/>
            </a:solidFill>
            <a:ln w="9525">
              <a:solidFill>
                <a:schemeClr val="tx1"/>
              </a:solidFill>
              <a:miter lim="800000"/>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1" name="_s25607">
              <a:extLst>
                <a:ext uri="{FF2B5EF4-FFF2-40B4-BE49-F238E27FC236}">
                  <a16:creationId xmlns:a16="http://schemas.microsoft.com/office/drawing/2014/main" id="{2EA4557C-20BD-4D95-9F9E-2EADE4112206}"/>
                </a:ext>
              </a:extLst>
            </p:cNvPr>
            <p:cNvSpPr>
              <a:spLocks noChangeArrowheads="1"/>
            </p:cNvSpPr>
            <p:nvPr/>
          </p:nvSpPr>
          <p:spPr bwMode="auto">
            <a:xfrm>
              <a:off x="1779" y="1250"/>
              <a:ext cx="353"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2" name="_s25608">
              <a:extLst>
                <a:ext uri="{FF2B5EF4-FFF2-40B4-BE49-F238E27FC236}">
                  <a16:creationId xmlns:a16="http://schemas.microsoft.com/office/drawing/2014/main" id="{0EFD4B1A-D4F4-4CEE-9F74-4479263D310C}"/>
                </a:ext>
              </a:extLst>
            </p:cNvPr>
            <p:cNvSpPr>
              <a:spLocks noChangeArrowheads="1"/>
            </p:cNvSpPr>
            <p:nvPr/>
          </p:nvSpPr>
          <p:spPr bwMode="auto">
            <a:xfrm>
              <a:off x="1363" y="1974"/>
              <a:ext cx="353"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3" name="_s25609">
              <a:extLst>
                <a:ext uri="{FF2B5EF4-FFF2-40B4-BE49-F238E27FC236}">
                  <a16:creationId xmlns:a16="http://schemas.microsoft.com/office/drawing/2014/main" id="{D9235307-2502-43CD-A199-B19283F80D3E}"/>
                </a:ext>
              </a:extLst>
            </p:cNvPr>
            <p:cNvSpPr>
              <a:spLocks noChangeArrowheads="1"/>
            </p:cNvSpPr>
            <p:nvPr/>
          </p:nvSpPr>
          <p:spPr bwMode="auto">
            <a:xfrm>
              <a:off x="944" y="1251"/>
              <a:ext cx="353"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grpSp>
        <p:nvGrpSpPr>
          <p:cNvPr id="44" name="Diagram 10">
            <a:extLst>
              <a:ext uri="{FF2B5EF4-FFF2-40B4-BE49-F238E27FC236}">
                <a16:creationId xmlns:a16="http://schemas.microsoft.com/office/drawing/2014/main" id="{84804AE6-E736-40BE-B14A-A6FC5502909B}"/>
              </a:ext>
            </a:extLst>
          </p:cNvPr>
          <p:cNvGrpSpPr>
            <a:grpSpLocks noChangeAspect="1"/>
          </p:cNvGrpSpPr>
          <p:nvPr/>
        </p:nvGrpSpPr>
        <p:grpSpPr bwMode="auto">
          <a:xfrm>
            <a:off x="5987880" y="4043333"/>
            <a:ext cx="4356100" cy="2065859"/>
            <a:chOff x="2908" y="2443"/>
            <a:chExt cx="2540" cy="1394"/>
          </a:xfrm>
        </p:grpSpPr>
        <p:graphicFrame>
          <p:nvGraphicFramePr>
            <p:cNvPr id="45" name="Diagramme 44">
              <a:extLst>
                <a:ext uri="{FF2B5EF4-FFF2-40B4-BE49-F238E27FC236}">
                  <a16:creationId xmlns:a16="http://schemas.microsoft.com/office/drawing/2014/main" id="{D676A78B-EE34-4D56-BD1C-2F66298CD19C}"/>
                </a:ext>
              </a:extLst>
            </p:cNvPr>
            <p:cNvGraphicFramePr/>
            <p:nvPr/>
          </p:nvGraphicFramePr>
          <p:xfrm>
            <a:off x="2908" y="2443"/>
            <a:ext cx="2540" cy="137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6" name="_s25612">
              <a:extLst>
                <a:ext uri="{FF2B5EF4-FFF2-40B4-BE49-F238E27FC236}">
                  <a16:creationId xmlns:a16="http://schemas.microsoft.com/office/drawing/2014/main" id="{E7F54777-A52C-45B4-B1D2-56A888052B5F}"/>
                </a:ext>
              </a:extLst>
            </p:cNvPr>
            <p:cNvSpPr>
              <a:spLocks noChangeArrowheads="1" noTextEdit="1"/>
            </p:cNvSpPr>
            <p:nvPr/>
          </p:nvSpPr>
          <p:spPr bwMode="auto">
            <a:xfrm>
              <a:off x="3373" y="2797"/>
              <a:ext cx="884" cy="1040"/>
            </a:xfrm>
            <a:custGeom>
              <a:avLst/>
              <a:gdLst>
                <a:gd name="T0" fmla="*/ 0 w 21600"/>
                <a:gd name="T1" fmla="*/ 0 h 21600"/>
                <a:gd name="T2" fmla="*/ 0 w 21600"/>
                <a:gd name="T3" fmla="*/ 0 h 21600"/>
                <a:gd name="T4" fmla="*/ 0 w 21600"/>
                <a:gd name="T5" fmla="*/ 0 h 21600"/>
                <a:gd name="T6" fmla="*/ 0 w 21600"/>
                <a:gd name="T7" fmla="*/ 1 h 21600"/>
                <a:gd name="T8" fmla="*/ 0 w 21600"/>
                <a:gd name="T9" fmla="*/ 1 h 21600"/>
                <a:gd name="T10" fmla="*/ 1 w 21600"/>
                <a:gd name="T11" fmla="*/ 1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4 w 21600"/>
                <a:gd name="T25" fmla="*/ 3154 h 21600"/>
                <a:gd name="T26" fmla="*/ 18446 w 21600"/>
                <a:gd name="T27" fmla="*/ 1844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600" y="10800"/>
                  </a:moveTo>
                  <a:cubicBezTo>
                    <a:pt x="3600" y="14776"/>
                    <a:pt x="6824" y="18000"/>
                    <a:pt x="10800" y="18000"/>
                  </a:cubicBezTo>
                  <a:cubicBezTo>
                    <a:pt x="14776" y="18000"/>
                    <a:pt x="18000" y="14776"/>
                    <a:pt x="18000" y="10800"/>
                  </a:cubicBezTo>
                  <a:cubicBezTo>
                    <a:pt x="18000" y="6824"/>
                    <a:pt x="14776" y="3600"/>
                    <a:pt x="10800" y="3600"/>
                  </a:cubicBezTo>
                  <a:cubicBezTo>
                    <a:pt x="6824" y="3600"/>
                    <a:pt x="3600" y="6824"/>
                    <a:pt x="3600" y="10800"/>
                  </a:cubicBezTo>
                  <a:close/>
                </a:path>
              </a:pathLst>
            </a:custGeom>
            <a:solidFill>
              <a:srgbClr val="FF0000"/>
            </a:solidFill>
            <a:ln w="2857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7" name="_s25614">
              <a:extLst>
                <a:ext uri="{FF2B5EF4-FFF2-40B4-BE49-F238E27FC236}">
                  <a16:creationId xmlns:a16="http://schemas.microsoft.com/office/drawing/2014/main" id="{99AD5822-D612-4343-994C-0F5CDA22E996}"/>
                </a:ext>
              </a:extLst>
            </p:cNvPr>
            <p:cNvSpPr>
              <a:spLocks noChangeArrowheads="1" noTextEdit="1"/>
            </p:cNvSpPr>
            <p:nvPr/>
          </p:nvSpPr>
          <p:spPr bwMode="auto">
            <a:xfrm>
              <a:off x="3472" y="2945"/>
              <a:ext cx="684" cy="76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9 w 21600"/>
                <a:gd name="T25" fmla="*/ 3169 h 21600"/>
                <a:gd name="T26" fmla="*/ 18431 w 21600"/>
                <a:gd name="T27" fmla="*/ 1843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8C01"/>
            </a:solidFill>
            <a:ln w="3492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8" name="_s25616">
              <a:extLst>
                <a:ext uri="{FF2B5EF4-FFF2-40B4-BE49-F238E27FC236}">
                  <a16:creationId xmlns:a16="http://schemas.microsoft.com/office/drawing/2014/main" id="{66F3C897-CF54-442E-B274-84C94D72649D}"/>
                </a:ext>
              </a:extLst>
            </p:cNvPr>
            <p:cNvSpPr>
              <a:spLocks noChangeArrowheads="1" noTextEdit="1"/>
            </p:cNvSpPr>
            <p:nvPr/>
          </p:nvSpPr>
          <p:spPr bwMode="auto">
            <a:xfrm>
              <a:off x="3627" y="3125"/>
              <a:ext cx="362" cy="409"/>
            </a:xfrm>
            <a:prstGeom prst="ellipse">
              <a:avLst/>
            </a:prstGeom>
            <a:solidFill>
              <a:srgbClr val="01BD0A"/>
            </a:solidFill>
            <a:ln w="31750">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grpSp>
        <p:nvGrpSpPr>
          <p:cNvPr id="49" name="Diagram 18">
            <a:extLst>
              <a:ext uri="{FF2B5EF4-FFF2-40B4-BE49-F238E27FC236}">
                <a16:creationId xmlns:a16="http://schemas.microsoft.com/office/drawing/2014/main" id="{CCDAF1F5-6DD2-4636-84BF-194E6CF482F5}"/>
              </a:ext>
            </a:extLst>
          </p:cNvPr>
          <p:cNvGrpSpPr>
            <a:grpSpLocks noChangeAspect="1"/>
          </p:cNvGrpSpPr>
          <p:nvPr/>
        </p:nvGrpSpPr>
        <p:grpSpPr bwMode="auto">
          <a:xfrm>
            <a:off x="6245021" y="1987300"/>
            <a:ext cx="3889375" cy="2120900"/>
            <a:chOff x="2951" y="1006"/>
            <a:chExt cx="2540" cy="1361"/>
          </a:xfrm>
        </p:grpSpPr>
        <p:graphicFrame>
          <p:nvGraphicFramePr>
            <p:cNvPr id="50" name="Diagramme 49">
              <a:extLst>
                <a:ext uri="{FF2B5EF4-FFF2-40B4-BE49-F238E27FC236}">
                  <a16:creationId xmlns:a16="http://schemas.microsoft.com/office/drawing/2014/main" id="{D34CB152-3399-49F0-AF3A-446950CE5809}"/>
                </a:ext>
              </a:extLst>
            </p:cNvPr>
            <p:cNvGraphicFramePr/>
            <p:nvPr/>
          </p:nvGraphicFramePr>
          <p:xfrm>
            <a:off x="2951" y="1006"/>
            <a:ext cx="2540" cy="13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51" name="_s25622">
              <a:extLst>
                <a:ext uri="{FF2B5EF4-FFF2-40B4-BE49-F238E27FC236}">
                  <a16:creationId xmlns:a16="http://schemas.microsoft.com/office/drawing/2014/main" id="{88AB3A1B-54C4-49D8-A048-3A6BA3C44CDF}"/>
                </a:ext>
              </a:extLst>
            </p:cNvPr>
            <p:cNvSpPr>
              <a:spLocks noChangeArrowheads="1" noTextEdit="1"/>
            </p:cNvSpPr>
            <p:nvPr/>
          </p:nvSpPr>
          <p:spPr bwMode="auto">
            <a:xfrm>
              <a:off x="4134" y="1527"/>
              <a:ext cx="511" cy="510"/>
            </a:xfrm>
            <a:prstGeom prst="ellipse">
              <a:avLst/>
            </a:prstGeom>
            <a:solidFill>
              <a:srgbClr val="FFCC00">
                <a:alpha val="50195"/>
              </a:srgbClr>
            </a:solidFill>
            <a:ln w="9525">
              <a:solidFill>
                <a:srgbClr val="540000"/>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2" name="_s25624">
              <a:extLst>
                <a:ext uri="{FF2B5EF4-FFF2-40B4-BE49-F238E27FC236}">
                  <a16:creationId xmlns:a16="http://schemas.microsoft.com/office/drawing/2014/main" id="{4D0DA259-4CF3-4FF4-8685-634A744E4FC1}"/>
                </a:ext>
              </a:extLst>
            </p:cNvPr>
            <p:cNvSpPr>
              <a:spLocks noChangeArrowheads="1" noTextEdit="1"/>
            </p:cNvSpPr>
            <p:nvPr/>
          </p:nvSpPr>
          <p:spPr bwMode="auto">
            <a:xfrm>
              <a:off x="3798" y="1528"/>
              <a:ext cx="511" cy="510"/>
            </a:xfrm>
            <a:prstGeom prst="ellipse">
              <a:avLst/>
            </a:prstGeom>
            <a:solidFill>
              <a:srgbClr val="FF9933">
                <a:alpha val="50195"/>
              </a:srgbClr>
            </a:solidFill>
            <a:ln w="9525">
              <a:solidFill>
                <a:srgbClr val="540000"/>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3" name="_s25625">
              <a:extLst>
                <a:ext uri="{FF2B5EF4-FFF2-40B4-BE49-F238E27FC236}">
                  <a16:creationId xmlns:a16="http://schemas.microsoft.com/office/drawing/2014/main" id="{94D3B9E7-FC2C-4BC9-9175-9A2770E7FD87}"/>
                </a:ext>
              </a:extLst>
            </p:cNvPr>
            <p:cNvSpPr>
              <a:spLocks noChangeArrowheads="1"/>
            </p:cNvSpPr>
            <p:nvPr/>
          </p:nvSpPr>
          <p:spPr bwMode="auto">
            <a:xfrm>
              <a:off x="3277" y="1936"/>
              <a:ext cx="511"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54" name="Accolade ouvrante 53">
            <a:extLst>
              <a:ext uri="{FF2B5EF4-FFF2-40B4-BE49-F238E27FC236}">
                <a16:creationId xmlns:a16="http://schemas.microsoft.com/office/drawing/2014/main" id="{EFD100D0-8DA5-4875-A128-470EE7410169}"/>
              </a:ext>
            </a:extLst>
          </p:cNvPr>
          <p:cNvSpPr/>
          <p:nvPr/>
        </p:nvSpPr>
        <p:spPr>
          <a:xfrm>
            <a:off x="1852408" y="1495175"/>
            <a:ext cx="574675" cy="2303463"/>
          </a:xfrm>
          <a:prstGeom prst="leftBrace">
            <a:avLst/>
          </a:prstGeom>
        </p:spPr>
        <p:style>
          <a:lnRef idx="3">
            <a:schemeClr val="dk1"/>
          </a:lnRef>
          <a:fillRef idx="0">
            <a:schemeClr val="dk1"/>
          </a:fillRef>
          <a:effectRef idx="2">
            <a:schemeClr val="dk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Accolade ouvrante 54">
            <a:extLst>
              <a:ext uri="{FF2B5EF4-FFF2-40B4-BE49-F238E27FC236}">
                <a16:creationId xmlns:a16="http://schemas.microsoft.com/office/drawing/2014/main" id="{1D419559-79FF-428E-8D5C-791C70648BDC}"/>
              </a:ext>
            </a:extLst>
          </p:cNvPr>
          <p:cNvSpPr/>
          <p:nvPr/>
        </p:nvSpPr>
        <p:spPr>
          <a:xfrm>
            <a:off x="1852408" y="4159000"/>
            <a:ext cx="574675" cy="2303463"/>
          </a:xfrm>
          <a:prstGeom prst="leftBrace">
            <a:avLst/>
          </a:prstGeom>
        </p:spPr>
        <p:style>
          <a:lnRef idx="3">
            <a:schemeClr val="dk1"/>
          </a:lnRef>
          <a:fillRef idx="0">
            <a:schemeClr val="dk1"/>
          </a:fillRef>
          <a:effectRef idx="2">
            <a:schemeClr val="dk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ZoneTexte 24">
            <a:extLst>
              <a:ext uri="{FF2B5EF4-FFF2-40B4-BE49-F238E27FC236}">
                <a16:creationId xmlns:a16="http://schemas.microsoft.com/office/drawing/2014/main" id="{17B51E27-E9B5-40F8-80A3-A51B55FC8413}"/>
              </a:ext>
            </a:extLst>
          </p:cNvPr>
          <p:cNvSpPr txBox="1">
            <a:spLocks noChangeArrowheads="1"/>
          </p:cNvSpPr>
          <p:nvPr/>
        </p:nvSpPr>
        <p:spPr bwMode="auto">
          <a:xfrm>
            <a:off x="3076370" y="3798640"/>
            <a:ext cx="11512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DIAGNOSTIC</a:t>
            </a:r>
          </a:p>
        </p:txBody>
      </p:sp>
      <p:sp>
        <p:nvSpPr>
          <p:cNvPr id="57" name="ZoneTexte 26">
            <a:extLst>
              <a:ext uri="{FF2B5EF4-FFF2-40B4-BE49-F238E27FC236}">
                <a16:creationId xmlns:a16="http://schemas.microsoft.com/office/drawing/2014/main" id="{FCAFEDCA-D8FE-4D26-B2E7-94A6B02F4889}"/>
              </a:ext>
            </a:extLst>
          </p:cNvPr>
          <p:cNvSpPr txBox="1">
            <a:spLocks noChangeArrowheads="1"/>
          </p:cNvSpPr>
          <p:nvPr/>
        </p:nvSpPr>
        <p:spPr bwMode="auto">
          <a:xfrm>
            <a:off x="7611855" y="3798640"/>
            <a:ext cx="11945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RÉSOLUTION</a:t>
            </a:r>
          </a:p>
        </p:txBody>
      </p:sp>
      <p:sp>
        <p:nvSpPr>
          <p:cNvPr id="59" name="ZoneTexte 58">
            <a:extLst>
              <a:ext uri="{FF2B5EF4-FFF2-40B4-BE49-F238E27FC236}">
                <a16:creationId xmlns:a16="http://schemas.microsoft.com/office/drawing/2014/main" id="{BC5F68F0-382A-44D3-BFBF-777A873B8C8A}"/>
              </a:ext>
            </a:extLst>
          </p:cNvPr>
          <p:cNvSpPr txBox="1"/>
          <p:nvPr/>
        </p:nvSpPr>
        <p:spPr>
          <a:xfrm>
            <a:off x="3416303" y="5271652"/>
            <a:ext cx="1059675"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Primaires</a:t>
            </a:r>
          </a:p>
        </p:txBody>
      </p:sp>
      <p:sp>
        <p:nvSpPr>
          <p:cNvPr id="60" name="ZoneTexte 59">
            <a:extLst>
              <a:ext uri="{FF2B5EF4-FFF2-40B4-BE49-F238E27FC236}">
                <a16:creationId xmlns:a16="http://schemas.microsoft.com/office/drawing/2014/main" id="{51934BC1-36EF-4069-B62A-0CCEC914076D}"/>
              </a:ext>
            </a:extLst>
          </p:cNvPr>
          <p:cNvSpPr txBox="1"/>
          <p:nvPr/>
        </p:nvSpPr>
        <p:spPr>
          <a:xfrm>
            <a:off x="3416608" y="4346667"/>
            <a:ext cx="971036"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Secondaires</a:t>
            </a:r>
          </a:p>
        </p:txBody>
      </p:sp>
      <p:sp>
        <p:nvSpPr>
          <p:cNvPr id="61" name="ZoneTexte 60">
            <a:extLst>
              <a:ext uri="{FF2B5EF4-FFF2-40B4-BE49-F238E27FC236}">
                <a16:creationId xmlns:a16="http://schemas.microsoft.com/office/drawing/2014/main" id="{7796AD6D-459F-43C2-ABC1-9B9B1114C8E6}"/>
              </a:ext>
            </a:extLst>
          </p:cNvPr>
          <p:cNvSpPr txBox="1"/>
          <p:nvPr/>
        </p:nvSpPr>
        <p:spPr>
          <a:xfrm>
            <a:off x="2368569" y="5687094"/>
            <a:ext cx="953639"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Secondaires</a:t>
            </a:r>
          </a:p>
        </p:txBody>
      </p:sp>
      <p:sp>
        <p:nvSpPr>
          <p:cNvPr id="62" name="ZoneTexte 61">
            <a:extLst>
              <a:ext uri="{FF2B5EF4-FFF2-40B4-BE49-F238E27FC236}">
                <a16:creationId xmlns:a16="http://schemas.microsoft.com/office/drawing/2014/main" id="{D4286FE5-7D41-4444-90BE-A87B9F817D69}"/>
              </a:ext>
            </a:extLst>
          </p:cNvPr>
          <p:cNvSpPr txBox="1"/>
          <p:nvPr/>
        </p:nvSpPr>
        <p:spPr>
          <a:xfrm>
            <a:off x="4500581" y="5669825"/>
            <a:ext cx="953639"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Secondaires</a:t>
            </a:r>
          </a:p>
        </p:txBody>
      </p:sp>
      <p:sp>
        <p:nvSpPr>
          <p:cNvPr id="63" name="Rectangle 62">
            <a:extLst>
              <a:ext uri="{FF2B5EF4-FFF2-40B4-BE49-F238E27FC236}">
                <a16:creationId xmlns:a16="http://schemas.microsoft.com/office/drawing/2014/main" id="{61384025-7D8B-4DAB-B70E-4649431DBCE2}"/>
              </a:ext>
            </a:extLst>
          </p:cNvPr>
          <p:cNvSpPr/>
          <p:nvPr/>
        </p:nvSpPr>
        <p:spPr>
          <a:xfrm>
            <a:off x="7540014" y="2881785"/>
            <a:ext cx="927843"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Solution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4</a:t>
            </a:r>
          </a:p>
        </p:txBody>
      </p:sp>
      <p:sp>
        <p:nvSpPr>
          <p:cNvPr id="64" name="Rectangle 63">
            <a:extLst>
              <a:ext uri="{FF2B5EF4-FFF2-40B4-BE49-F238E27FC236}">
                <a16:creationId xmlns:a16="http://schemas.microsoft.com/office/drawing/2014/main" id="{3863F6DE-EF6D-4504-BD82-5FEECC2FAC1C}"/>
              </a:ext>
            </a:extLst>
          </p:cNvPr>
          <p:cNvSpPr/>
          <p:nvPr/>
        </p:nvSpPr>
        <p:spPr>
          <a:xfrm>
            <a:off x="8182179" y="2880050"/>
            <a:ext cx="927843"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Solution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5</a:t>
            </a:r>
          </a:p>
        </p:txBody>
      </p:sp>
      <p:sp>
        <p:nvSpPr>
          <p:cNvPr id="65" name="Rectangle 64">
            <a:extLst>
              <a:ext uri="{FF2B5EF4-FFF2-40B4-BE49-F238E27FC236}">
                <a16:creationId xmlns:a16="http://schemas.microsoft.com/office/drawing/2014/main" id="{3BC31A04-F7EF-4DDD-9A88-94C5512F90C0}"/>
              </a:ext>
            </a:extLst>
          </p:cNvPr>
          <p:cNvSpPr/>
          <p:nvPr/>
        </p:nvSpPr>
        <p:spPr>
          <a:xfrm>
            <a:off x="7858238" y="2760714"/>
            <a:ext cx="927843"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Solution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6</a:t>
            </a:r>
          </a:p>
        </p:txBody>
      </p:sp>
      <p:sp>
        <p:nvSpPr>
          <p:cNvPr id="2" name="ZoneTexte 1">
            <a:extLst>
              <a:ext uri="{FF2B5EF4-FFF2-40B4-BE49-F238E27FC236}">
                <a16:creationId xmlns:a16="http://schemas.microsoft.com/office/drawing/2014/main" id="{AFFE4DF0-070B-D430-FDFA-12E53117AF77}"/>
              </a:ext>
            </a:extLst>
          </p:cNvPr>
          <p:cNvSpPr txBox="1"/>
          <p:nvPr/>
        </p:nvSpPr>
        <p:spPr>
          <a:xfrm>
            <a:off x="755105" y="809266"/>
            <a:ext cx="39978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Étapes du processus intégratif</a:t>
            </a:r>
          </a:p>
        </p:txBody>
      </p:sp>
      <p:sp>
        <p:nvSpPr>
          <p:cNvPr id="3" name="ZoneTexte 2">
            <a:extLst>
              <a:ext uri="{FF2B5EF4-FFF2-40B4-BE49-F238E27FC236}">
                <a16:creationId xmlns:a16="http://schemas.microsoft.com/office/drawing/2014/main" id="{54D17000-4766-6F6C-3C9E-291088189F3E}"/>
              </a:ext>
            </a:extLst>
          </p:cNvPr>
          <p:cNvSpPr txBox="1"/>
          <p:nvPr/>
        </p:nvSpPr>
        <p:spPr>
          <a:xfrm>
            <a:off x="10286733" y="6013010"/>
            <a:ext cx="130561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Roberge (2011)</a:t>
            </a:r>
          </a:p>
        </p:txBody>
      </p:sp>
      <p:sp>
        <p:nvSpPr>
          <p:cNvPr id="4" name="ZoneTexte 3">
            <a:extLst>
              <a:ext uri="{FF2B5EF4-FFF2-40B4-BE49-F238E27FC236}">
                <a16:creationId xmlns:a16="http://schemas.microsoft.com/office/drawing/2014/main" id="{E2F7AAA0-6B1B-264F-7A1A-53AE4E6C4BD7}"/>
              </a:ext>
            </a:extLst>
          </p:cNvPr>
          <p:cNvSpPr txBox="1"/>
          <p:nvPr/>
        </p:nvSpPr>
        <p:spPr>
          <a:xfrm>
            <a:off x="2804963" y="1668831"/>
            <a:ext cx="195303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1. Identifier le problème</a:t>
            </a:r>
          </a:p>
        </p:txBody>
      </p:sp>
      <p:sp>
        <p:nvSpPr>
          <p:cNvPr id="5" name="ZoneTexte 4">
            <a:extLst>
              <a:ext uri="{FF2B5EF4-FFF2-40B4-BE49-F238E27FC236}">
                <a16:creationId xmlns:a16="http://schemas.microsoft.com/office/drawing/2014/main" id="{4FC2EAE7-11DC-820A-0972-96DD83969EAF}"/>
              </a:ext>
            </a:extLst>
          </p:cNvPr>
          <p:cNvSpPr txBox="1"/>
          <p:nvPr/>
        </p:nvSpPr>
        <p:spPr>
          <a:xfrm>
            <a:off x="2672556" y="6256142"/>
            <a:ext cx="277870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2. Identifier les causes du problème</a:t>
            </a:r>
          </a:p>
        </p:txBody>
      </p:sp>
      <p:sp>
        <p:nvSpPr>
          <p:cNvPr id="6" name="ZoneTexte 5">
            <a:extLst>
              <a:ext uri="{FF2B5EF4-FFF2-40B4-BE49-F238E27FC236}">
                <a16:creationId xmlns:a16="http://schemas.microsoft.com/office/drawing/2014/main" id="{35B0EE83-6797-992B-9FD4-9068FC0726D2}"/>
              </a:ext>
            </a:extLst>
          </p:cNvPr>
          <p:cNvSpPr txBox="1"/>
          <p:nvPr/>
        </p:nvSpPr>
        <p:spPr>
          <a:xfrm>
            <a:off x="6389937" y="1622901"/>
            <a:ext cx="451232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4. Construire et mettre en œuvre les solutions au problème</a:t>
            </a:r>
          </a:p>
        </p:txBody>
      </p:sp>
      <p:sp>
        <p:nvSpPr>
          <p:cNvPr id="7" name="ZoneTexte 6">
            <a:extLst>
              <a:ext uri="{FF2B5EF4-FFF2-40B4-BE49-F238E27FC236}">
                <a16:creationId xmlns:a16="http://schemas.microsoft.com/office/drawing/2014/main" id="{F279523A-4A6E-88AC-BFE8-A56956E04E59}"/>
              </a:ext>
            </a:extLst>
          </p:cNvPr>
          <p:cNvSpPr txBox="1"/>
          <p:nvPr/>
        </p:nvSpPr>
        <p:spPr>
          <a:xfrm>
            <a:off x="6623091" y="6246834"/>
            <a:ext cx="412202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3. Créer les options légitimes de solution au problème</a:t>
            </a:r>
          </a:p>
        </p:txBody>
      </p:sp>
      <p:sp>
        <p:nvSpPr>
          <p:cNvPr id="8" name="Espace réservé de la date 5">
            <a:extLst>
              <a:ext uri="{FF2B5EF4-FFF2-40B4-BE49-F238E27FC236}">
                <a16:creationId xmlns:a16="http://schemas.microsoft.com/office/drawing/2014/main" id="{604D68BA-494D-EDA2-D610-74D1BB7686F9}"/>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2023-02-07</a:t>
            </a:r>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Espace réservé du pied de page 2">
            <a:extLst>
              <a:ext uri="{FF2B5EF4-FFF2-40B4-BE49-F238E27FC236}">
                <a16:creationId xmlns:a16="http://schemas.microsoft.com/office/drawing/2014/main" id="{E12E7C79-BFF2-B452-915A-866CC48C89EC}"/>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Marc-André Bujold</a:t>
            </a:r>
          </a:p>
        </p:txBody>
      </p:sp>
      <p:sp>
        <p:nvSpPr>
          <p:cNvPr id="10" name="Espace réservé du numéro de diapositive 3">
            <a:extLst>
              <a:ext uri="{FF2B5EF4-FFF2-40B4-BE49-F238E27FC236}">
                <a16:creationId xmlns:a16="http://schemas.microsoft.com/office/drawing/2014/main" id="{44C91DBB-F046-CC2F-C27D-8A1BD4DA182B}"/>
              </a:ext>
            </a:extLst>
          </p:cNvPr>
          <p:cNvSpPr txBox="1">
            <a:spLocks/>
          </p:cNvSpPr>
          <p:nvPr/>
        </p:nvSpPr>
        <p:spPr>
          <a:xfrm>
            <a:off x="8748960" y="642331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46F4C6D-C71E-724D-8288-47D8F4393AC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27588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1F01B27-BD99-A29B-6247-0965F52EAF36}"/>
              </a:ext>
            </a:extLst>
          </p:cNvPr>
          <p:cNvSpPr txBox="1"/>
          <p:nvPr/>
        </p:nvSpPr>
        <p:spPr>
          <a:xfrm>
            <a:off x="803252" y="924935"/>
            <a:ext cx="343267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Écoute et communication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rPr>
              <a:t>Favorise l’écoute</a:t>
            </a:r>
          </a:p>
        </p:txBody>
      </p:sp>
      <p:sp>
        <p:nvSpPr>
          <p:cNvPr id="3" name="Espace réservé de la date 9">
            <a:extLst>
              <a:ext uri="{FF2B5EF4-FFF2-40B4-BE49-F238E27FC236}">
                <a16:creationId xmlns:a16="http://schemas.microsoft.com/office/drawing/2014/main" id="{35150F24-0875-66DA-CE90-E141D1E1B1CB}"/>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BB53F6-AF75-D84A-8BB6-742F5A182426}" type="datetime1">
              <a:rPr kumimoji="0" lang="fr-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2023-05-24</a:t>
            </a:fld>
            <a:endPar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Espace réservé du pied de page 11">
            <a:extLst>
              <a:ext uri="{FF2B5EF4-FFF2-40B4-BE49-F238E27FC236}">
                <a16:creationId xmlns:a16="http://schemas.microsoft.com/office/drawing/2014/main" id="{6FA548AD-7705-5FFA-A401-26E15513E4AE}"/>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Marc-André Bujold</a:t>
            </a:r>
          </a:p>
        </p:txBody>
      </p:sp>
      <p:sp>
        <p:nvSpPr>
          <p:cNvPr id="5" name="Espace réservé du numéro de diapositive 3">
            <a:extLst>
              <a:ext uri="{FF2B5EF4-FFF2-40B4-BE49-F238E27FC236}">
                <a16:creationId xmlns:a16="http://schemas.microsoft.com/office/drawing/2014/main" id="{A2D01766-C7F3-3B8C-18CA-15E8F9E15FC8}"/>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B9AA79-DCEB-614A-BC59-1A46D1D00F9D}"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FDF68211-B172-BFDD-E9ED-F68889396635}"/>
              </a:ext>
            </a:extLst>
          </p:cNvPr>
          <p:cNvSpPr txBox="1"/>
          <p:nvPr/>
        </p:nvSpPr>
        <p:spPr>
          <a:xfrm>
            <a:off x="5714144" y="2959560"/>
            <a:ext cx="3772571" cy="1569660"/>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Capacité à séparer les expériences.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Ne pas interrompre son interlocuteur.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Écouter l’autre et le démontrer.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Tolérer les silences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Éviter de rassurer à tout prix.</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Reconnaître notre fermeture à l’écoute.</a:t>
            </a:r>
          </a:p>
        </p:txBody>
      </p:sp>
      <p:pic>
        <p:nvPicPr>
          <p:cNvPr id="10" name="Image 9">
            <a:extLst>
              <a:ext uri="{FF2B5EF4-FFF2-40B4-BE49-F238E27FC236}">
                <a16:creationId xmlns:a16="http://schemas.microsoft.com/office/drawing/2014/main" id="{11848B71-89B4-5997-6FAE-8E0178FE741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91525" y="2220390"/>
            <a:ext cx="5080000" cy="3048000"/>
          </a:xfrm>
          <a:prstGeom prst="rect">
            <a:avLst/>
          </a:prstGeom>
        </p:spPr>
      </p:pic>
    </p:spTree>
    <p:extLst>
      <p:ext uri="{BB962C8B-B14F-4D97-AF65-F5344CB8AC3E}">
        <p14:creationId xmlns:p14="http://schemas.microsoft.com/office/powerpoint/2010/main" val="4124526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DE99DA3-8E1E-0C41-886F-2E39511A49E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031331-8ABB-4BB9-B9A5-6D0C0D6A83A9}" type="datetime1">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24/05/2023</a:t>
            </a:fld>
            <a:endParaRPr kumimoji="0" lang="fr-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Espace réservé du pied de page 2">
            <a:extLst>
              <a:ext uri="{FF2B5EF4-FFF2-40B4-BE49-F238E27FC236}">
                <a16:creationId xmlns:a16="http://schemas.microsoft.com/office/drawing/2014/main" id="{08E71841-269D-3B49-9070-A0C5B6D1D9E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 Marc-André Bujold</a:t>
            </a:r>
          </a:p>
        </p:txBody>
      </p:sp>
      <p:sp>
        <p:nvSpPr>
          <p:cNvPr id="4" name="Espace réservé du numéro de diapositive 3">
            <a:extLst>
              <a:ext uri="{FF2B5EF4-FFF2-40B4-BE49-F238E27FC236}">
                <a16:creationId xmlns:a16="http://schemas.microsoft.com/office/drawing/2014/main" id="{13B21EBC-3030-4942-9BF6-CC15637ECD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F630CE-2DD6-4216-A22D-C01269833436}" type="slidenum">
              <a:rPr kumimoji="0" lang="fr-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B1CEFDBB-45C0-3A4F-8C2F-27A3BB1AE4ED}"/>
              </a:ext>
            </a:extLst>
          </p:cNvPr>
          <p:cNvSpPr txBox="1"/>
          <p:nvPr/>
        </p:nvSpPr>
        <p:spPr>
          <a:xfrm>
            <a:off x="641141" y="755432"/>
            <a:ext cx="475142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prstClr val="black"/>
                </a:solidFill>
                <a:effectLst/>
                <a:uLnTx/>
                <a:uFillTx/>
                <a:latin typeface="Calibri" panose="020F0502020204030204"/>
                <a:ea typeface="+mn-ea"/>
                <a:cs typeface="+mn-cs"/>
              </a:rPr>
              <a:t>Adapté son style de communication</a:t>
            </a:r>
          </a:p>
        </p:txBody>
      </p:sp>
      <p:sp>
        <p:nvSpPr>
          <p:cNvPr id="6" name="ZoneTexte 5">
            <a:extLst>
              <a:ext uri="{FF2B5EF4-FFF2-40B4-BE49-F238E27FC236}">
                <a16:creationId xmlns:a16="http://schemas.microsoft.com/office/drawing/2014/main" id="{6016189C-7AA7-E04B-BCE8-9905A06E3D64}"/>
              </a:ext>
            </a:extLst>
          </p:cNvPr>
          <p:cNvSpPr txBox="1"/>
          <p:nvPr/>
        </p:nvSpPr>
        <p:spPr>
          <a:xfrm>
            <a:off x="10074439" y="5848306"/>
            <a:ext cx="126829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black"/>
                </a:solidFill>
                <a:effectLst/>
                <a:uLnTx/>
                <a:uFillTx/>
                <a:latin typeface="Calibri" panose="020F0502020204030204"/>
                <a:ea typeface="+mn-ea"/>
                <a:cs typeface="+mn-cs"/>
              </a:rPr>
              <a:t>Gagnon (2010)</a:t>
            </a:r>
          </a:p>
        </p:txBody>
      </p:sp>
      <p:cxnSp>
        <p:nvCxnSpPr>
          <p:cNvPr id="17" name="Connecteur droit avec flèche 16">
            <a:extLst>
              <a:ext uri="{FF2B5EF4-FFF2-40B4-BE49-F238E27FC236}">
                <a16:creationId xmlns:a16="http://schemas.microsoft.com/office/drawing/2014/main" id="{59AFC416-D54E-914E-88AF-6246202329A2}"/>
              </a:ext>
            </a:extLst>
          </p:cNvPr>
          <p:cNvCxnSpPr>
            <a:cxnSpLocks/>
          </p:cNvCxnSpPr>
          <p:nvPr/>
        </p:nvCxnSpPr>
        <p:spPr>
          <a:xfrm>
            <a:off x="2260275" y="2009937"/>
            <a:ext cx="781416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CD57AF6B-0CE0-9245-9A8D-4BF6A5666CE0}"/>
              </a:ext>
            </a:extLst>
          </p:cNvPr>
          <p:cNvCxnSpPr>
            <a:cxnSpLocks/>
          </p:cNvCxnSpPr>
          <p:nvPr/>
        </p:nvCxnSpPr>
        <p:spPr>
          <a:xfrm flipV="1">
            <a:off x="1946031" y="2391506"/>
            <a:ext cx="0" cy="373379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87F5DFC2-2441-1D43-BA31-992979321A67}"/>
              </a:ext>
            </a:extLst>
          </p:cNvPr>
          <p:cNvSpPr txBox="1"/>
          <p:nvPr/>
        </p:nvSpPr>
        <p:spPr>
          <a:xfrm>
            <a:off x="4567844" y="1579845"/>
            <a:ext cx="172002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rPr>
              <a:t>Affirmation de soi</a:t>
            </a:r>
          </a:p>
        </p:txBody>
      </p:sp>
      <p:sp>
        <p:nvSpPr>
          <p:cNvPr id="26" name="ZoneTexte 25">
            <a:extLst>
              <a:ext uri="{FF2B5EF4-FFF2-40B4-BE49-F238E27FC236}">
                <a16:creationId xmlns:a16="http://schemas.microsoft.com/office/drawing/2014/main" id="{C7C35149-813F-454F-866E-3817925C0248}"/>
              </a:ext>
            </a:extLst>
          </p:cNvPr>
          <p:cNvSpPr txBox="1"/>
          <p:nvPr/>
        </p:nvSpPr>
        <p:spPr>
          <a:xfrm>
            <a:off x="485515" y="2794392"/>
            <a:ext cx="139504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rPr>
              <a:t>Axé sur les facteurs objectifs</a:t>
            </a:r>
          </a:p>
        </p:txBody>
      </p:sp>
      <p:sp>
        <p:nvSpPr>
          <p:cNvPr id="27" name="ZoneTexte 26">
            <a:extLst>
              <a:ext uri="{FF2B5EF4-FFF2-40B4-BE49-F238E27FC236}">
                <a16:creationId xmlns:a16="http://schemas.microsoft.com/office/drawing/2014/main" id="{54F9583D-29E1-6644-B9DB-0B15C381146B}"/>
              </a:ext>
            </a:extLst>
          </p:cNvPr>
          <p:cNvSpPr txBox="1"/>
          <p:nvPr/>
        </p:nvSpPr>
        <p:spPr>
          <a:xfrm>
            <a:off x="420041" y="4736706"/>
            <a:ext cx="139504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rPr>
              <a:t>Axé sur les facteurs humains</a:t>
            </a:r>
          </a:p>
        </p:txBody>
      </p:sp>
      <p:sp>
        <p:nvSpPr>
          <p:cNvPr id="28" name="ZoneTexte 27">
            <a:extLst>
              <a:ext uri="{FF2B5EF4-FFF2-40B4-BE49-F238E27FC236}">
                <a16:creationId xmlns:a16="http://schemas.microsoft.com/office/drawing/2014/main" id="{6F42911A-94B1-9F49-9C9C-D43C1A1C6090}"/>
              </a:ext>
            </a:extLst>
          </p:cNvPr>
          <p:cNvSpPr txBox="1"/>
          <p:nvPr/>
        </p:nvSpPr>
        <p:spPr>
          <a:xfrm rot="16200000">
            <a:off x="1846284" y="3164734"/>
            <a:ext cx="11973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Analytique</a:t>
            </a:r>
          </a:p>
        </p:txBody>
      </p:sp>
      <p:sp>
        <p:nvSpPr>
          <p:cNvPr id="29" name="ZoneTexte 28">
            <a:extLst>
              <a:ext uri="{FF2B5EF4-FFF2-40B4-BE49-F238E27FC236}">
                <a16:creationId xmlns:a16="http://schemas.microsoft.com/office/drawing/2014/main" id="{73A15879-821A-3B4B-8350-8B1CB54D1A5E}"/>
              </a:ext>
            </a:extLst>
          </p:cNvPr>
          <p:cNvSpPr txBox="1"/>
          <p:nvPr/>
        </p:nvSpPr>
        <p:spPr>
          <a:xfrm rot="16200000">
            <a:off x="1790660" y="4964419"/>
            <a:ext cx="13085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Conciliateur</a:t>
            </a:r>
          </a:p>
        </p:txBody>
      </p:sp>
      <p:sp>
        <p:nvSpPr>
          <p:cNvPr id="30" name="ZoneTexte 29">
            <a:extLst>
              <a:ext uri="{FF2B5EF4-FFF2-40B4-BE49-F238E27FC236}">
                <a16:creationId xmlns:a16="http://schemas.microsoft.com/office/drawing/2014/main" id="{FA792CAD-8B52-5347-927B-A07E1C620A25}"/>
              </a:ext>
            </a:extLst>
          </p:cNvPr>
          <p:cNvSpPr txBox="1"/>
          <p:nvPr/>
        </p:nvSpPr>
        <p:spPr>
          <a:xfrm rot="16200000">
            <a:off x="5889806" y="3141240"/>
            <a:ext cx="14967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Pragmatique</a:t>
            </a:r>
          </a:p>
        </p:txBody>
      </p:sp>
      <p:sp>
        <p:nvSpPr>
          <p:cNvPr id="31" name="ZoneTexte 30">
            <a:extLst>
              <a:ext uri="{FF2B5EF4-FFF2-40B4-BE49-F238E27FC236}">
                <a16:creationId xmlns:a16="http://schemas.microsoft.com/office/drawing/2014/main" id="{7EF7E5DD-8F37-AB4D-8645-38AF4C7D9B53}"/>
              </a:ext>
            </a:extLst>
          </p:cNvPr>
          <p:cNvSpPr txBox="1"/>
          <p:nvPr/>
        </p:nvSpPr>
        <p:spPr>
          <a:xfrm rot="16200000">
            <a:off x="6096453" y="4912677"/>
            <a:ext cx="10834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Extraverti</a:t>
            </a:r>
          </a:p>
        </p:txBody>
      </p:sp>
      <p:sp>
        <p:nvSpPr>
          <p:cNvPr id="32" name="ZoneTexte 31">
            <a:extLst>
              <a:ext uri="{FF2B5EF4-FFF2-40B4-BE49-F238E27FC236}">
                <a16:creationId xmlns:a16="http://schemas.microsoft.com/office/drawing/2014/main" id="{83F4D424-7FD2-3240-8430-FCFB7F7B107E}"/>
              </a:ext>
            </a:extLst>
          </p:cNvPr>
          <p:cNvSpPr txBox="1"/>
          <p:nvPr/>
        </p:nvSpPr>
        <p:spPr>
          <a:xfrm>
            <a:off x="7255987" y="2418592"/>
            <a:ext cx="3438762" cy="1754326"/>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Assurance et confiance en soi.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Exprime ses idées avec force.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Tendance à prendre le contrôle.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Prends des décisions rapidement.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Décision fondée sur la raison.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Les conséquences sur les autres importent peu.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Démontre peu d’émotions.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Généralement efficace.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Personne organisée et soucieuse de son temps.</a:t>
            </a:r>
          </a:p>
        </p:txBody>
      </p:sp>
      <p:sp>
        <p:nvSpPr>
          <p:cNvPr id="33" name="ZoneTexte 32">
            <a:extLst>
              <a:ext uri="{FF2B5EF4-FFF2-40B4-BE49-F238E27FC236}">
                <a16:creationId xmlns:a16="http://schemas.microsoft.com/office/drawing/2014/main" id="{077CB879-4B6C-BA4C-ADB6-77BF211AF059}"/>
              </a:ext>
            </a:extLst>
          </p:cNvPr>
          <p:cNvSpPr txBox="1"/>
          <p:nvPr/>
        </p:nvSpPr>
        <p:spPr>
          <a:xfrm>
            <a:off x="7255987" y="4494804"/>
            <a:ext cx="3635098" cy="1200329"/>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Assurance et confiance en soi.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Exprime ouvertement ses idées et préoccupations.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Prends des décisions rapidement.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Enthousiasme, passionné, voire impulsif.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Personne émotive.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Recherche le plaisir.</a:t>
            </a:r>
          </a:p>
        </p:txBody>
      </p:sp>
      <p:sp>
        <p:nvSpPr>
          <p:cNvPr id="34" name="ZoneTexte 33">
            <a:extLst>
              <a:ext uri="{FF2B5EF4-FFF2-40B4-BE49-F238E27FC236}">
                <a16:creationId xmlns:a16="http://schemas.microsoft.com/office/drawing/2014/main" id="{A8CF94EC-4E50-7B49-B99D-F8A5532446F6}"/>
              </a:ext>
            </a:extLst>
          </p:cNvPr>
          <p:cNvSpPr txBox="1"/>
          <p:nvPr/>
        </p:nvSpPr>
        <p:spPr>
          <a:xfrm>
            <a:off x="2943851" y="2708494"/>
            <a:ext cx="2924327" cy="1384995"/>
          </a:xfrm>
          <a:prstGeom prst="rect">
            <a:avLst/>
          </a:prstGeom>
          <a:noFill/>
        </p:spPr>
        <p:txBody>
          <a:bodyPr wrap="non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Peu d’assurance.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Crains d’exprimer ouvertement ses idées.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Veux toujours en savoir plus.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Soucis du détail.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Lent à la prise de décision.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Décisions fondées sur la raison.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Peu d’émotions.</a:t>
            </a:r>
          </a:p>
        </p:txBody>
      </p:sp>
      <p:sp>
        <p:nvSpPr>
          <p:cNvPr id="35" name="ZoneTexte 34">
            <a:extLst>
              <a:ext uri="{FF2B5EF4-FFF2-40B4-BE49-F238E27FC236}">
                <a16:creationId xmlns:a16="http://schemas.microsoft.com/office/drawing/2014/main" id="{8D547DD1-ECA5-684A-A21E-26B2D8CD06ED}"/>
              </a:ext>
            </a:extLst>
          </p:cNvPr>
          <p:cNvSpPr txBox="1"/>
          <p:nvPr/>
        </p:nvSpPr>
        <p:spPr>
          <a:xfrm>
            <a:off x="2891505" y="4531067"/>
            <a:ext cx="3050772" cy="1384995"/>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Peu d’assurance.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Crains d’exprimer ouvertement ses idées.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Supporte mal la pression et la tension.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Émotif, mais ne le démontre pas.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Soucis d’équité.</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Prise de décision lente.</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Remets les choses à plus tard.</a:t>
            </a:r>
          </a:p>
        </p:txBody>
      </p:sp>
    </p:spTree>
    <p:extLst>
      <p:ext uri="{BB962C8B-B14F-4D97-AF65-F5344CB8AC3E}">
        <p14:creationId xmlns:p14="http://schemas.microsoft.com/office/powerpoint/2010/main" val="3116563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EE65F08-35C1-12F6-BCD4-B1F3E43A825E}"/>
              </a:ext>
            </a:extLst>
          </p:cNvPr>
          <p:cNvSpPr txBox="1"/>
          <p:nvPr/>
        </p:nvSpPr>
        <p:spPr>
          <a:xfrm>
            <a:off x="4492469" y="2355962"/>
            <a:ext cx="6510812" cy="230832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Attirer l’attention sur un point spécifique.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Vérifier une hypothèse de travail – vérifier les prétentions de l’autre.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Obtenir de l’information.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Fournir de l’information.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Aider à comprendre le point de l’autre.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Se donner du temps de réflexion.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Faire réfléchir.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Évaluer la volonté de conclure une entente.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Vérifier l’autorité du négociateur.</a:t>
            </a:r>
          </a:p>
        </p:txBody>
      </p:sp>
      <p:sp>
        <p:nvSpPr>
          <p:cNvPr id="4" name="ZoneTexte 3">
            <a:extLst>
              <a:ext uri="{FF2B5EF4-FFF2-40B4-BE49-F238E27FC236}">
                <a16:creationId xmlns:a16="http://schemas.microsoft.com/office/drawing/2014/main" id="{1C2244AC-E7C9-CD1E-BB80-2D732CF9B0BD}"/>
              </a:ext>
            </a:extLst>
          </p:cNvPr>
          <p:cNvSpPr txBox="1"/>
          <p:nvPr/>
        </p:nvSpPr>
        <p:spPr>
          <a:xfrm>
            <a:off x="722229" y="820763"/>
            <a:ext cx="3432671" cy="67710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Écoute et communication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Questions –  rôle du questionnement</a:t>
            </a:r>
          </a:p>
        </p:txBody>
      </p:sp>
      <p:sp>
        <p:nvSpPr>
          <p:cNvPr id="5" name="Espace réservé de la date 8">
            <a:extLst>
              <a:ext uri="{FF2B5EF4-FFF2-40B4-BE49-F238E27FC236}">
                <a16:creationId xmlns:a16="http://schemas.microsoft.com/office/drawing/2014/main" id="{5847F1C4-4C3F-37EB-209D-EF8F4EFB473A}"/>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C165F3-8A13-3E4E-A70B-873108EE0505}" type="datetime1">
              <a:rPr kumimoji="0" lang="fr-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2023-05-24</a:t>
            </a:fld>
            <a:endPar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9">
            <a:extLst>
              <a:ext uri="{FF2B5EF4-FFF2-40B4-BE49-F238E27FC236}">
                <a16:creationId xmlns:a16="http://schemas.microsoft.com/office/drawing/2014/main" id="{A2E9AC5A-19F7-8168-A5BF-6803BF1498E6}"/>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Marc-André Bujold</a:t>
            </a:r>
          </a:p>
        </p:txBody>
      </p:sp>
      <p:sp>
        <p:nvSpPr>
          <p:cNvPr id="7" name="Espace réservé du numéro de diapositive 7">
            <a:extLst>
              <a:ext uri="{FF2B5EF4-FFF2-40B4-BE49-F238E27FC236}">
                <a16:creationId xmlns:a16="http://schemas.microsoft.com/office/drawing/2014/main" id="{99868F85-9821-8021-DEFA-EF2045C59F58}"/>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B9AA79-DCEB-614A-BC59-1A46D1D00F9D}"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Image 8">
            <a:extLst>
              <a:ext uri="{FF2B5EF4-FFF2-40B4-BE49-F238E27FC236}">
                <a16:creationId xmlns:a16="http://schemas.microsoft.com/office/drawing/2014/main" id="{E99EDBE1-CFFF-3568-9599-CA9223E0263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32311" y="1497871"/>
            <a:ext cx="3622589" cy="3622589"/>
          </a:xfrm>
          <a:prstGeom prst="rect">
            <a:avLst/>
          </a:prstGeom>
        </p:spPr>
      </p:pic>
    </p:spTree>
    <p:extLst>
      <p:ext uri="{BB962C8B-B14F-4D97-AF65-F5344CB8AC3E}">
        <p14:creationId xmlns:p14="http://schemas.microsoft.com/office/powerpoint/2010/main" val="3082647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10B1CC9-B4FA-34BA-A3E0-CBA1B52CD8C5}"/>
              </a:ext>
            </a:extLst>
          </p:cNvPr>
          <p:cNvSpPr txBox="1"/>
          <p:nvPr/>
        </p:nvSpPr>
        <p:spPr>
          <a:xfrm>
            <a:off x="722229" y="820763"/>
            <a:ext cx="3501600"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Écoute et communication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rPr>
              <a:t>Outils de l’écoute active</a:t>
            </a:r>
          </a:p>
        </p:txBody>
      </p:sp>
      <p:sp>
        <p:nvSpPr>
          <p:cNvPr id="3" name="Espace réservé de la date 9">
            <a:extLst>
              <a:ext uri="{FF2B5EF4-FFF2-40B4-BE49-F238E27FC236}">
                <a16:creationId xmlns:a16="http://schemas.microsoft.com/office/drawing/2014/main" id="{8040132E-002D-1948-3C6C-23F5BA4563FC}"/>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7FEB4C-9843-3549-978A-C1D82BB7C209}" type="datetime1">
              <a:rPr kumimoji="0" lang="fr-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2023-05-24</a:t>
            </a:fld>
            <a:endPar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Espace réservé du pied de page 10">
            <a:extLst>
              <a:ext uri="{FF2B5EF4-FFF2-40B4-BE49-F238E27FC236}">
                <a16:creationId xmlns:a16="http://schemas.microsoft.com/office/drawing/2014/main" id="{1758D955-210F-88C5-A925-F3F054E99681}"/>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Marc-André Bujold</a:t>
            </a:r>
          </a:p>
        </p:txBody>
      </p:sp>
      <p:sp>
        <p:nvSpPr>
          <p:cNvPr id="5" name="Espace réservé du numéro de diapositive 8">
            <a:extLst>
              <a:ext uri="{FF2B5EF4-FFF2-40B4-BE49-F238E27FC236}">
                <a16:creationId xmlns:a16="http://schemas.microsoft.com/office/drawing/2014/main" id="{5AD7EDD6-E7DE-F7B5-0C30-58E91D8C88DB}"/>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B9AA79-DCEB-614A-BC59-1A46D1D00F9D}"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52CFD958-8400-641E-7957-4FE0280E3D0F}"/>
              </a:ext>
            </a:extLst>
          </p:cNvPr>
          <p:cNvSpPr txBox="1"/>
          <p:nvPr/>
        </p:nvSpPr>
        <p:spPr>
          <a:xfrm>
            <a:off x="5351893" y="2642140"/>
            <a:ext cx="16496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Éclaircissement</a:t>
            </a:r>
          </a:p>
        </p:txBody>
      </p:sp>
      <p:sp>
        <p:nvSpPr>
          <p:cNvPr id="7" name="ZoneTexte 6">
            <a:extLst>
              <a:ext uri="{FF2B5EF4-FFF2-40B4-BE49-F238E27FC236}">
                <a16:creationId xmlns:a16="http://schemas.microsoft.com/office/drawing/2014/main" id="{6933F322-16E7-EE61-60E9-4ED32D13A505}"/>
              </a:ext>
            </a:extLst>
          </p:cNvPr>
          <p:cNvSpPr txBox="1"/>
          <p:nvPr/>
        </p:nvSpPr>
        <p:spPr>
          <a:xfrm>
            <a:off x="5351893" y="3246968"/>
            <a:ext cx="463030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Vérifier une information ou demander des précisions.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Donnez des exemples des prétentions.</a:t>
            </a:r>
          </a:p>
        </p:txBody>
      </p:sp>
      <p:pic>
        <p:nvPicPr>
          <p:cNvPr id="9" name="Image 8">
            <a:extLst>
              <a:ext uri="{FF2B5EF4-FFF2-40B4-BE49-F238E27FC236}">
                <a16:creationId xmlns:a16="http://schemas.microsoft.com/office/drawing/2014/main" id="{B3199E3D-4220-4B30-75FB-21DA65D3543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22229" y="2194132"/>
            <a:ext cx="4114800" cy="2690446"/>
          </a:xfrm>
          <a:prstGeom prst="rect">
            <a:avLst/>
          </a:prstGeom>
        </p:spPr>
      </p:pic>
    </p:spTree>
    <p:extLst>
      <p:ext uri="{BB962C8B-B14F-4D97-AF65-F5344CB8AC3E}">
        <p14:creationId xmlns:p14="http://schemas.microsoft.com/office/powerpoint/2010/main" val="41751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80B9466-91A2-7EA4-3F90-7EFBDE1584BF}"/>
              </a:ext>
            </a:extLst>
          </p:cNvPr>
          <p:cNvSpPr txBox="1"/>
          <p:nvPr/>
        </p:nvSpPr>
        <p:spPr>
          <a:xfrm>
            <a:off x="722229" y="820763"/>
            <a:ext cx="3501600"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Écoute et communication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rPr>
              <a:t>Outils de l’écoute active</a:t>
            </a:r>
          </a:p>
        </p:txBody>
      </p:sp>
      <p:sp>
        <p:nvSpPr>
          <p:cNvPr id="3" name="Espace réservé de la date 9">
            <a:extLst>
              <a:ext uri="{FF2B5EF4-FFF2-40B4-BE49-F238E27FC236}">
                <a16:creationId xmlns:a16="http://schemas.microsoft.com/office/drawing/2014/main" id="{27EF3E87-76F7-6005-80DF-9C994AFDFB14}"/>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C11684-155B-F54E-BBDC-1A8FE115466B}" type="datetime1">
              <a:rPr kumimoji="0" lang="fr-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2023-05-24</a:t>
            </a:fld>
            <a:endPar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Espace réservé du pied de page 10">
            <a:extLst>
              <a:ext uri="{FF2B5EF4-FFF2-40B4-BE49-F238E27FC236}">
                <a16:creationId xmlns:a16="http://schemas.microsoft.com/office/drawing/2014/main" id="{A20505F4-9FEE-2E60-E905-E592A1A75C51}"/>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Marc-André Bujold</a:t>
            </a:r>
          </a:p>
        </p:txBody>
      </p:sp>
      <p:sp>
        <p:nvSpPr>
          <p:cNvPr id="5" name="Espace réservé du numéro de diapositive 8">
            <a:extLst>
              <a:ext uri="{FF2B5EF4-FFF2-40B4-BE49-F238E27FC236}">
                <a16:creationId xmlns:a16="http://schemas.microsoft.com/office/drawing/2014/main" id="{EDBB391F-E6DF-A370-76FA-DF11029C68EE}"/>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B9AA79-DCEB-614A-BC59-1A46D1D00F9D}"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64D7BC40-B3CE-237B-D351-39733E46C56F}"/>
              </a:ext>
            </a:extLst>
          </p:cNvPr>
          <p:cNvSpPr txBox="1"/>
          <p:nvPr/>
        </p:nvSpPr>
        <p:spPr>
          <a:xfrm>
            <a:off x="4223829" y="2869334"/>
            <a:ext cx="132555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Valorisation</a:t>
            </a:r>
          </a:p>
        </p:txBody>
      </p:sp>
      <p:sp>
        <p:nvSpPr>
          <p:cNvPr id="7" name="ZoneTexte 6">
            <a:extLst>
              <a:ext uri="{FF2B5EF4-FFF2-40B4-BE49-F238E27FC236}">
                <a16:creationId xmlns:a16="http://schemas.microsoft.com/office/drawing/2014/main" id="{EBA1E671-00E5-9A8F-76F4-47981A32AFA4}"/>
              </a:ext>
            </a:extLst>
          </p:cNvPr>
          <p:cNvSpPr txBox="1"/>
          <p:nvPr/>
        </p:nvSpPr>
        <p:spPr>
          <a:xfrm>
            <a:off x="4223829" y="3650112"/>
            <a:ext cx="663059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Permets de reconnaître l’importance des idées, des sentiments et des efforts.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prstClr val="black"/>
                </a:solidFill>
                <a:effectLst/>
                <a:uLnTx/>
                <a:uFillTx/>
                <a:latin typeface="Calibri" panose="020F0502020204030204"/>
                <a:ea typeface="+mn-ea"/>
                <a:cs typeface="+mn-cs"/>
              </a:rPr>
              <a:t>Je vous remercie de partager cette impression…. </a:t>
            </a:r>
          </a:p>
        </p:txBody>
      </p:sp>
      <p:pic>
        <p:nvPicPr>
          <p:cNvPr id="9" name="Image 8">
            <a:extLst>
              <a:ext uri="{FF2B5EF4-FFF2-40B4-BE49-F238E27FC236}">
                <a16:creationId xmlns:a16="http://schemas.microsoft.com/office/drawing/2014/main" id="{8E92E69C-B68A-E096-58C9-413455D9726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09650" y="1944130"/>
            <a:ext cx="2400300" cy="3810000"/>
          </a:xfrm>
          <a:prstGeom prst="rect">
            <a:avLst/>
          </a:prstGeom>
        </p:spPr>
      </p:pic>
    </p:spTree>
    <p:extLst>
      <p:ext uri="{BB962C8B-B14F-4D97-AF65-F5344CB8AC3E}">
        <p14:creationId xmlns:p14="http://schemas.microsoft.com/office/powerpoint/2010/main" val="400798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083744C-80F2-B102-554A-E279B2BD82FD}"/>
              </a:ext>
            </a:extLst>
          </p:cNvPr>
          <p:cNvSpPr txBox="1"/>
          <p:nvPr/>
        </p:nvSpPr>
        <p:spPr>
          <a:xfrm>
            <a:off x="722229" y="820763"/>
            <a:ext cx="3501600"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Écoute et communication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rPr>
              <a:t>Outils de l’écoute active</a:t>
            </a:r>
          </a:p>
        </p:txBody>
      </p:sp>
      <p:sp>
        <p:nvSpPr>
          <p:cNvPr id="3" name="Espace réservé de la date 9">
            <a:extLst>
              <a:ext uri="{FF2B5EF4-FFF2-40B4-BE49-F238E27FC236}">
                <a16:creationId xmlns:a16="http://schemas.microsoft.com/office/drawing/2014/main" id="{C0EE1D94-01F8-A713-AAC1-89EE4EA6A6EE}"/>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4735DB-AC1A-E540-A837-D7831C77C085}" type="datetime1">
              <a:rPr kumimoji="0" lang="fr-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2023-05-24</a:t>
            </a:fld>
            <a:endPar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Espace réservé du pied de page 10">
            <a:extLst>
              <a:ext uri="{FF2B5EF4-FFF2-40B4-BE49-F238E27FC236}">
                <a16:creationId xmlns:a16="http://schemas.microsoft.com/office/drawing/2014/main" id="{B844887F-6199-A421-B8F4-F553E0D6936A}"/>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Marc-André Bujold</a:t>
            </a:r>
          </a:p>
        </p:txBody>
      </p:sp>
      <p:sp>
        <p:nvSpPr>
          <p:cNvPr id="5" name="Espace réservé du numéro de diapositive 8">
            <a:extLst>
              <a:ext uri="{FF2B5EF4-FFF2-40B4-BE49-F238E27FC236}">
                <a16:creationId xmlns:a16="http://schemas.microsoft.com/office/drawing/2014/main" id="{1D016182-369D-8C45-D9D1-DD53A452CBCB}"/>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B9AA79-DCEB-614A-BC59-1A46D1D00F9D}"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EAC37137-7B84-733E-2683-6CED590B1A1B}"/>
              </a:ext>
            </a:extLst>
          </p:cNvPr>
          <p:cNvSpPr txBox="1"/>
          <p:nvPr/>
        </p:nvSpPr>
        <p:spPr>
          <a:xfrm>
            <a:off x="4455288" y="2989846"/>
            <a:ext cx="15692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Récapitulation</a:t>
            </a:r>
          </a:p>
        </p:txBody>
      </p:sp>
      <p:sp>
        <p:nvSpPr>
          <p:cNvPr id="7" name="ZoneTexte 6">
            <a:extLst>
              <a:ext uri="{FF2B5EF4-FFF2-40B4-BE49-F238E27FC236}">
                <a16:creationId xmlns:a16="http://schemas.microsoft.com/office/drawing/2014/main" id="{6DBB2E17-1D39-8592-21DA-44139DAD977D}"/>
              </a:ext>
            </a:extLst>
          </p:cNvPr>
          <p:cNvSpPr txBox="1"/>
          <p:nvPr/>
        </p:nvSpPr>
        <p:spPr>
          <a:xfrm>
            <a:off x="4455288" y="3698877"/>
            <a:ext cx="689851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Faire ressortir les faits saillants de l’entretien.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Il s’agit de résumer et de faire valoir ce qui est important pour les parties.</a:t>
            </a:r>
          </a:p>
        </p:txBody>
      </p:sp>
      <p:pic>
        <p:nvPicPr>
          <p:cNvPr id="11" name="Image 10">
            <a:extLst>
              <a:ext uri="{FF2B5EF4-FFF2-40B4-BE49-F238E27FC236}">
                <a16:creationId xmlns:a16="http://schemas.microsoft.com/office/drawing/2014/main" id="{C2C18E06-1974-A498-E8E8-1B0A937546F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22229" y="2372497"/>
            <a:ext cx="3279553" cy="3534848"/>
          </a:xfrm>
          <a:prstGeom prst="rect">
            <a:avLst/>
          </a:prstGeom>
        </p:spPr>
      </p:pic>
    </p:spTree>
    <p:extLst>
      <p:ext uri="{BB962C8B-B14F-4D97-AF65-F5344CB8AC3E}">
        <p14:creationId xmlns:p14="http://schemas.microsoft.com/office/powerpoint/2010/main" val="3339473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7F5C733-7AB5-7E6A-9B97-665D97C7535D}"/>
              </a:ext>
            </a:extLst>
          </p:cNvPr>
          <p:cNvSpPr txBox="1"/>
          <p:nvPr/>
        </p:nvSpPr>
        <p:spPr>
          <a:xfrm>
            <a:off x="606193" y="790455"/>
            <a:ext cx="4020331" cy="707886"/>
          </a:xfrm>
          <a:prstGeom prst="rect">
            <a:avLst/>
          </a:prstGeom>
          <a:noFill/>
        </p:spPr>
        <p:txBody>
          <a:bodyPr wrap="none" rtlCol="0">
            <a:spAutoFit/>
          </a:bodyPr>
          <a:lstStyle/>
          <a:p>
            <a:r>
              <a:rPr lang="fr-FR" sz="2400" b="1" dirty="0"/>
              <a:t>Source du conflit </a:t>
            </a:r>
          </a:p>
          <a:p>
            <a:r>
              <a:rPr lang="fr-FR" sz="1600" b="1" dirty="0"/>
              <a:t>Comparaison entre un problème et un conflit</a:t>
            </a:r>
          </a:p>
        </p:txBody>
      </p:sp>
      <p:sp>
        <p:nvSpPr>
          <p:cNvPr id="3" name="ZoneTexte 2">
            <a:extLst>
              <a:ext uri="{FF2B5EF4-FFF2-40B4-BE49-F238E27FC236}">
                <a16:creationId xmlns:a16="http://schemas.microsoft.com/office/drawing/2014/main" id="{78E6E3B5-A6FE-3154-8A70-83AF2FDF2CC3}"/>
              </a:ext>
            </a:extLst>
          </p:cNvPr>
          <p:cNvSpPr txBox="1"/>
          <p:nvPr/>
        </p:nvSpPr>
        <p:spPr>
          <a:xfrm>
            <a:off x="806709" y="1909672"/>
            <a:ext cx="1108380" cy="369332"/>
          </a:xfrm>
          <a:prstGeom prst="rect">
            <a:avLst/>
          </a:prstGeom>
          <a:noFill/>
        </p:spPr>
        <p:txBody>
          <a:bodyPr wrap="none" rtlCol="0">
            <a:spAutoFit/>
          </a:bodyPr>
          <a:lstStyle/>
          <a:p>
            <a:r>
              <a:rPr lang="fr-FR" b="1" dirty="0"/>
              <a:t>Problème</a:t>
            </a:r>
          </a:p>
        </p:txBody>
      </p:sp>
      <p:sp>
        <p:nvSpPr>
          <p:cNvPr id="4" name="ZoneTexte 3">
            <a:extLst>
              <a:ext uri="{FF2B5EF4-FFF2-40B4-BE49-F238E27FC236}">
                <a16:creationId xmlns:a16="http://schemas.microsoft.com/office/drawing/2014/main" id="{BF4CF2E4-9FE5-7E53-9435-95ADB074AEBE}"/>
              </a:ext>
            </a:extLst>
          </p:cNvPr>
          <p:cNvSpPr txBox="1"/>
          <p:nvPr/>
        </p:nvSpPr>
        <p:spPr>
          <a:xfrm>
            <a:off x="6863051" y="1909672"/>
            <a:ext cx="818237" cy="369332"/>
          </a:xfrm>
          <a:prstGeom prst="rect">
            <a:avLst/>
          </a:prstGeom>
          <a:noFill/>
        </p:spPr>
        <p:txBody>
          <a:bodyPr wrap="none" rtlCol="0">
            <a:spAutoFit/>
          </a:bodyPr>
          <a:lstStyle/>
          <a:p>
            <a:r>
              <a:rPr lang="fr-FR" b="1" dirty="0"/>
              <a:t>Conflit</a:t>
            </a:r>
          </a:p>
        </p:txBody>
      </p:sp>
      <p:sp>
        <p:nvSpPr>
          <p:cNvPr id="5" name="ZoneTexte 4">
            <a:extLst>
              <a:ext uri="{FF2B5EF4-FFF2-40B4-BE49-F238E27FC236}">
                <a16:creationId xmlns:a16="http://schemas.microsoft.com/office/drawing/2014/main" id="{30B4CF01-0E15-B91E-CCD5-6D38076B3554}"/>
              </a:ext>
            </a:extLst>
          </p:cNvPr>
          <p:cNvSpPr txBox="1"/>
          <p:nvPr/>
        </p:nvSpPr>
        <p:spPr>
          <a:xfrm>
            <a:off x="806709" y="2690335"/>
            <a:ext cx="4622740" cy="1200329"/>
          </a:xfrm>
          <a:prstGeom prst="rect">
            <a:avLst/>
          </a:prstGeom>
          <a:noFill/>
        </p:spPr>
        <p:txBody>
          <a:bodyPr wrap="none" rtlCol="0">
            <a:spAutoFit/>
          </a:bodyPr>
          <a:lstStyle/>
          <a:p>
            <a:r>
              <a:rPr lang="fr-FR" dirty="0"/>
              <a:t>Mesurable</a:t>
            </a:r>
          </a:p>
          <a:p>
            <a:r>
              <a:rPr lang="fr-FR" dirty="0"/>
              <a:t>Observable</a:t>
            </a:r>
          </a:p>
          <a:p>
            <a:r>
              <a:rPr lang="fr-FR" dirty="0"/>
              <a:t>Écart entre une situation existante et souhaitée</a:t>
            </a:r>
          </a:p>
          <a:p>
            <a:r>
              <a:rPr lang="fr-FR" dirty="0"/>
              <a:t>Insatisfaction acceptable</a:t>
            </a:r>
          </a:p>
        </p:txBody>
      </p:sp>
      <p:sp>
        <p:nvSpPr>
          <p:cNvPr id="6" name="ZoneTexte 5">
            <a:extLst>
              <a:ext uri="{FF2B5EF4-FFF2-40B4-BE49-F238E27FC236}">
                <a16:creationId xmlns:a16="http://schemas.microsoft.com/office/drawing/2014/main" id="{12E7EA55-87E7-8BD9-33A1-762A6F8F3E9F}"/>
              </a:ext>
            </a:extLst>
          </p:cNvPr>
          <p:cNvSpPr txBox="1"/>
          <p:nvPr/>
        </p:nvSpPr>
        <p:spPr>
          <a:xfrm>
            <a:off x="6863051" y="2503469"/>
            <a:ext cx="4109013" cy="1754326"/>
          </a:xfrm>
          <a:prstGeom prst="rect">
            <a:avLst/>
          </a:prstGeom>
          <a:noFill/>
        </p:spPr>
        <p:txBody>
          <a:bodyPr wrap="square" rtlCol="0">
            <a:spAutoFit/>
          </a:bodyPr>
          <a:lstStyle/>
          <a:p>
            <a:r>
              <a:rPr lang="fr-FR" dirty="0"/>
              <a:t>Non mesurable</a:t>
            </a:r>
          </a:p>
          <a:p>
            <a:r>
              <a:rPr lang="fr-FR" dirty="0"/>
              <a:t>Observable</a:t>
            </a:r>
          </a:p>
          <a:p>
            <a:r>
              <a:rPr lang="fr-FR" dirty="0"/>
              <a:t>Une opposition, choc des idées</a:t>
            </a:r>
          </a:p>
          <a:p>
            <a:r>
              <a:rPr lang="fr-FR" dirty="0"/>
              <a:t>Éclate à la suite de l’accumulation d’insatisfactions ou des problèmes récurrents.</a:t>
            </a:r>
          </a:p>
        </p:txBody>
      </p:sp>
      <p:sp>
        <p:nvSpPr>
          <p:cNvPr id="7" name="Double flèche verticale 6">
            <a:extLst>
              <a:ext uri="{FF2B5EF4-FFF2-40B4-BE49-F238E27FC236}">
                <a16:creationId xmlns:a16="http://schemas.microsoft.com/office/drawing/2014/main" id="{E1E23423-149D-EE15-FA2E-2600EB02CDF1}"/>
              </a:ext>
            </a:extLst>
          </p:cNvPr>
          <p:cNvSpPr/>
          <p:nvPr/>
        </p:nvSpPr>
        <p:spPr>
          <a:xfrm rot="16200000">
            <a:off x="5608969" y="-299033"/>
            <a:ext cx="235250" cy="9783438"/>
          </a:xfrm>
          <a:prstGeom prst="up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F98425BF-2B15-25B3-8F44-47E70685D393}"/>
              </a:ext>
            </a:extLst>
          </p:cNvPr>
          <p:cNvSpPr txBox="1"/>
          <p:nvPr/>
        </p:nvSpPr>
        <p:spPr>
          <a:xfrm>
            <a:off x="940259" y="4878482"/>
            <a:ext cx="1081835" cy="369332"/>
          </a:xfrm>
          <a:prstGeom prst="rect">
            <a:avLst/>
          </a:prstGeom>
          <a:noFill/>
        </p:spPr>
        <p:txBody>
          <a:bodyPr wrap="none" rtlCol="0">
            <a:spAutoFit/>
          </a:bodyPr>
          <a:lstStyle/>
          <a:p>
            <a:r>
              <a:rPr lang="fr-FR" dirty="0"/>
              <a:t>Rationnel</a:t>
            </a:r>
          </a:p>
        </p:txBody>
      </p:sp>
      <p:sp>
        <p:nvSpPr>
          <p:cNvPr id="9" name="ZoneTexte 8">
            <a:extLst>
              <a:ext uri="{FF2B5EF4-FFF2-40B4-BE49-F238E27FC236}">
                <a16:creationId xmlns:a16="http://schemas.microsoft.com/office/drawing/2014/main" id="{66695E5E-2383-E0D9-6CC6-9CB67FB501A9}"/>
              </a:ext>
            </a:extLst>
          </p:cNvPr>
          <p:cNvSpPr txBox="1"/>
          <p:nvPr/>
        </p:nvSpPr>
        <p:spPr>
          <a:xfrm>
            <a:off x="6979783" y="4821187"/>
            <a:ext cx="1266693" cy="369332"/>
          </a:xfrm>
          <a:prstGeom prst="rect">
            <a:avLst/>
          </a:prstGeom>
          <a:noFill/>
        </p:spPr>
        <p:txBody>
          <a:bodyPr wrap="none" rtlCol="0">
            <a:spAutoFit/>
          </a:bodyPr>
          <a:lstStyle/>
          <a:p>
            <a:r>
              <a:rPr lang="fr-FR" dirty="0"/>
              <a:t>Émotionnel</a:t>
            </a:r>
          </a:p>
        </p:txBody>
      </p:sp>
      <p:sp>
        <p:nvSpPr>
          <p:cNvPr id="10" name="Espace réservé de la date 10">
            <a:extLst>
              <a:ext uri="{FF2B5EF4-FFF2-40B4-BE49-F238E27FC236}">
                <a16:creationId xmlns:a16="http://schemas.microsoft.com/office/drawing/2014/main" id="{9586DA1E-5B3E-2AB7-65A2-367ADF10BF8E}"/>
              </a:ext>
            </a:extLst>
          </p:cNvPr>
          <p:cNvSpPr>
            <a:spLocks noGrp="1"/>
          </p:cNvSpPr>
          <p:nvPr>
            <p:ph type="dt" sz="half" idx="10"/>
          </p:nvPr>
        </p:nvSpPr>
        <p:spPr>
          <a:xfrm>
            <a:off x="838200" y="6356350"/>
            <a:ext cx="2743200" cy="365125"/>
          </a:xfrm>
        </p:spPr>
        <p:txBody>
          <a:bodyPr/>
          <a:lstStyle/>
          <a:p>
            <a:fld id="{CA406346-4C7B-8D4F-993F-706093816A63}" type="datetime1">
              <a:rPr lang="fr-CA" smtClean="0"/>
              <a:t>2023-05-24</a:t>
            </a:fld>
            <a:endParaRPr lang="fr-CA" dirty="0"/>
          </a:p>
        </p:txBody>
      </p:sp>
      <p:sp>
        <p:nvSpPr>
          <p:cNvPr id="11" name="Espace réservé du pied de page 11">
            <a:extLst>
              <a:ext uri="{FF2B5EF4-FFF2-40B4-BE49-F238E27FC236}">
                <a16:creationId xmlns:a16="http://schemas.microsoft.com/office/drawing/2014/main" id="{4841972D-480B-D63C-4EF7-4651AFBE6864}"/>
              </a:ext>
            </a:extLst>
          </p:cNvPr>
          <p:cNvSpPr>
            <a:spLocks noGrp="1"/>
          </p:cNvSpPr>
          <p:nvPr>
            <p:ph type="ftr" sz="quarter" idx="11"/>
          </p:nvPr>
        </p:nvSpPr>
        <p:spPr>
          <a:xfrm>
            <a:off x="4038600" y="6356350"/>
            <a:ext cx="4114800" cy="365125"/>
          </a:xfrm>
        </p:spPr>
        <p:txBody>
          <a:bodyPr/>
          <a:lstStyle/>
          <a:p>
            <a:r>
              <a:rPr lang="fr-CA" dirty="0"/>
              <a:t> © Marc-André Bujold</a:t>
            </a:r>
          </a:p>
        </p:txBody>
      </p:sp>
      <p:sp>
        <p:nvSpPr>
          <p:cNvPr id="12" name="Espace réservé du numéro de diapositive 3">
            <a:extLst>
              <a:ext uri="{FF2B5EF4-FFF2-40B4-BE49-F238E27FC236}">
                <a16:creationId xmlns:a16="http://schemas.microsoft.com/office/drawing/2014/main" id="{DD76ACAA-78F1-3056-0016-32FB4630D3E1}"/>
              </a:ext>
            </a:extLst>
          </p:cNvPr>
          <p:cNvSpPr>
            <a:spLocks noGrp="1"/>
          </p:cNvSpPr>
          <p:nvPr>
            <p:ph type="sldNum" sz="quarter" idx="12"/>
          </p:nvPr>
        </p:nvSpPr>
        <p:spPr>
          <a:xfrm>
            <a:off x="8610600" y="6356350"/>
            <a:ext cx="2743200" cy="365125"/>
          </a:xfrm>
        </p:spPr>
        <p:txBody>
          <a:bodyPr/>
          <a:lstStyle/>
          <a:p>
            <a:fld id="{17F1A8E0-7920-496E-8489-477E66D84C04}" type="slidenum">
              <a:rPr lang="fr-CA" altLang="fr-FR" smtClean="0"/>
              <a:pPr/>
              <a:t>2</a:t>
            </a:fld>
            <a:endParaRPr lang="fr-CA" altLang="fr-FR" dirty="0"/>
          </a:p>
        </p:txBody>
      </p:sp>
    </p:spTree>
    <p:extLst>
      <p:ext uri="{BB962C8B-B14F-4D97-AF65-F5344CB8AC3E}">
        <p14:creationId xmlns:p14="http://schemas.microsoft.com/office/powerpoint/2010/main" val="62326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C41D3F2-A10B-4312-E959-3B58E11CD844}"/>
              </a:ext>
            </a:extLst>
          </p:cNvPr>
          <p:cNvSpPr txBox="1"/>
          <p:nvPr/>
        </p:nvSpPr>
        <p:spPr>
          <a:xfrm>
            <a:off x="722229" y="820763"/>
            <a:ext cx="431695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Écoute et communication (suite)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rPr>
              <a:t>Outils de l’écoute active</a:t>
            </a:r>
          </a:p>
        </p:txBody>
      </p:sp>
      <p:sp>
        <p:nvSpPr>
          <p:cNvPr id="3" name="Espace réservé de la date 9">
            <a:extLst>
              <a:ext uri="{FF2B5EF4-FFF2-40B4-BE49-F238E27FC236}">
                <a16:creationId xmlns:a16="http://schemas.microsoft.com/office/drawing/2014/main" id="{E3DAF342-990D-C4D4-3E18-5670D6E14333}"/>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8FE047-3696-2141-BC6D-BFD4D3BA186E}" type="datetime1">
              <a:rPr kumimoji="0" lang="fr-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2023-05-24</a:t>
            </a:fld>
            <a:endPar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Espace réservé du pied de page 10">
            <a:extLst>
              <a:ext uri="{FF2B5EF4-FFF2-40B4-BE49-F238E27FC236}">
                <a16:creationId xmlns:a16="http://schemas.microsoft.com/office/drawing/2014/main" id="{B6C9DF62-E754-CF71-8799-806A8B453463}"/>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Marc-André Bujold</a:t>
            </a:r>
          </a:p>
        </p:txBody>
      </p:sp>
      <p:sp>
        <p:nvSpPr>
          <p:cNvPr id="5" name="Espace réservé du numéro de diapositive 3">
            <a:extLst>
              <a:ext uri="{FF2B5EF4-FFF2-40B4-BE49-F238E27FC236}">
                <a16:creationId xmlns:a16="http://schemas.microsoft.com/office/drawing/2014/main" id="{4A6047CE-192B-6FA2-B523-89C7339063A0}"/>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B9AA79-DCEB-614A-BC59-1A46D1D00F9D}"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F4EB7E10-0726-8C2F-F518-4E401CCC90A6}"/>
              </a:ext>
            </a:extLst>
          </p:cNvPr>
          <p:cNvSpPr txBox="1"/>
          <p:nvPr/>
        </p:nvSpPr>
        <p:spPr>
          <a:xfrm>
            <a:off x="5080369" y="2786925"/>
            <a:ext cx="8563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Silence</a:t>
            </a:r>
          </a:p>
        </p:txBody>
      </p:sp>
      <p:sp>
        <p:nvSpPr>
          <p:cNvPr id="7" name="ZoneTexte 6">
            <a:extLst>
              <a:ext uri="{FF2B5EF4-FFF2-40B4-BE49-F238E27FC236}">
                <a16:creationId xmlns:a16="http://schemas.microsoft.com/office/drawing/2014/main" id="{17E98A7E-E613-0528-493A-8EC520D685CC}"/>
              </a:ext>
            </a:extLst>
          </p:cNvPr>
          <p:cNvSpPr txBox="1"/>
          <p:nvPr/>
        </p:nvSpPr>
        <p:spPr>
          <a:xfrm>
            <a:off x="5080369" y="3491272"/>
            <a:ext cx="614292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S’avère propice à la réflexion.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Offre aux parties d’interagir à leur rythme.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Évitez de créer des malaises.</a:t>
            </a:r>
          </a:p>
        </p:txBody>
      </p:sp>
      <p:pic>
        <p:nvPicPr>
          <p:cNvPr id="12" name="Image 11">
            <a:extLst>
              <a:ext uri="{FF2B5EF4-FFF2-40B4-BE49-F238E27FC236}">
                <a16:creationId xmlns:a16="http://schemas.microsoft.com/office/drawing/2014/main" id="{ACE57317-1C4E-65B3-18D2-4B0AB52FF5C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4619" y="2353786"/>
            <a:ext cx="3723356" cy="2749555"/>
          </a:xfrm>
          <a:prstGeom prst="rect">
            <a:avLst/>
          </a:prstGeom>
        </p:spPr>
      </p:pic>
    </p:spTree>
    <p:extLst>
      <p:ext uri="{BB962C8B-B14F-4D97-AF65-F5344CB8AC3E}">
        <p14:creationId xmlns:p14="http://schemas.microsoft.com/office/powerpoint/2010/main" val="4256463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23F282F-6DFA-8F91-D72F-54B085BE3C21}"/>
              </a:ext>
            </a:extLst>
          </p:cNvPr>
          <p:cNvSpPr txBox="1"/>
          <p:nvPr/>
        </p:nvSpPr>
        <p:spPr>
          <a:xfrm>
            <a:off x="722229" y="820763"/>
            <a:ext cx="431695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Écoute et communication (suite)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rPr>
              <a:t>Outils de l’écoute active</a:t>
            </a:r>
          </a:p>
        </p:txBody>
      </p:sp>
      <p:sp>
        <p:nvSpPr>
          <p:cNvPr id="3" name="Espace réservé de la date 9">
            <a:extLst>
              <a:ext uri="{FF2B5EF4-FFF2-40B4-BE49-F238E27FC236}">
                <a16:creationId xmlns:a16="http://schemas.microsoft.com/office/drawing/2014/main" id="{1BCFCE94-502F-F32B-B9A9-64F683183CCF}"/>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8673BA-981A-4C4B-9BC8-917701E0AEDC}" type="datetime1">
              <a:rPr kumimoji="0" lang="fr-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2023-05-24</a:t>
            </a:fld>
            <a:endPar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Espace réservé du pied de page 10">
            <a:extLst>
              <a:ext uri="{FF2B5EF4-FFF2-40B4-BE49-F238E27FC236}">
                <a16:creationId xmlns:a16="http://schemas.microsoft.com/office/drawing/2014/main" id="{16E46C77-EEAB-F77D-8167-CCFE31F5E8AC}"/>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Marc-André Bujold</a:t>
            </a:r>
          </a:p>
        </p:txBody>
      </p:sp>
      <p:sp>
        <p:nvSpPr>
          <p:cNvPr id="5" name="Espace réservé du numéro de diapositive 3">
            <a:extLst>
              <a:ext uri="{FF2B5EF4-FFF2-40B4-BE49-F238E27FC236}">
                <a16:creationId xmlns:a16="http://schemas.microsoft.com/office/drawing/2014/main" id="{EFD6F287-25FC-0776-2DC4-6B116FC26210}"/>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B9AA79-DCEB-614A-BC59-1A46D1D00F9D}"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16C363DD-413D-F693-A214-1E7B03117D8F}"/>
              </a:ext>
            </a:extLst>
          </p:cNvPr>
          <p:cNvSpPr txBox="1"/>
          <p:nvPr/>
        </p:nvSpPr>
        <p:spPr>
          <a:xfrm>
            <a:off x="5199818" y="2857090"/>
            <a:ext cx="126483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Effet miroir</a:t>
            </a:r>
          </a:p>
        </p:txBody>
      </p:sp>
      <p:sp>
        <p:nvSpPr>
          <p:cNvPr id="7" name="ZoneTexte 6">
            <a:extLst>
              <a:ext uri="{FF2B5EF4-FFF2-40B4-BE49-F238E27FC236}">
                <a16:creationId xmlns:a16="http://schemas.microsoft.com/office/drawing/2014/main" id="{D7DB59B4-3381-1D32-CDE8-B4CA9638B3CC}"/>
              </a:ext>
            </a:extLst>
          </p:cNvPr>
          <p:cNvSpPr txBox="1"/>
          <p:nvPr/>
        </p:nvSpPr>
        <p:spPr>
          <a:xfrm>
            <a:off x="5180485" y="3470246"/>
            <a:ext cx="628928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Validez la compréhension des parties par rapport aux positions de l’autre.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prstClr val="black"/>
                </a:solidFill>
                <a:effectLst/>
                <a:uLnTx/>
                <a:uFillTx/>
                <a:latin typeface="Calibri" panose="020F0502020204030204"/>
                <a:ea typeface="+mn-ea"/>
                <a:cs typeface="+mn-cs"/>
              </a:rPr>
              <a:t>Pourriez-vous me dire ce que vous comprenez de la position de l’autre?</a:t>
            </a:r>
          </a:p>
        </p:txBody>
      </p:sp>
      <p:pic>
        <p:nvPicPr>
          <p:cNvPr id="12" name="Image 11">
            <a:extLst>
              <a:ext uri="{FF2B5EF4-FFF2-40B4-BE49-F238E27FC236}">
                <a16:creationId xmlns:a16="http://schemas.microsoft.com/office/drawing/2014/main" id="{124AE353-A412-89E8-0FC4-87F0E9B0341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38200" y="2374385"/>
            <a:ext cx="3423645" cy="2418729"/>
          </a:xfrm>
          <a:prstGeom prst="rect">
            <a:avLst/>
          </a:prstGeom>
        </p:spPr>
      </p:pic>
    </p:spTree>
    <p:extLst>
      <p:ext uri="{BB962C8B-B14F-4D97-AF65-F5344CB8AC3E}">
        <p14:creationId xmlns:p14="http://schemas.microsoft.com/office/powerpoint/2010/main" val="4125289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FDEBD2-8F38-1548-95A7-1CED0581BD45}"/>
              </a:ext>
            </a:extLst>
          </p:cNvPr>
          <p:cNvSpPr/>
          <p:nvPr/>
        </p:nvSpPr>
        <p:spPr>
          <a:xfrm>
            <a:off x="729343" y="735372"/>
            <a:ext cx="6096000" cy="707886"/>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Interventions du médiateur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rPr>
              <a:t>Phases du conflit</a:t>
            </a:r>
          </a:p>
        </p:txBody>
      </p:sp>
      <p:sp>
        <p:nvSpPr>
          <p:cNvPr id="4" name="ZoneTexte 3">
            <a:extLst>
              <a:ext uri="{FF2B5EF4-FFF2-40B4-BE49-F238E27FC236}">
                <a16:creationId xmlns:a16="http://schemas.microsoft.com/office/drawing/2014/main" id="{B064D7E6-5C7B-B249-86E1-0630F6C3E40C}"/>
              </a:ext>
            </a:extLst>
          </p:cNvPr>
          <p:cNvSpPr txBox="1"/>
          <p:nvPr/>
        </p:nvSpPr>
        <p:spPr>
          <a:xfrm>
            <a:off x="9759872" y="6048573"/>
            <a:ext cx="125386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a:ln>
                  <a:noFill/>
                </a:ln>
                <a:solidFill>
                  <a:prstClr val="black"/>
                </a:solidFill>
                <a:effectLst/>
                <a:uLnTx/>
                <a:uFillTx/>
                <a:latin typeface="Calibri" panose="020F0502020204030204"/>
                <a:ea typeface="+mn-ea"/>
                <a:cs typeface="+mn-cs"/>
              </a:rPr>
              <a:t>Furlong</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 (2020)</a:t>
            </a:r>
          </a:p>
        </p:txBody>
      </p:sp>
      <p:graphicFrame>
        <p:nvGraphicFramePr>
          <p:cNvPr id="5" name="Tableau 4">
            <a:extLst>
              <a:ext uri="{FF2B5EF4-FFF2-40B4-BE49-F238E27FC236}">
                <a16:creationId xmlns:a16="http://schemas.microsoft.com/office/drawing/2014/main" id="{005BF990-7B1A-1646-A6C1-24C3FA3B1840}"/>
              </a:ext>
            </a:extLst>
          </p:cNvPr>
          <p:cNvGraphicFramePr>
            <a:graphicFrameLocks noGrp="1"/>
          </p:cNvGraphicFramePr>
          <p:nvPr/>
        </p:nvGraphicFramePr>
        <p:xfrm>
          <a:off x="729342" y="1895323"/>
          <a:ext cx="10243457" cy="3327400"/>
        </p:xfrm>
        <a:graphic>
          <a:graphicData uri="http://schemas.openxmlformats.org/drawingml/2006/table">
            <a:tbl>
              <a:tblPr firstRow="1" bandRow="1">
                <a:tableStyleId>{5C22544A-7EE6-4342-B048-85BDC9FD1C3A}</a:tableStyleId>
              </a:tblPr>
              <a:tblGrid>
                <a:gridCol w="5165544">
                  <a:extLst>
                    <a:ext uri="{9D8B030D-6E8A-4147-A177-3AD203B41FA5}">
                      <a16:colId xmlns:a16="http://schemas.microsoft.com/office/drawing/2014/main" val="3943241552"/>
                    </a:ext>
                  </a:extLst>
                </a:gridCol>
                <a:gridCol w="5077913">
                  <a:extLst>
                    <a:ext uri="{9D8B030D-6E8A-4147-A177-3AD203B41FA5}">
                      <a16:colId xmlns:a16="http://schemas.microsoft.com/office/drawing/2014/main" val="439364393"/>
                    </a:ext>
                  </a:extLst>
                </a:gridCol>
              </a:tblGrid>
              <a:tr h="370840">
                <a:tc>
                  <a:txBody>
                    <a:bodyPr/>
                    <a:lstStyle/>
                    <a:p>
                      <a:r>
                        <a:rPr lang="fr-FR" dirty="0"/>
                        <a:t>Phase du conflit</a:t>
                      </a:r>
                    </a:p>
                  </a:txBody>
                  <a:tcPr/>
                </a:tc>
                <a:tc>
                  <a:txBody>
                    <a:bodyPr/>
                    <a:lstStyle/>
                    <a:p>
                      <a:r>
                        <a:rPr lang="fr-FR" dirty="0"/>
                        <a:t>Interventions du médiateur</a:t>
                      </a:r>
                    </a:p>
                  </a:txBody>
                  <a:tcPr/>
                </a:tc>
                <a:extLst>
                  <a:ext uri="{0D108BD9-81ED-4DB2-BD59-A6C34878D82A}">
                    <a16:rowId xmlns:a16="http://schemas.microsoft.com/office/drawing/2014/main" val="260381072"/>
                  </a:ext>
                </a:extLst>
              </a:tr>
              <a:tr h="370840">
                <a:tc>
                  <a:txBody>
                    <a:bodyPr/>
                    <a:lstStyle/>
                    <a:p>
                      <a:r>
                        <a:rPr lang="fr-FR" dirty="0"/>
                        <a:t>Déni</a:t>
                      </a:r>
                    </a:p>
                    <a:p>
                      <a:r>
                        <a:rPr lang="fr-FR" sz="1400" dirty="0"/>
                        <a:t>L’une des parties refuse de reconnaître le conflit ou en minimise l’existence.</a:t>
                      </a:r>
                    </a:p>
                  </a:txBody>
                  <a:tcPr/>
                </a:tc>
                <a:tc>
                  <a:txBody>
                    <a:bodyPr/>
                    <a:lstStyle/>
                    <a:p>
                      <a:r>
                        <a:rPr lang="fr-FR" sz="1600" dirty="0"/>
                        <a:t>Test de la réalité.</a:t>
                      </a:r>
                    </a:p>
                    <a:p>
                      <a:r>
                        <a:rPr lang="fr-FR" sz="1600" dirty="0"/>
                        <a:t>MESORE</a:t>
                      </a:r>
                    </a:p>
                    <a:p>
                      <a:r>
                        <a:rPr lang="fr-FR" sz="1600" dirty="0"/>
                        <a:t>Souligner les contradictions.</a:t>
                      </a:r>
                    </a:p>
                    <a:p>
                      <a:r>
                        <a:rPr lang="fr-FR" sz="1600" dirty="0"/>
                        <a:t>Éviter la négociation.</a:t>
                      </a:r>
                    </a:p>
                  </a:txBody>
                  <a:tcPr/>
                </a:tc>
                <a:extLst>
                  <a:ext uri="{0D108BD9-81ED-4DB2-BD59-A6C34878D82A}">
                    <a16:rowId xmlns:a16="http://schemas.microsoft.com/office/drawing/2014/main" val="4254574476"/>
                  </a:ext>
                </a:extLst>
              </a:tr>
              <a:tr h="370840">
                <a:tc>
                  <a:txBody>
                    <a:bodyPr/>
                    <a:lstStyle/>
                    <a:p>
                      <a:r>
                        <a:rPr lang="fr-FR" dirty="0"/>
                        <a:t>Colère</a:t>
                      </a:r>
                    </a:p>
                    <a:p>
                      <a:r>
                        <a:rPr lang="fr-FR" sz="1400" dirty="0"/>
                        <a:t>L’une des parties est incapable de différencier le problème des personnes.</a:t>
                      </a:r>
                    </a:p>
                  </a:txBody>
                  <a:tcPr/>
                </a:tc>
                <a:tc>
                  <a:txBody>
                    <a:bodyPr/>
                    <a:lstStyle/>
                    <a:p>
                      <a:r>
                        <a:rPr lang="fr-FR" sz="1600" dirty="0"/>
                        <a:t>Écouter</a:t>
                      </a:r>
                    </a:p>
                    <a:p>
                      <a:r>
                        <a:rPr lang="fr-FR" sz="1600" dirty="0"/>
                        <a:t>Reconnaître la colère.</a:t>
                      </a:r>
                    </a:p>
                    <a:p>
                      <a:r>
                        <a:rPr lang="fr-FR" sz="1600" dirty="0"/>
                        <a:t>Poser des questions pour en comprendre la source.</a:t>
                      </a:r>
                    </a:p>
                  </a:txBody>
                  <a:tcPr/>
                </a:tc>
                <a:extLst>
                  <a:ext uri="{0D108BD9-81ED-4DB2-BD59-A6C34878D82A}">
                    <a16:rowId xmlns:a16="http://schemas.microsoft.com/office/drawing/2014/main" val="1894403485"/>
                  </a:ext>
                </a:extLst>
              </a:tr>
              <a:tr h="370840">
                <a:tc>
                  <a:txBody>
                    <a:bodyPr/>
                    <a:lstStyle/>
                    <a:p>
                      <a:r>
                        <a:rPr lang="fr-FR" dirty="0"/>
                        <a:t>Acceptation</a:t>
                      </a:r>
                    </a:p>
                    <a:p>
                      <a:r>
                        <a:rPr lang="fr-FR" sz="1400" dirty="0"/>
                        <a:t>Les parties se montrent ouvertes à rétablir la relation et trouver une solution au conflit qui les oppose.</a:t>
                      </a:r>
                    </a:p>
                  </a:txBody>
                  <a:tcPr/>
                </a:tc>
                <a:tc>
                  <a:txBody>
                    <a:bodyPr/>
                    <a:lstStyle/>
                    <a:p>
                      <a:r>
                        <a:rPr lang="fr-FR" sz="1600" dirty="0"/>
                        <a:t>Remue-méninges</a:t>
                      </a:r>
                    </a:p>
                    <a:p>
                      <a:r>
                        <a:rPr lang="fr-FR" sz="1600" dirty="0"/>
                        <a:t>Identifier les besoins des parties</a:t>
                      </a:r>
                    </a:p>
                    <a:p>
                      <a:r>
                        <a:rPr lang="fr-FR" sz="1600" dirty="0"/>
                        <a:t>Construire une vision du futur</a:t>
                      </a:r>
                    </a:p>
                    <a:p>
                      <a:r>
                        <a:rPr lang="fr-FR" sz="1600" dirty="0"/>
                        <a:t>Négocier des options de règlement</a:t>
                      </a:r>
                    </a:p>
                  </a:txBody>
                  <a:tcPr/>
                </a:tc>
                <a:extLst>
                  <a:ext uri="{0D108BD9-81ED-4DB2-BD59-A6C34878D82A}">
                    <a16:rowId xmlns:a16="http://schemas.microsoft.com/office/drawing/2014/main" val="1145740062"/>
                  </a:ext>
                </a:extLst>
              </a:tr>
            </a:tbl>
          </a:graphicData>
        </a:graphic>
      </p:graphicFrame>
      <p:sp>
        <p:nvSpPr>
          <p:cNvPr id="2" name="Espace réservé du numéro de diapositive 1">
            <a:extLst>
              <a:ext uri="{FF2B5EF4-FFF2-40B4-BE49-F238E27FC236}">
                <a16:creationId xmlns:a16="http://schemas.microsoft.com/office/drawing/2014/main" id="{661D190E-8F70-F949-BBCA-9768A7C8D0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B9AA79-DCEB-614A-BC59-1A46D1D00F9D}"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e la date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645198-9ABA-4D84-AFEB-BA8FBD0D1997}" type="datetime1">
              <a:rPr kumimoji="0" lang="fr-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2023-05-24</a:t>
            </a:fld>
            <a:endParaRPr kumimoji="0" lang="fr-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pied de page 6"/>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Marc-André Bujold</a:t>
            </a:r>
          </a:p>
        </p:txBody>
      </p:sp>
    </p:spTree>
    <p:extLst>
      <p:ext uri="{BB962C8B-B14F-4D97-AF65-F5344CB8AC3E}">
        <p14:creationId xmlns:p14="http://schemas.microsoft.com/office/powerpoint/2010/main" val="1054238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5C58EC49-779F-5503-B6CD-D14917C64EB6}"/>
              </a:ext>
            </a:extLst>
          </p:cNvPr>
          <p:cNvGrpSpPr/>
          <p:nvPr/>
        </p:nvGrpSpPr>
        <p:grpSpPr>
          <a:xfrm>
            <a:off x="3310496" y="723471"/>
            <a:ext cx="5895038" cy="5895038"/>
            <a:chOff x="3310496" y="723471"/>
            <a:chExt cx="5895038" cy="5895038"/>
          </a:xfrm>
        </p:grpSpPr>
        <p:sp>
          <p:nvSpPr>
            <p:cNvPr id="9" name="Forme libre 8">
              <a:extLst>
                <a:ext uri="{FF2B5EF4-FFF2-40B4-BE49-F238E27FC236}">
                  <a16:creationId xmlns:a16="http://schemas.microsoft.com/office/drawing/2014/main" id="{543D9607-222E-7C1C-BF9C-F90E07460832}"/>
                </a:ext>
              </a:extLst>
            </p:cNvPr>
            <p:cNvSpPr/>
            <p:nvPr/>
          </p:nvSpPr>
          <p:spPr>
            <a:xfrm rot="19353972">
              <a:off x="3617223" y="1048259"/>
              <a:ext cx="5245584" cy="5245584"/>
            </a:xfrm>
            <a:custGeom>
              <a:avLst/>
              <a:gdLst>
                <a:gd name="connsiteX0" fmla="*/ 0 w 5245584"/>
                <a:gd name="connsiteY0" fmla="*/ 2622792 h 5245584"/>
                <a:gd name="connsiteX1" fmla="*/ 2622792 w 5245584"/>
                <a:gd name="connsiteY1" fmla="*/ 0 h 5245584"/>
                <a:gd name="connsiteX2" fmla="*/ 5245584 w 5245584"/>
                <a:gd name="connsiteY2" fmla="*/ 2622792 h 5245584"/>
                <a:gd name="connsiteX3" fmla="*/ 2622792 w 5245584"/>
                <a:gd name="connsiteY3" fmla="*/ 5245584 h 5245584"/>
                <a:gd name="connsiteX4" fmla="*/ 0 w 5245584"/>
                <a:gd name="connsiteY4" fmla="*/ 2622792 h 5245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5584" h="5245584">
                  <a:moveTo>
                    <a:pt x="0" y="2622792"/>
                  </a:moveTo>
                  <a:cubicBezTo>
                    <a:pt x="0" y="1174264"/>
                    <a:pt x="1174264" y="0"/>
                    <a:pt x="2622792" y="0"/>
                  </a:cubicBezTo>
                  <a:cubicBezTo>
                    <a:pt x="4071320" y="0"/>
                    <a:pt x="5245584" y="1174264"/>
                    <a:pt x="5245584" y="2622792"/>
                  </a:cubicBezTo>
                  <a:cubicBezTo>
                    <a:pt x="5245584" y="4071320"/>
                    <a:pt x="4071320" y="5245584"/>
                    <a:pt x="2622792" y="5245584"/>
                  </a:cubicBezTo>
                  <a:cubicBezTo>
                    <a:pt x="1174264" y="5245584"/>
                    <a:pt x="0" y="4071320"/>
                    <a:pt x="0" y="2622792"/>
                  </a:cubicBezTo>
                  <a:close/>
                </a:path>
              </a:pathLst>
            </a:custGeom>
            <a:solidFill>
              <a:srgbClr val="EB508B"/>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spcFirstLastPara="0" vert="horz" wrap="square" lIns="889503" tIns="889504" rIns="889504" bIns="889503" numCol="1" spcCol="1270" anchor="ctr"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endParaRPr kumimoji="0" lang="fr-CA"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lèche en arc 9">
              <a:extLst>
                <a:ext uri="{FF2B5EF4-FFF2-40B4-BE49-F238E27FC236}">
                  <a16:creationId xmlns:a16="http://schemas.microsoft.com/office/drawing/2014/main" id="{0138F4E7-4190-0EA5-A89F-9CAA99A7C840}"/>
                </a:ext>
              </a:extLst>
            </p:cNvPr>
            <p:cNvSpPr/>
            <p:nvPr/>
          </p:nvSpPr>
          <p:spPr>
            <a:xfrm>
              <a:off x="3310496" y="723471"/>
              <a:ext cx="5895038" cy="5895038"/>
            </a:xfrm>
            <a:prstGeom prst="circularArrow">
              <a:avLst>
                <a:gd name="adj1" fmla="val 5085"/>
                <a:gd name="adj2" fmla="val 327528"/>
                <a:gd name="adj3" fmla="val 15848879"/>
                <a:gd name="adj4" fmla="val 16223593"/>
                <a:gd name="adj5" fmla="val 5932"/>
              </a:avLst>
            </a:prstGeom>
            <a:solidFill>
              <a:srgbClr val="084483"/>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2">
                <a:tint val="60000"/>
                <a:hueOff val="0"/>
                <a:satOff val="0"/>
                <a:lumOff val="0"/>
                <a:alphaOff val="0"/>
              </a:schemeClr>
            </a:lnRef>
            <a:fillRef idx="1">
              <a:scrgbClr r="0" g="0" b="0"/>
            </a:fillRef>
            <a:effectRef idx="0">
              <a:schemeClr val="accent2">
                <a:tint val="60000"/>
                <a:hueOff val="0"/>
                <a:satOff val="0"/>
                <a:lumOff val="0"/>
                <a:alphaOff val="0"/>
              </a:schemeClr>
            </a:effectRef>
            <a:fontRef idx="minor"/>
          </p:style>
        </p:sp>
      </p:grpSp>
      <p:sp>
        <p:nvSpPr>
          <p:cNvPr id="11" name="Rectangle à coins arrondis 15">
            <a:extLst>
              <a:ext uri="{FF2B5EF4-FFF2-40B4-BE49-F238E27FC236}">
                <a16:creationId xmlns:a16="http://schemas.microsoft.com/office/drawing/2014/main" id="{001AED13-9AFE-4414-8138-E93CAC8107B8}"/>
              </a:ext>
            </a:extLst>
          </p:cNvPr>
          <p:cNvSpPr/>
          <p:nvPr/>
        </p:nvSpPr>
        <p:spPr>
          <a:xfrm rot="16200000">
            <a:off x="64320" y="3130823"/>
            <a:ext cx="4673553" cy="1395412"/>
          </a:xfrm>
          <a:prstGeom prst="roundRect">
            <a:avLst/>
          </a:prstGeom>
          <a:gradFill>
            <a:gsLst>
              <a:gs pos="0">
                <a:schemeClr val="accent1">
                  <a:lumMod val="5000"/>
                  <a:lumOff val="95000"/>
                </a:schemeClr>
              </a:gs>
              <a:gs pos="43000">
                <a:srgbClr val="FF0000"/>
              </a:gs>
              <a:gs pos="60000">
                <a:srgbClr val="C00000"/>
              </a:gs>
              <a:gs pos="100000">
                <a:schemeClr val="accent1">
                  <a:lumMod val="30000"/>
                  <a:lumOff val="7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fr-CA" sz="4000" b="1" i="0" u="none" strike="noStrike" kern="1200" cap="small"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Tw Cen MT"/>
                <a:ea typeface="+mn-ea"/>
                <a:cs typeface="+mn-cs"/>
              </a:rPr>
              <a:t>Le cercle du conflit</a:t>
            </a:r>
            <a:endParaRPr kumimoji="0" lang="fr-CA" sz="4000" b="0" i="0" u="none" strike="noStrike" kern="1200" cap="small"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6" name="ZoneTexte 15"/>
          <p:cNvSpPr txBox="1"/>
          <p:nvPr/>
        </p:nvSpPr>
        <p:spPr>
          <a:xfrm>
            <a:off x="4079776" y="1491754"/>
            <a:ext cx="4392488" cy="7278916"/>
          </a:xfrm>
          <a:prstGeom prst="rect">
            <a:avLst/>
          </a:prstGeom>
          <a:noFill/>
        </p:spPr>
        <p:txBody>
          <a:bodyPr wrap="square" rtlCol="0">
            <a:spAutoFit/>
          </a:bodyPr>
          <a:lstStyle/>
          <a:p>
            <a:pPr marL="177796" marR="0" lvl="0" indent="-177796" algn="l" defTabSz="914400" rtl="0" eaLnBrk="1" fontAlgn="auto" latinLnBrk="0" hangingPunct="1">
              <a:lnSpc>
                <a:spcPct val="100000"/>
              </a:lnSpc>
              <a:spcBef>
                <a:spcPts val="2400"/>
              </a:spcBef>
              <a:spcAft>
                <a:spcPts val="1200"/>
              </a:spcAft>
              <a:buClrTx/>
              <a:buSzTx/>
              <a:buFontTx/>
              <a:buNone/>
              <a:tabLst/>
              <a:defRPr/>
            </a:pPr>
            <a:r>
              <a:rPr kumimoji="0" lang="fr-CA"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fr-CA" sz="3600" b="0" i="0" u="none" strike="noStrike" kern="1200" cap="none" spc="0" normalizeH="0" baseline="0" noProof="0" dirty="0">
                <a:ln>
                  <a:noFill/>
                </a:ln>
                <a:solidFill>
                  <a:prstClr val="white"/>
                </a:solidFill>
                <a:effectLst/>
                <a:uLnTx/>
                <a:uFillTx/>
                <a:latin typeface="Calibri" panose="020F0502020204030204"/>
                <a:ea typeface="+mn-ea"/>
                <a:cs typeface="+mn-cs"/>
              </a:rPr>
              <a:t>1.-Relations</a:t>
            </a:r>
          </a:p>
          <a:p>
            <a:pPr marL="177796" marR="0" lvl="0" indent="-177796"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white"/>
                </a:solidFill>
                <a:effectLst/>
                <a:uLnTx/>
                <a:uFillTx/>
                <a:latin typeface="Calibri" panose="020F0502020204030204"/>
                <a:ea typeface="+mn-ea"/>
                <a:cs typeface="+mn-cs"/>
              </a:rPr>
              <a:t>Émotions fortes, préjugés, stéréotypes,  communications, comportements</a:t>
            </a:r>
          </a:p>
          <a:p>
            <a:pPr marL="177796" marR="0" lvl="0" indent="-177796" algn="ctr"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177796" marR="0" lvl="0" indent="-177796" algn="ctr"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177796" marR="0" lvl="0" indent="-177796" algn="ctr" defTabSz="914400" rtl="0" eaLnBrk="1" fontAlgn="auto" latinLnBrk="0" hangingPunct="1">
              <a:lnSpc>
                <a:spcPct val="100000"/>
              </a:lnSpc>
              <a:spcBef>
                <a:spcPts val="0"/>
              </a:spcBef>
              <a:spcAft>
                <a:spcPts val="0"/>
              </a:spcAft>
              <a:buClrTx/>
              <a:buSzTx/>
              <a:buFontTx/>
              <a:buNone/>
              <a:tabLst/>
              <a:defRPr/>
            </a:pPr>
            <a:r>
              <a:rPr kumimoji="0" lang="fr-CA" sz="1900" b="1" i="0" u="none" strike="noStrike" kern="1200" cap="none" spc="0" normalizeH="0" baseline="0" noProof="0" dirty="0">
                <a:ln>
                  <a:noFill/>
                </a:ln>
                <a:solidFill>
                  <a:prstClr val="white"/>
                </a:solidFill>
                <a:effectLst/>
                <a:uLnTx/>
                <a:uFillTx/>
                <a:latin typeface="Calibri" panose="020F0502020204030204"/>
                <a:ea typeface="+mn-ea"/>
                <a:cs typeface="+mn-cs"/>
              </a:rPr>
              <a:t>Être capable de communiquer</a:t>
            </a:r>
          </a:p>
          <a:p>
            <a:pPr marL="177796" marR="0" lvl="0" indent="-177796" algn="ctr" defTabSz="914400" rtl="0" eaLnBrk="1" fontAlgn="auto" latinLnBrk="0" hangingPunct="1">
              <a:lnSpc>
                <a:spcPct val="100000"/>
              </a:lnSpc>
              <a:spcBef>
                <a:spcPts val="0"/>
              </a:spcBef>
              <a:spcAft>
                <a:spcPts val="0"/>
              </a:spcAft>
              <a:buClrTx/>
              <a:buSzTx/>
              <a:buFontTx/>
              <a:buNone/>
              <a:tabLst/>
              <a:defRPr/>
            </a:pPr>
            <a:r>
              <a:rPr kumimoji="0" lang="fr-CA" sz="1900" b="1" i="0" u="none" strike="noStrike" kern="1200" cap="none" spc="0" normalizeH="0" baseline="0" noProof="0" dirty="0">
                <a:ln>
                  <a:noFill/>
                </a:ln>
                <a:solidFill>
                  <a:prstClr val="white"/>
                </a:solidFill>
                <a:effectLst/>
                <a:uLnTx/>
                <a:uFillTx/>
                <a:latin typeface="Calibri" panose="020F0502020204030204"/>
                <a:ea typeface="+mn-ea"/>
                <a:cs typeface="+mn-cs"/>
              </a:rPr>
              <a:t>Permettre la discussion productive</a:t>
            </a:r>
          </a:p>
          <a:p>
            <a:pPr marL="177796" marR="0" lvl="0" indent="-177796" algn="ctr" defTabSz="914400" rtl="0" eaLnBrk="1" fontAlgn="auto" latinLnBrk="0" hangingPunct="1">
              <a:lnSpc>
                <a:spcPct val="100000"/>
              </a:lnSpc>
              <a:spcBef>
                <a:spcPts val="0"/>
              </a:spcBef>
              <a:spcAft>
                <a:spcPts val="0"/>
              </a:spcAft>
              <a:buClrTx/>
              <a:buSzTx/>
              <a:buFontTx/>
              <a:buNone/>
              <a:tabLst/>
              <a:defRPr/>
            </a:pPr>
            <a:r>
              <a:rPr kumimoji="0" lang="fr-CA" sz="1900" b="1" i="0" u="none" strike="noStrike" kern="1200" cap="none" spc="0" normalizeH="0" baseline="0" noProof="0" dirty="0">
                <a:ln>
                  <a:noFill/>
                </a:ln>
                <a:solidFill>
                  <a:prstClr val="white"/>
                </a:solidFill>
                <a:effectLst/>
                <a:uLnTx/>
                <a:uFillTx/>
                <a:latin typeface="Calibri" panose="020F0502020204030204"/>
                <a:ea typeface="+mn-ea"/>
                <a:cs typeface="+mn-cs"/>
              </a:rPr>
              <a:t>Communication claire</a:t>
            </a:r>
          </a:p>
          <a:p>
            <a:pPr marL="177796" marR="0" lvl="0" indent="-177796" algn="ctr" defTabSz="914400" rtl="0" eaLnBrk="1" fontAlgn="auto" latinLnBrk="0" hangingPunct="1">
              <a:lnSpc>
                <a:spcPct val="100000"/>
              </a:lnSpc>
              <a:spcBef>
                <a:spcPts val="0"/>
              </a:spcBef>
              <a:spcAft>
                <a:spcPts val="0"/>
              </a:spcAft>
              <a:buClrTx/>
              <a:buSzTx/>
              <a:buFontTx/>
              <a:buNone/>
              <a:tabLst/>
              <a:defRPr/>
            </a:pPr>
            <a:r>
              <a:rPr kumimoji="0" lang="fr-CA" sz="1900" b="1" i="0" u="none" strike="noStrike" kern="1200" cap="none" spc="0" normalizeH="0" baseline="0" noProof="0" dirty="0">
                <a:ln>
                  <a:noFill/>
                </a:ln>
                <a:solidFill>
                  <a:prstClr val="white"/>
                </a:solidFill>
                <a:effectLst/>
                <a:uLnTx/>
                <a:uFillTx/>
                <a:latin typeface="Calibri" panose="020F0502020204030204"/>
                <a:ea typeface="+mn-ea"/>
                <a:cs typeface="+mn-cs"/>
              </a:rPr>
              <a:t>Calmer les émotions, nuancer les perception</a:t>
            </a:r>
          </a:p>
          <a:p>
            <a:pPr marL="177796" marR="0" lvl="0" indent="-177796" algn="ctr" defTabSz="914400" rtl="0" eaLnBrk="1" fontAlgn="auto" latinLnBrk="0" hangingPunct="1">
              <a:lnSpc>
                <a:spcPct val="100000"/>
              </a:lnSpc>
              <a:spcBef>
                <a:spcPts val="0"/>
              </a:spcBef>
              <a:spcAft>
                <a:spcPts val="0"/>
              </a:spcAft>
              <a:buClrTx/>
              <a:buSzTx/>
              <a:buFontTx/>
              <a:buNone/>
              <a:tabLst/>
              <a:defRPr/>
            </a:pPr>
            <a:r>
              <a:rPr kumimoji="0" lang="fr-CA" sz="1900" b="1" i="0" u="none" strike="noStrike" kern="1200" cap="none" spc="0" normalizeH="0" baseline="0" noProof="0" dirty="0">
                <a:ln>
                  <a:noFill/>
                </a:ln>
                <a:solidFill>
                  <a:prstClr val="white"/>
                </a:solidFill>
                <a:effectLst/>
                <a:uLnTx/>
                <a:uFillTx/>
                <a:latin typeface="Calibri" panose="020F0502020204030204"/>
                <a:ea typeface="+mn-ea"/>
                <a:cs typeface="+mn-cs"/>
              </a:rPr>
              <a:t>S’exprimer, se sentir respectée</a:t>
            </a:r>
          </a:p>
          <a:p>
            <a:pPr marL="177796" marR="0" lvl="0" indent="-177796" algn="ctr" defTabSz="914400" rtl="0" eaLnBrk="1" fontAlgn="auto" latinLnBrk="0" hangingPunct="1">
              <a:lnSpc>
                <a:spcPct val="100000"/>
              </a:lnSpc>
              <a:spcBef>
                <a:spcPts val="0"/>
              </a:spcBef>
              <a:spcAft>
                <a:spcPts val="0"/>
              </a:spcAft>
              <a:buClrTx/>
              <a:buSzTx/>
              <a:buFontTx/>
              <a:buNone/>
              <a:tabLst/>
              <a:defRPr/>
            </a:pPr>
            <a:r>
              <a:rPr kumimoji="0" lang="fr-CA" sz="1900" b="1" i="0" u="none" strike="noStrike" kern="1200" cap="none" spc="0" normalizeH="0" baseline="0" noProof="0" dirty="0">
                <a:ln>
                  <a:noFill/>
                </a:ln>
                <a:solidFill>
                  <a:prstClr val="white"/>
                </a:solidFill>
                <a:effectLst/>
                <a:uLnTx/>
                <a:uFillTx/>
                <a:latin typeface="Calibri" panose="020F0502020204030204"/>
                <a:ea typeface="+mn-ea"/>
                <a:cs typeface="+mn-cs"/>
              </a:rPr>
              <a:t>Retrouver l’estime de soi</a:t>
            </a:r>
          </a:p>
          <a:p>
            <a:pPr marL="177796" marR="0" lvl="0" indent="-177796" algn="ctr"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177796" marR="0" lvl="0" indent="-177796" algn="ctr"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177796" marR="0" lvl="0" indent="-177796" algn="l" defTabSz="914400" rtl="0" eaLnBrk="1" fontAlgn="auto" latinLnBrk="0" hangingPunct="1">
              <a:lnSpc>
                <a:spcPct val="100000"/>
              </a:lnSpc>
              <a:spcBef>
                <a:spcPts val="2400"/>
              </a:spcBef>
              <a:spcAft>
                <a:spcPts val="1200"/>
              </a:spcAft>
              <a:buClrTx/>
              <a:buSzTx/>
              <a:buFontTx/>
              <a:buNone/>
              <a:tabLst/>
              <a:defRPr/>
            </a:pPr>
            <a:endParaRPr kumimoji="0" lang="fr-CA"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177796" marR="0" lvl="0" indent="-177796" algn="l" defTabSz="914400" rtl="0" eaLnBrk="1" fontAlgn="auto" latinLnBrk="0" hangingPunct="1">
              <a:lnSpc>
                <a:spcPct val="100000"/>
              </a:lnSpc>
              <a:spcBef>
                <a:spcPts val="2400"/>
              </a:spcBef>
              <a:spcAft>
                <a:spcPts val="1200"/>
              </a:spcAft>
              <a:buClrTx/>
              <a:buSzTx/>
              <a:buFontTx/>
              <a:buNone/>
              <a:tabLst/>
              <a:defRPr/>
            </a:pPr>
            <a:endParaRPr kumimoji="0" lang="fr-CA"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571486" marR="0" lvl="0" indent="-571486" algn="l" defTabSz="914400" rtl="0" eaLnBrk="1" fontAlgn="auto" latinLnBrk="0" hangingPunct="1">
              <a:lnSpc>
                <a:spcPct val="100000"/>
              </a:lnSpc>
              <a:spcBef>
                <a:spcPts val="2400"/>
              </a:spcBef>
              <a:spcAft>
                <a:spcPts val="1200"/>
              </a:spcAft>
              <a:buClrTx/>
              <a:buSzTx/>
              <a:buFont typeface="Wingdings" panose="05000000000000000000" pitchFamily="2" charset="2"/>
              <a:buChar char="§"/>
              <a:tabLst/>
              <a:defRPr/>
            </a:pPr>
            <a:endParaRPr kumimoji="0" lang="fr-CA" sz="3600" b="0" i="0" u="none" strike="noStrike" kern="1200" cap="none" spc="0" normalizeH="0" baseline="0" noProof="0" dirty="0">
              <a:ln>
                <a:noFill/>
              </a:ln>
              <a:solidFill>
                <a:srgbClr val="084483"/>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F1A8E0-7920-496E-8489-477E66D84C04}" type="slidenum">
              <a:rPr kumimoji="0" lang="fr-CA" alt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CA" alt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736FC025-FC60-8214-7023-9280AAE5A746}"/>
              </a:ext>
            </a:extLst>
          </p:cNvPr>
          <p:cNvSpPr txBox="1"/>
          <p:nvPr/>
        </p:nvSpPr>
        <p:spPr>
          <a:xfrm>
            <a:off x="584254" y="439980"/>
            <a:ext cx="468365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Source du conflit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rPr>
              <a:t>Le cercle du conflit – outil d’analyse et d’intervention</a:t>
            </a:r>
          </a:p>
        </p:txBody>
      </p:sp>
      <p:sp>
        <p:nvSpPr>
          <p:cNvPr id="4" name="Espace réservé de la date 10">
            <a:extLst>
              <a:ext uri="{FF2B5EF4-FFF2-40B4-BE49-F238E27FC236}">
                <a16:creationId xmlns:a16="http://schemas.microsoft.com/office/drawing/2014/main" id="{687FBD07-EE24-0C91-0393-72541FA54544}"/>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9AF660-301E-124D-BF6C-A294018A8E28}" type="datetime1">
              <a:rPr kumimoji="0" lang="fr-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2023-05-24</a:t>
            </a:fld>
            <a:endPar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11">
            <a:extLst>
              <a:ext uri="{FF2B5EF4-FFF2-40B4-BE49-F238E27FC236}">
                <a16:creationId xmlns:a16="http://schemas.microsoft.com/office/drawing/2014/main" id="{40CD1B8A-D3D9-FE50-B3E2-E6A9BCEE4C7B}"/>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Marc-André Bujold</a:t>
            </a:r>
          </a:p>
        </p:txBody>
      </p:sp>
      <p:sp>
        <p:nvSpPr>
          <p:cNvPr id="7" name="ZoneTexte 6">
            <a:extLst>
              <a:ext uri="{FF2B5EF4-FFF2-40B4-BE49-F238E27FC236}">
                <a16:creationId xmlns:a16="http://schemas.microsoft.com/office/drawing/2014/main" id="{9CCE1015-E6B4-AE12-FEE6-3499D0345E84}"/>
              </a:ext>
            </a:extLst>
          </p:cNvPr>
          <p:cNvSpPr txBox="1"/>
          <p:nvPr/>
        </p:nvSpPr>
        <p:spPr>
          <a:xfrm>
            <a:off x="9093199" y="6059699"/>
            <a:ext cx="200041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Moore (2014) Furlong (2020)</a:t>
            </a:r>
          </a:p>
        </p:txBody>
      </p:sp>
    </p:spTree>
    <p:extLst>
      <p:ext uri="{BB962C8B-B14F-4D97-AF65-F5344CB8AC3E}">
        <p14:creationId xmlns:p14="http://schemas.microsoft.com/office/powerpoint/2010/main" val="2147425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D9AD3A5-B199-41B3-8EA9-D419296EFC30}"/>
              </a:ext>
            </a:extLst>
          </p:cNvPr>
          <p:cNvGraphicFramePr/>
          <p:nvPr/>
        </p:nvGraphicFramePr>
        <p:xfrm>
          <a:off x="1271464" y="548680"/>
          <a:ext cx="9937104" cy="6244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à coins arrondis 15">
            <a:extLst>
              <a:ext uri="{FF2B5EF4-FFF2-40B4-BE49-F238E27FC236}">
                <a16:creationId xmlns:a16="http://schemas.microsoft.com/office/drawing/2014/main" id="{001AED13-9AFE-4414-8138-E93CAC8107B8}"/>
              </a:ext>
            </a:extLst>
          </p:cNvPr>
          <p:cNvSpPr/>
          <p:nvPr/>
        </p:nvSpPr>
        <p:spPr>
          <a:xfrm rot="16200000">
            <a:off x="64320" y="3130823"/>
            <a:ext cx="4673553" cy="1395412"/>
          </a:xfrm>
          <a:prstGeom prst="roundRect">
            <a:avLst/>
          </a:prstGeom>
          <a:gradFill>
            <a:gsLst>
              <a:gs pos="0">
                <a:schemeClr val="accent1">
                  <a:lumMod val="5000"/>
                  <a:lumOff val="95000"/>
                </a:schemeClr>
              </a:gs>
              <a:gs pos="43000">
                <a:srgbClr val="FF0000"/>
              </a:gs>
              <a:gs pos="60000">
                <a:srgbClr val="C00000"/>
              </a:gs>
              <a:gs pos="100000">
                <a:schemeClr val="accent1">
                  <a:lumMod val="30000"/>
                  <a:lumOff val="7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fr-CA" sz="4000" b="1" i="0" u="none" strike="noStrike" kern="1200" cap="small"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Tw Cen MT"/>
                <a:ea typeface="+mn-ea"/>
                <a:cs typeface="+mn-cs"/>
              </a:rPr>
              <a:t>Le cercle du conflit</a:t>
            </a:r>
            <a:endParaRPr kumimoji="0" lang="fr-CA" sz="4000" b="0" i="0" u="none" strike="noStrike" kern="1200" cap="small"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1" name="Secteurs 4"/>
          <p:cNvSpPr/>
          <p:nvPr/>
        </p:nvSpPr>
        <p:spPr>
          <a:xfrm rot="19353972">
            <a:off x="9290809" y="958628"/>
            <a:ext cx="1686080" cy="1124053"/>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marR="0" lvl="0" indent="0" algn="ctr" defTabSz="711182"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   </a:t>
            </a:r>
            <a:endParaRPr kumimoji="0" lang="fr-FR" sz="16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sp>
        <p:nvSpPr>
          <p:cNvPr id="22" name="ZoneTexte 21">
            <a:extLst>
              <a:ext uri="{FF2B5EF4-FFF2-40B4-BE49-F238E27FC236}">
                <a16:creationId xmlns:a16="http://schemas.microsoft.com/office/drawing/2014/main" id="{71A84FF8-71CE-4A1F-A254-215FF6C0A166}"/>
              </a:ext>
            </a:extLst>
          </p:cNvPr>
          <p:cNvSpPr txBox="1"/>
          <p:nvPr/>
        </p:nvSpPr>
        <p:spPr>
          <a:xfrm>
            <a:off x="5051884" y="1491755"/>
            <a:ext cx="2376264"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9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fr-CA"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2. Valeurs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9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p>
        </p:txBody>
      </p:sp>
      <p:sp>
        <p:nvSpPr>
          <p:cNvPr id="23" name="ZoneTexte 22"/>
          <p:cNvSpPr txBox="1"/>
          <p:nvPr/>
        </p:nvSpPr>
        <p:spPr>
          <a:xfrm>
            <a:off x="3761701" y="1327874"/>
            <a:ext cx="4896544" cy="7309693"/>
          </a:xfrm>
          <a:prstGeom prst="rect">
            <a:avLst/>
          </a:prstGeom>
          <a:noFill/>
        </p:spPr>
        <p:txBody>
          <a:bodyPr wrap="square" rtlCol="0">
            <a:spAutoFit/>
          </a:bodyPr>
          <a:lstStyle/>
          <a:p>
            <a:pPr marL="177796" marR="0" lvl="0" indent="-177796" algn="l" defTabSz="914400" rtl="0" eaLnBrk="1" fontAlgn="auto" latinLnBrk="0" hangingPunct="1">
              <a:lnSpc>
                <a:spcPct val="100000"/>
              </a:lnSpc>
              <a:spcBef>
                <a:spcPts val="2400"/>
              </a:spcBef>
              <a:spcAft>
                <a:spcPts val="1200"/>
              </a:spcAft>
              <a:buClrTx/>
              <a:buSzTx/>
              <a:buFontTx/>
              <a:buNone/>
              <a:tabLst/>
              <a:defRPr/>
            </a:pPr>
            <a:r>
              <a:rPr kumimoji="0" lang="fr-CA"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p>
          <a:p>
            <a:pPr marL="177796" marR="0" lvl="0" indent="-177796"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Courantes, fondamentales, personnelles</a:t>
            </a:r>
          </a:p>
          <a:p>
            <a:pPr marL="177796" marR="0" lvl="0" indent="-177796"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Ce qui est juste, injuste, le bien, le mal</a:t>
            </a:r>
          </a:p>
          <a:p>
            <a:pPr marL="177796" marR="0" lvl="0" indent="-177796"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Les idéologies</a:t>
            </a:r>
          </a:p>
          <a:p>
            <a:pPr marL="177796" marR="0" lvl="0" indent="-177796" algn="ctr"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177796" marR="0" lvl="0" indent="-177796" algn="ctr" defTabSz="914400" rtl="0" eaLnBrk="1" fontAlgn="auto" latinLnBrk="0" hangingPunct="1">
              <a:lnSpc>
                <a:spcPct val="100000"/>
              </a:lnSpc>
              <a:spcBef>
                <a:spcPts val="0"/>
              </a:spcBef>
              <a:spcAft>
                <a:spcPts val="0"/>
              </a:spcAft>
              <a:buClrTx/>
              <a:buSzTx/>
              <a:buFontTx/>
              <a:buNone/>
              <a:tabLst/>
              <a:defRPr/>
            </a:pPr>
            <a:r>
              <a:rPr kumimoji="0" lang="fr-CA" sz="1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Nommer les valeurs importantes</a:t>
            </a:r>
          </a:p>
          <a:p>
            <a:pPr marL="177796" marR="0" lvl="0" indent="-177796" algn="ctr" defTabSz="914400" rtl="0" eaLnBrk="1" fontAlgn="auto" latinLnBrk="0" hangingPunct="1">
              <a:lnSpc>
                <a:spcPct val="100000"/>
              </a:lnSpc>
              <a:spcBef>
                <a:spcPts val="0"/>
              </a:spcBef>
              <a:spcAft>
                <a:spcPts val="0"/>
              </a:spcAft>
              <a:buClrTx/>
              <a:buSzTx/>
              <a:buFontTx/>
              <a:buNone/>
              <a:tabLst/>
              <a:defRPr/>
            </a:pPr>
            <a:r>
              <a:rPr kumimoji="0" lang="fr-CA" sz="1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Identifier les questions de principe</a:t>
            </a:r>
          </a:p>
          <a:p>
            <a:pPr marL="177796" marR="0" lvl="0" indent="-177796" algn="ctr" defTabSz="914400" rtl="0" eaLnBrk="1" fontAlgn="auto" latinLnBrk="0" hangingPunct="1">
              <a:lnSpc>
                <a:spcPct val="100000"/>
              </a:lnSpc>
              <a:spcBef>
                <a:spcPts val="0"/>
              </a:spcBef>
              <a:spcAft>
                <a:spcPts val="0"/>
              </a:spcAft>
              <a:buClrTx/>
              <a:buSzTx/>
              <a:buFontTx/>
              <a:buNone/>
              <a:tabLst/>
              <a:defRPr/>
            </a:pPr>
            <a:r>
              <a:rPr kumimoji="0" lang="fr-CA" sz="1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Sentir que les valeurs sont comprises et respectées</a:t>
            </a:r>
          </a:p>
          <a:p>
            <a:pPr marL="177796" marR="0" lvl="0" indent="-177796" algn="ctr" defTabSz="914400" rtl="0" eaLnBrk="1" fontAlgn="auto" latinLnBrk="0" hangingPunct="1">
              <a:lnSpc>
                <a:spcPct val="100000"/>
              </a:lnSpc>
              <a:spcBef>
                <a:spcPts val="0"/>
              </a:spcBef>
              <a:spcAft>
                <a:spcPts val="0"/>
              </a:spcAft>
              <a:buClrTx/>
              <a:buSzTx/>
              <a:buFontTx/>
              <a:buNone/>
              <a:tabLst/>
              <a:defRPr/>
            </a:pPr>
            <a:r>
              <a:rPr kumimoji="0" lang="fr-CA" sz="1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Créer une dynamique rassurante</a:t>
            </a:r>
          </a:p>
          <a:p>
            <a:pPr marL="177796" marR="0" lvl="0" indent="-177796" algn="ctr" defTabSz="914400" rtl="0" eaLnBrk="1" fontAlgn="auto" latinLnBrk="0" hangingPunct="1">
              <a:lnSpc>
                <a:spcPct val="100000"/>
              </a:lnSpc>
              <a:spcBef>
                <a:spcPts val="0"/>
              </a:spcBef>
              <a:spcAft>
                <a:spcPts val="0"/>
              </a:spcAft>
              <a:buClrTx/>
              <a:buSzTx/>
              <a:buFontTx/>
              <a:buNone/>
              <a:tabLst/>
              <a:defRPr/>
            </a:pPr>
            <a:r>
              <a:rPr kumimoji="0" lang="fr-CA" sz="1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Atténuer la compétition</a:t>
            </a:r>
          </a:p>
          <a:p>
            <a:pPr marL="177796" marR="0" lvl="0" indent="-177796" algn="ctr" defTabSz="914400" rtl="0" eaLnBrk="1" fontAlgn="auto" latinLnBrk="0" hangingPunct="1">
              <a:lnSpc>
                <a:spcPct val="100000"/>
              </a:lnSpc>
              <a:spcBef>
                <a:spcPts val="0"/>
              </a:spcBef>
              <a:spcAft>
                <a:spcPts val="0"/>
              </a:spcAft>
              <a:buClrTx/>
              <a:buSzTx/>
              <a:buFontTx/>
              <a:buNone/>
              <a:tabLst/>
              <a:defRPr/>
            </a:pPr>
            <a:r>
              <a:rPr kumimoji="0" lang="fr-CA" sz="1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Prioriser la résolution du conflit</a:t>
            </a:r>
          </a:p>
          <a:p>
            <a:pPr marL="177796" marR="0" lvl="0" indent="-177796" algn="ctr"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177796" marR="0" lvl="0" indent="-177796" algn="ctr"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177796" marR="0" lvl="0" indent="-177796" algn="l" defTabSz="914400" rtl="0" eaLnBrk="1" fontAlgn="auto" latinLnBrk="0" hangingPunct="1">
              <a:lnSpc>
                <a:spcPct val="100000"/>
              </a:lnSpc>
              <a:spcBef>
                <a:spcPts val="2400"/>
              </a:spcBef>
              <a:spcAft>
                <a:spcPts val="1200"/>
              </a:spcAft>
              <a:buClrTx/>
              <a:buSzTx/>
              <a:buFontTx/>
              <a:buNone/>
              <a:tabLst/>
              <a:defRPr/>
            </a:pPr>
            <a:endParaRPr kumimoji="0" lang="fr-CA"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177796" marR="0" lvl="0" indent="-177796" algn="l" defTabSz="914400" rtl="0" eaLnBrk="1" fontAlgn="auto" latinLnBrk="0" hangingPunct="1">
              <a:lnSpc>
                <a:spcPct val="100000"/>
              </a:lnSpc>
              <a:spcBef>
                <a:spcPts val="2400"/>
              </a:spcBef>
              <a:spcAft>
                <a:spcPts val="1200"/>
              </a:spcAft>
              <a:buClrTx/>
              <a:buSzTx/>
              <a:buFontTx/>
              <a:buNone/>
              <a:tabLst/>
              <a:defRPr/>
            </a:pPr>
            <a:endParaRPr kumimoji="0" lang="fr-CA"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571486" marR="0" lvl="0" indent="-571486" algn="l" defTabSz="914400" rtl="0" eaLnBrk="1" fontAlgn="auto" latinLnBrk="0" hangingPunct="1">
              <a:lnSpc>
                <a:spcPct val="100000"/>
              </a:lnSpc>
              <a:spcBef>
                <a:spcPts val="2400"/>
              </a:spcBef>
              <a:spcAft>
                <a:spcPts val="1200"/>
              </a:spcAft>
              <a:buClrTx/>
              <a:buSzTx/>
              <a:buFont typeface="Wingdings" panose="05000000000000000000" pitchFamily="2" charset="2"/>
              <a:buChar char="§"/>
              <a:tabLst/>
              <a:defRPr/>
            </a:pPr>
            <a:endParaRPr kumimoji="0" lang="fr-CA" sz="3600" b="0" i="0" u="none" strike="noStrike" kern="1200" cap="none" spc="0" normalizeH="0" baseline="0" noProof="0" dirty="0">
              <a:ln>
                <a:noFill/>
              </a:ln>
              <a:solidFill>
                <a:srgbClr val="084483"/>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F1A8E0-7920-496E-8489-477E66D84C04}" type="slidenum">
              <a:rPr kumimoji="0" lang="fr-CA" alt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CA" alt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903FC892-1431-7838-887C-EE06523BEB42}"/>
              </a:ext>
            </a:extLst>
          </p:cNvPr>
          <p:cNvSpPr txBox="1"/>
          <p:nvPr/>
        </p:nvSpPr>
        <p:spPr>
          <a:xfrm>
            <a:off x="584254" y="439980"/>
            <a:ext cx="468365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Source du conflit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rPr>
              <a:t>Le cercle du conflit – outil d’analyse et d’intervention</a:t>
            </a:r>
          </a:p>
        </p:txBody>
      </p:sp>
      <p:sp>
        <p:nvSpPr>
          <p:cNvPr id="4" name="Espace réservé de la date 10">
            <a:extLst>
              <a:ext uri="{FF2B5EF4-FFF2-40B4-BE49-F238E27FC236}">
                <a16:creationId xmlns:a16="http://schemas.microsoft.com/office/drawing/2014/main" id="{5B6BFD2F-ABE3-5667-B67E-909A0371F431}"/>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6D103C-B8D6-1946-BC39-C8D5326F6CA7}" type="datetime1">
              <a:rPr kumimoji="0" lang="fr-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2023-05-24</a:t>
            </a:fld>
            <a:endPar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11">
            <a:extLst>
              <a:ext uri="{FF2B5EF4-FFF2-40B4-BE49-F238E27FC236}">
                <a16:creationId xmlns:a16="http://schemas.microsoft.com/office/drawing/2014/main" id="{2078B0D7-B448-4310-BDE7-59120A7AC48A}"/>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 Marc-André Bujold</a:t>
            </a:r>
          </a:p>
        </p:txBody>
      </p:sp>
      <p:sp>
        <p:nvSpPr>
          <p:cNvPr id="7" name="ZoneTexte 6">
            <a:extLst>
              <a:ext uri="{FF2B5EF4-FFF2-40B4-BE49-F238E27FC236}">
                <a16:creationId xmlns:a16="http://schemas.microsoft.com/office/drawing/2014/main" id="{A818DDF6-17CB-5821-DFA4-8EDC338A0497}"/>
              </a:ext>
            </a:extLst>
          </p:cNvPr>
          <p:cNvSpPr txBox="1"/>
          <p:nvPr/>
        </p:nvSpPr>
        <p:spPr>
          <a:xfrm>
            <a:off x="9093199" y="6059699"/>
            <a:ext cx="200041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Moore (2014) Furlong (2020)</a:t>
            </a:r>
          </a:p>
        </p:txBody>
      </p:sp>
    </p:spTree>
    <p:extLst>
      <p:ext uri="{BB962C8B-B14F-4D97-AF65-F5344CB8AC3E}">
        <p14:creationId xmlns:p14="http://schemas.microsoft.com/office/powerpoint/2010/main" val="21432898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D9AD3A5-B199-41B3-8EA9-D419296EFC30}"/>
              </a:ext>
            </a:extLst>
          </p:cNvPr>
          <p:cNvGraphicFramePr/>
          <p:nvPr/>
        </p:nvGraphicFramePr>
        <p:xfrm>
          <a:off x="1271464" y="548680"/>
          <a:ext cx="9937104" cy="6244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à coins arrondis 15">
            <a:extLst>
              <a:ext uri="{FF2B5EF4-FFF2-40B4-BE49-F238E27FC236}">
                <a16:creationId xmlns:a16="http://schemas.microsoft.com/office/drawing/2014/main" id="{001AED13-9AFE-4414-8138-E93CAC8107B8}"/>
              </a:ext>
            </a:extLst>
          </p:cNvPr>
          <p:cNvSpPr/>
          <p:nvPr/>
        </p:nvSpPr>
        <p:spPr>
          <a:xfrm rot="16200000">
            <a:off x="64320" y="3130823"/>
            <a:ext cx="4673553" cy="1395412"/>
          </a:xfrm>
          <a:prstGeom prst="roundRect">
            <a:avLst/>
          </a:prstGeom>
          <a:gradFill>
            <a:gsLst>
              <a:gs pos="0">
                <a:schemeClr val="accent1">
                  <a:lumMod val="5000"/>
                  <a:lumOff val="95000"/>
                </a:schemeClr>
              </a:gs>
              <a:gs pos="43000">
                <a:srgbClr val="FF0000"/>
              </a:gs>
              <a:gs pos="60000">
                <a:srgbClr val="C00000"/>
              </a:gs>
              <a:gs pos="100000">
                <a:schemeClr val="accent1">
                  <a:lumMod val="30000"/>
                  <a:lumOff val="7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fr-CA" sz="4000" b="1" i="0" u="none" strike="noStrike" kern="1200" cap="small"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Tw Cen MT"/>
                <a:ea typeface="+mn-ea"/>
                <a:cs typeface="+mn-cs"/>
              </a:rPr>
              <a:t>Le cercle du conflit</a:t>
            </a:r>
            <a:endParaRPr kumimoji="0" lang="fr-CA" sz="4000" b="0" i="0" u="none" strike="noStrike" kern="1200" cap="small"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6" name="ZoneTexte 15"/>
          <p:cNvSpPr txBox="1"/>
          <p:nvPr/>
        </p:nvSpPr>
        <p:spPr>
          <a:xfrm>
            <a:off x="5015880" y="1518333"/>
            <a:ext cx="3024336" cy="646331"/>
          </a:xfrm>
          <a:prstGeom prst="rect">
            <a:avLst/>
          </a:prstGeom>
          <a:noFill/>
        </p:spPr>
        <p:txBody>
          <a:bodyPr wrap="square" rtlCol="0">
            <a:spAutoFit/>
          </a:bodyPr>
          <a:lstStyle/>
          <a:p>
            <a:pPr marL="177796" marR="0" lvl="0" indent="-177796" algn="l" defTabSz="914400" rtl="0" eaLnBrk="1" fontAlgn="auto" latinLnBrk="0" hangingPunct="1">
              <a:lnSpc>
                <a:spcPct val="100000"/>
              </a:lnSpc>
              <a:spcBef>
                <a:spcPts val="2400"/>
              </a:spcBef>
              <a:spcAft>
                <a:spcPts val="1200"/>
              </a:spcAft>
              <a:buClrTx/>
              <a:buSzTx/>
              <a:buFontTx/>
              <a:buNone/>
              <a:tabLst/>
              <a:defRPr/>
            </a:pPr>
            <a:r>
              <a:rPr kumimoji="0" lang="fr-CA"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3. Données</a:t>
            </a:r>
          </a:p>
        </p:txBody>
      </p:sp>
      <p:sp>
        <p:nvSpPr>
          <p:cNvPr id="21" name="ZoneTexte 20"/>
          <p:cNvSpPr txBox="1"/>
          <p:nvPr/>
        </p:nvSpPr>
        <p:spPr>
          <a:xfrm>
            <a:off x="3761701" y="1327877"/>
            <a:ext cx="4896544" cy="3724096"/>
          </a:xfrm>
          <a:prstGeom prst="rect">
            <a:avLst/>
          </a:prstGeom>
          <a:noFill/>
        </p:spPr>
        <p:txBody>
          <a:bodyPr wrap="square" rtlCol="0">
            <a:spAutoFit/>
          </a:bodyPr>
          <a:lstStyle/>
          <a:p>
            <a:pPr marL="177796" marR="0" lvl="0" indent="-177796" algn="l" defTabSz="914400" rtl="0" eaLnBrk="1" fontAlgn="auto" latinLnBrk="0" hangingPunct="1">
              <a:lnSpc>
                <a:spcPct val="100000"/>
              </a:lnSpc>
              <a:spcBef>
                <a:spcPts val="2400"/>
              </a:spcBef>
              <a:spcAft>
                <a:spcPts val="1200"/>
              </a:spcAft>
              <a:buClrTx/>
              <a:buSzTx/>
              <a:buFontTx/>
              <a:buNone/>
              <a:tabLst/>
              <a:defRPr/>
            </a:pPr>
            <a:r>
              <a:rPr kumimoji="0" lang="fr-CA"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p>
          <a:p>
            <a:pPr marL="177796" marR="0" lvl="0" indent="-177796"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Manque d’information, désinformation</a:t>
            </a:r>
          </a:p>
          <a:p>
            <a:pPr marL="177796" marR="0" lvl="0" indent="-177796"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Collecte de données</a:t>
            </a:r>
          </a:p>
          <a:p>
            <a:pPr marL="177796" marR="0" lvl="0" indent="-177796"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Évaluation de données</a:t>
            </a:r>
          </a:p>
          <a:p>
            <a:pPr marL="177796" marR="0" lvl="0" indent="-177796" algn="ctr"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177796" marR="0" lvl="0" indent="-177796" algn="ctr"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Avoir les deux côtés de la médaille</a:t>
            </a:r>
          </a:p>
          <a:p>
            <a:pPr marL="177796" marR="0" lvl="0" indent="-177796" algn="ctr"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Identifier les besoins et intérêts</a:t>
            </a:r>
          </a:p>
          <a:p>
            <a:pPr marL="177796" marR="0" lvl="0" indent="-177796" algn="ctr"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Comprendre les besoins de l’autre</a:t>
            </a:r>
          </a:p>
          <a:p>
            <a:pPr marL="177796" marR="0" lvl="0" indent="-177796" algn="ctr"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Créer un climat de communication</a:t>
            </a:r>
          </a:p>
          <a:p>
            <a:pPr marL="177796" marR="0" lvl="0" indent="-177796" algn="ctr"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Détoxifier le discours</a:t>
            </a:r>
          </a:p>
          <a:p>
            <a:pPr marL="177796" marR="0" lvl="0" indent="-177796" algn="ctr"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Nommer ce qui est important</a:t>
            </a:r>
            <a:endParaRPr kumimoji="0" lang="fr-CA" sz="2000" b="1" i="0" u="none" strike="noStrike" kern="1200" cap="none" spc="0" normalizeH="0" baseline="0" noProof="0" dirty="0">
              <a:ln>
                <a:noFill/>
              </a:ln>
              <a:solidFill>
                <a:srgbClr val="084483"/>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F1A8E0-7920-496E-8489-477E66D84C04}" type="slidenum">
              <a:rPr kumimoji="0" lang="fr-CA" alt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CA" alt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16753A3D-EB9F-6C3B-15AE-7CF277414CD3}"/>
              </a:ext>
            </a:extLst>
          </p:cNvPr>
          <p:cNvSpPr txBox="1"/>
          <p:nvPr/>
        </p:nvSpPr>
        <p:spPr>
          <a:xfrm>
            <a:off x="584254" y="439980"/>
            <a:ext cx="468365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Source du conflit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rPr>
              <a:t>Le cercle du conflit – outil d’analyse et d’intervention</a:t>
            </a:r>
          </a:p>
        </p:txBody>
      </p:sp>
      <p:sp>
        <p:nvSpPr>
          <p:cNvPr id="4" name="Espace réservé de la date 10">
            <a:extLst>
              <a:ext uri="{FF2B5EF4-FFF2-40B4-BE49-F238E27FC236}">
                <a16:creationId xmlns:a16="http://schemas.microsoft.com/office/drawing/2014/main" id="{CFE2125F-6CA5-F4D3-5135-C593119DED77}"/>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667AAE-F971-A44F-B96D-9AEAEA57B899}" type="datetime1">
              <a:rPr kumimoji="0" lang="fr-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2023-05-24</a:t>
            </a:fld>
            <a:endPar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11">
            <a:extLst>
              <a:ext uri="{FF2B5EF4-FFF2-40B4-BE49-F238E27FC236}">
                <a16:creationId xmlns:a16="http://schemas.microsoft.com/office/drawing/2014/main" id="{46673DEA-5AE2-04EB-7D22-2A583E9BB6AF}"/>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Marc-André Bujold</a:t>
            </a:r>
          </a:p>
        </p:txBody>
      </p:sp>
      <p:sp>
        <p:nvSpPr>
          <p:cNvPr id="7" name="ZoneTexte 6">
            <a:extLst>
              <a:ext uri="{FF2B5EF4-FFF2-40B4-BE49-F238E27FC236}">
                <a16:creationId xmlns:a16="http://schemas.microsoft.com/office/drawing/2014/main" id="{31EFA3BB-D7AB-91F6-B68E-88DDC4FDFBB0}"/>
              </a:ext>
            </a:extLst>
          </p:cNvPr>
          <p:cNvSpPr txBox="1"/>
          <p:nvPr/>
        </p:nvSpPr>
        <p:spPr>
          <a:xfrm>
            <a:off x="9093199" y="6059699"/>
            <a:ext cx="200041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Moore (2014) Furlong (2020)</a:t>
            </a:r>
          </a:p>
        </p:txBody>
      </p:sp>
    </p:spTree>
    <p:extLst>
      <p:ext uri="{BB962C8B-B14F-4D97-AF65-F5344CB8AC3E}">
        <p14:creationId xmlns:p14="http://schemas.microsoft.com/office/powerpoint/2010/main" val="24866780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D9AD3A5-B199-41B3-8EA9-D419296EFC30}"/>
              </a:ext>
            </a:extLst>
          </p:cNvPr>
          <p:cNvGraphicFramePr/>
          <p:nvPr/>
        </p:nvGraphicFramePr>
        <p:xfrm>
          <a:off x="1271464" y="548680"/>
          <a:ext cx="9937104" cy="6244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à coins arrondis 15">
            <a:extLst>
              <a:ext uri="{FF2B5EF4-FFF2-40B4-BE49-F238E27FC236}">
                <a16:creationId xmlns:a16="http://schemas.microsoft.com/office/drawing/2014/main" id="{001AED13-9AFE-4414-8138-E93CAC8107B8}"/>
              </a:ext>
            </a:extLst>
          </p:cNvPr>
          <p:cNvSpPr/>
          <p:nvPr/>
        </p:nvSpPr>
        <p:spPr>
          <a:xfrm rot="16200000">
            <a:off x="64320" y="3130823"/>
            <a:ext cx="4673553" cy="1395412"/>
          </a:xfrm>
          <a:prstGeom prst="roundRect">
            <a:avLst/>
          </a:prstGeom>
          <a:gradFill>
            <a:gsLst>
              <a:gs pos="0">
                <a:schemeClr val="accent1">
                  <a:lumMod val="5000"/>
                  <a:lumOff val="95000"/>
                </a:schemeClr>
              </a:gs>
              <a:gs pos="43000">
                <a:srgbClr val="FF0000"/>
              </a:gs>
              <a:gs pos="60000">
                <a:srgbClr val="C00000"/>
              </a:gs>
              <a:gs pos="100000">
                <a:schemeClr val="accent1">
                  <a:lumMod val="30000"/>
                  <a:lumOff val="7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fr-CA" sz="4000" b="1" i="0" u="none" strike="noStrike" kern="1200" cap="small"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Tw Cen MT"/>
                <a:ea typeface="+mn-ea"/>
                <a:cs typeface="+mn-cs"/>
              </a:rPr>
              <a:t>Le cercle du conflit</a:t>
            </a:r>
            <a:endParaRPr kumimoji="0" lang="fr-CA" sz="4000" b="0" i="0" u="none" strike="noStrike" kern="1200" cap="small"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7" name="ZoneTexte 6"/>
          <p:cNvSpPr txBox="1"/>
          <p:nvPr/>
        </p:nvSpPr>
        <p:spPr>
          <a:xfrm>
            <a:off x="5231904" y="1491757"/>
            <a:ext cx="2376264" cy="24314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9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fr-CA"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4. Besoins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Substantifs    Procéduraux   Psychologiques      Principes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5" name="Rectangle 4"/>
          <p:cNvSpPr/>
          <p:nvPr/>
        </p:nvSpPr>
        <p:spPr>
          <a:xfrm>
            <a:off x="3954016" y="3345565"/>
            <a:ext cx="4572000" cy="1631216"/>
          </a:xfrm>
          <a:prstGeom prst="rect">
            <a:avLst/>
          </a:prstGeom>
        </p:spPr>
        <p:txBody>
          <a:bodyPr>
            <a:spAutoFit/>
          </a:bodyPr>
          <a:lstStyle/>
          <a:p>
            <a:pPr marL="177796" marR="0" lvl="0" indent="-177796" algn="ctr"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Les faire ressortir</a:t>
            </a:r>
          </a:p>
          <a:p>
            <a:pPr marL="177796" marR="0" lvl="0" indent="-177796" algn="ctr"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Les traduire</a:t>
            </a:r>
          </a:p>
          <a:p>
            <a:pPr marL="177796" marR="0" lvl="0" indent="-177796" algn="ctr"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Les reformuler</a:t>
            </a:r>
          </a:p>
          <a:p>
            <a:pPr marL="177796" marR="0" lvl="0" indent="-177796" algn="ctr"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Recadrer  le problème</a:t>
            </a:r>
          </a:p>
          <a:p>
            <a:pPr marL="177796" marR="0" lvl="0" indent="-177796" algn="ctr"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Les satisfaire </a:t>
            </a:r>
          </a:p>
        </p:txBody>
      </p:sp>
      <p:sp>
        <p:nvSpPr>
          <p:cNvPr id="10" name="Espace réservé du numéro de diapositive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F1A8E0-7920-496E-8489-477E66D84C04}" type="slidenum">
              <a:rPr kumimoji="0" lang="fr-CA" alt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CA" alt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41649FD7-CF81-4E80-BC53-2B3398984213}"/>
              </a:ext>
            </a:extLst>
          </p:cNvPr>
          <p:cNvSpPr txBox="1"/>
          <p:nvPr/>
        </p:nvSpPr>
        <p:spPr>
          <a:xfrm>
            <a:off x="584254" y="439980"/>
            <a:ext cx="468365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Source du conflit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rPr>
              <a:t>Le cercle du conflit – outil d’analyse et d’intervention</a:t>
            </a:r>
          </a:p>
        </p:txBody>
      </p:sp>
      <p:sp>
        <p:nvSpPr>
          <p:cNvPr id="4" name="Espace réservé de la date 10">
            <a:extLst>
              <a:ext uri="{FF2B5EF4-FFF2-40B4-BE49-F238E27FC236}">
                <a16:creationId xmlns:a16="http://schemas.microsoft.com/office/drawing/2014/main" id="{ACFDB2BC-67CD-3EA8-8204-4A59A2F213BB}"/>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A5F156C-DB6C-9B42-9DB0-BE62AD312031}" type="datetime1">
              <a:rPr kumimoji="0" lang="fr-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2023-05-24</a:t>
            </a:fld>
            <a:endPar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11">
            <a:extLst>
              <a:ext uri="{FF2B5EF4-FFF2-40B4-BE49-F238E27FC236}">
                <a16:creationId xmlns:a16="http://schemas.microsoft.com/office/drawing/2014/main" id="{AC837257-A795-7143-0971-75BA5C5B6AC9}"/>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Marc-André Bujold</a:t>
            </a:r>
          </a:p>
        </p:txBody>
      </p:sp>
      <p:sp>
        <p:nvSpPr>
          <p:cNvPr id="8" name="ZoneTexte 7">
            <a:extLst>
              <a:ext uri="{FF2B5EF4-FFF2-40B4-BE49-F238E27FC236}">
                <a16:creationId xmlns:a16="http://schemas.microsoft.com/office/drawing/2014/main" id="{C175F726-3FC2-6A53-18C7-1751BECB7B22}"/>
              </a:ext>
            </a:extLst>
          </p:cNvPr>
          <p:cNvSpPr txBox="1"/>
          <p:nvPr/>
        </p:nvSpPr>
        <p:spPr>
          <a:xfrm>
            <a:off x="9093199" y="6059699"/>
            <a:ext cx="200041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Moore (2014) Furlong (2020)</a:t>
            </a:r>
          </a:p>
        </p:txBody>
      </p:sp>
    </p:spTree>
    <p:extLst>
      <p:ext uri="{BB962C8B-B14F-4D97-AF65-F5344CB8AC3E}">
        <p14:creationId xmlns:p14="http://schemas.microsoft.com/office/powerpoint/2010/main" val="26693865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D9AD3A5-B199-41B3-8EA9-D419296EFC30}"/>
              </a:ext>
            </a:extLst>
          </p:cNvPr>
          <p:cNvGraphicFramePr/>
          <p:nvPr/>
        </p:nvGraphicFramePr>
        <p:xfrm>
          <a:off x="1271464" y="548680"/>
          <a:ext cx="9937104" cy="6244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à coins arrondis 15">
            <a:extLst>
              <a:ext uri="{FF2B5EF4-FFF2-40B4-BE49-F238E27FC236}">
                <a16:creationId xmlns:a16="http://schemas.microsoft.com/office/drawing/2014/main" id="{001AED13-9AFE-4414-8138-E93CAC8107B8}"/>
              </a:ext>
            </a:extLst>
          </p:cNvPr>
          <p:cNvSpPr/>
          <p:nvPr/>
        </p:nvSpPr>
        <p:spPr>
          <a:xfrm rot="16200000">
            <a:off x="64320" y="3130823"/>
            <a:ext cx="4673553" cy="1395412"/>
          </a:xfrm>
          <a:prstGeom prst="roundRect">
            <a:avLst/>
          </a:prstGeom>
          <a:gradFill>
            <a:gsLst>
              <a:gs pos="0">
                <a:schemeClr val="accent1">
                  <a:lumMod val="5000"/>
                  <a:lumOff val="95000"/>
                </a:schemeClr>
              </a:gs>
              <a:gs pos="43000">
                <a:srgbClr val="FF0000"/>
              </a:gs>
              <a:gs pos="60000">
                <a:srgbClr val="C00000"/>
              </a:gs>
              <a:gs pos="100000">
                <a:schemeClr val="accent1">
                  <a:lumMod val="30000"/>
                  <a:lumOff val="7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fr-CA" sz="4000" b="1" i="0" u="none" strike="noStrike" kern="1200" cap="small"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Tw Cen MT"/>
                <a:ea typeface="+mn-ea"/>
                <a:cs typeface="+mn-cs"/>
              </a:rPr>
              <a:t>Le cercle du conflit</a:t>
            </a:r>
            <a:endParaRPr kumimoji="0" lang="fr-CA" sz="4000" b="0" i="0" u="none" strike="noStrike" kern="1200" cap="small"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Secteurs 4"/>
          <p:cNvSpPr/>
          <p:nvPr/>
        </p:nvSpPr>
        <p:spPr>
          <a:xfrm rot="19353972">
            <a:off x="4337752" y="4054666"/>
            <a:ext cx="1561185" cy="1248948"/>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marR="0" lvl="0" indent="0" algn="ctr" defTabSz="622284" rtl="0" eaLnBrk="1" fontAlgn="auto" latinLnBrk="0" hangingPunct="1">
              <a:lnSpc>
                <a:spcPct val="90000"/>
              </a:lnSpc>
              <a:spcBef>
                <a:spcPct val="0"/>
              </a:spcBef>
              <a:spcAft>
                <a:spcPct val="35000"/>
              </a:spcAft>
              <a:buClrTx/>
              <a:buSzTx/>
              <a:buFontTx/>
              <a:buNone/>
              <a:tabLst/>
              <a:defRPr/>
            </a:pPr>
            <a:endParaRPr kumimoji="0" lang="fr-FR" sz="14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sp>
        <p:nvSpPr>
          <p:cNvPr id="17" name="Rectangle 16"/>
          <p:cNvSpPr/>
          <p:nvPr/>
        </p:nvSpPr>
        <p:spPr>
          <a:xfrm>
            <a:off x="3954016" y="3345567"/>
            <a:ext cx="4572000" cy="1323439"/>
          </a:xfrm>
          <a:prstGeom prst="rect">
            <a:avLst/>
          </a:prstGeom>
        </p:spPr>
        <p:txBody>
          <a:bodyPr>
            <a:spAutoFit/>
          </a:bodyPr>
          <a:lstStyle/>
          <a:p>
            <a:pPr marL="177796" marR="0" lvl="0" indent="-177796" algn="ctr"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Revoir les rôles</a:t>
            </a:r>
          </a:p>
          <a:p>
            <a:pPr marL="177796" marR="0" lvl="0" indent="-177796" algn="ctr"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Rétablir les questions relationnelles</a:t>
            </a:r>
          </a:p>
          <a:p>
            <a:pPr marL="177796" marR="0" lvl="0" indent="-177796" algn="ctr"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Nommer les valeurs</a:t>
            </a:r>
          </a:p>
          <a:p>
            <a:pPr marL="177796" marR="0" lvl="0" indent="-177796" algn="ctr"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Considérer les contraintes</a:t>
            </a:r>
          </a:p>
        </p:txBody>
      </p:sp>
      <p:sp>
        <p:nvSpPr>
          <p:cNvPr id="18" name="ZoneTexte 17">
            <a:extLst>
              <a:ext uri="{FF2B5EF4-FFF2-40B4-BE49-F238E27FC236}">
                <a16:creationId xmlns:a16="http://schemas.microsoft.com/office/drawing/2014/main" id="{30A3BBE0-A01D-4698-84D2-A9CE244EE479}"/>
              </a:ext>
            </a:extLst>
          </p:cNvPr>
          <p:cNvSpPr txBox="1"/>
          <p:nvPr/>
        </p:nvSpPr>
        <p:spPr>
          <a:xfrm>
            <a:off x="5004728" y="1796577"/>
            <a:ext cx="2376264"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9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9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fr-CA"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Rôles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Autorité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Arrangements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Ressources</a:t>
            </a:r>
          </a:p>
        </p:txBody>
      </p:sp>
      <p:sp>
        <p:nvSpPr>
          <p:cNvPr id="10" name="ZoneTexte 9">
            <a:extLst>
              <a:ext uri="{FF2B5EF4-FFF2-40B4-BE49-F238E27FC236}">
                <a16:creationId xmlns:a16="http://schemas.microsoft.com/office/drawing/2014/main" id="{30A3BBE0-A01D-4698-84D2-A9CE244EE479}"/>
              </a:ext>
            </a:extLst>
          </p:cNvPr>
          <p:cNvSpPr txBox="1"/>
          <p:nvPr/>
        </p:nvSpPr>
        <p:spPr>
          <a:xfrm>
            <a:off x="5015880" y="987072"/>
            <a:ext cx="295232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5.Contraintes </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F1A8E0-7920-496E-8489-477E66D84C04}" type="slidenum">
              <a:rPr kumimoji="0" lang="fr-CA" alt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CA" alt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9F22583A-1B89-DCBC-1292-FFB409948908}"/>
              </a:ext>
            </a:extLst>
          </p:cNvPr>
          <p:cNvSpPr txBox="1"/>
          <p:nvPr/>
        </p:nvSpPr>
        <p:spPr>
          <a:xfrm>
            <a:off x="584254" y="439980"/>
            <a:ext cx="468365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Source du conflit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rPr>
              <a:t>Le cercle du conflit – outil d’analyse et d’intervention</a:t>
            </a:r>
          </a:p>
        </p:txBody>
      </p:sp>
      <p:sp>
        <p:nvSpPr>
          <p:cNvPr id="5" name="Espace réservé du pied de page 11">
            <a:extLst>
              <a:ext uri="{FF2B5EF4-FFF2-40B4-BE49-F238E27FC236}">
                <a16:creationId xmlns:a16="http://schemas.microsoft.com/office/drawing/2014/main" id="{6A4EFFFF-F9E8-BE2E-B1D9-BC3D7DADE29F}"/>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Marc-André Bujold</a:t>
            </a:r>
          </a:p>
        </p:txBody>
      </p:sp>
      <p:sp>
        <p:nvSpPr>
          <p:cNvPr id="6" name="ZoneTexte 5">
            <a:extLst>
              <a:ext uri="{FF2B5EF4-FFF2-40B4-BE49-F238E27FC236}">
                <a16:creationId xmlns:a16="http://schemas.microsoft.com/office/drawing/2014/main" id="{E33CE1F8-F0EF-8044-CC60-15C25E717909}"/>
              </a:ext>
            </a:extLst>
          </p:cNvPr>
          <p:cNvSpPr txBox="1"/>
          <p:nvPr/>
        </p:nvSpPr>
        <p:spPr>
          <a:xfrm>
            <a:off x="9093199" y="6059699"/>
            <a:ext cx="200041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Moore (2014) Furlong (2020)</a:t>
            </a:r>
          </a:p>
        </p:txBody>
      </p:sp>
      <p:sp>
        <p:nvSpPr>
          <p:cNvPr id="7" name="Espace réservé de la date 10">
            <a:extLst>
              <a:ext uri="{FF2B5EF4-FFF2-40B4-BE49-F238E27FC236}">
                <a16:creationId xmlns:a16="http://schemas.microsoft.com/office/drawing/2014/main" id="{9A0617C2-A38C-5E7A-6039-432170C43875}"/>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803DCD-93BB-3046-9F75-548570454E3C}" type="datetime1">
              <a:rPr kumimoji="0" lang="fr-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2023-05-24</a:t>
            </a:fld>
            <a:endPar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45687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80946" y="599946"/>
            <a:ext cx="568623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prstClr val="black"/>
                </a:solidFill>
                <a:effectLst/>
                <a:uLnTx/>
                <a:uFillTx/>
                <a:latin typeface="Calibri" panose="020F0502020204030204"/>
                <a:ea typeface="+mn-ea"/>
                <a:cs typeface="+mn-cs"/>
              </a:rPr>
              <a:t>Gestion du conflit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prstClr val="black"/>
                </a:solidFill>
                <a:effectLst/>
                <a:uLnTx/>
                <a:uFillTx/>
                <a:latin typeface="Calibri" panose="020F0502020204030204"/>
                <a:ea typeface="+mn-ea"/>
                <a:cs typeface="+mn-cs"/>
              </a:rPr>
              <a:t>Cycle vertueux de relation – promotion de la équité procédurale.</a:t>
            </a:r>
          </a:p>
        </p:txBody>
      </p:sp>
      <p:sp>
        <p:nvSpPr>
          <p:cNvPr id="5" name="Ellipse 4"/>
          <p:cNvSpPr/>
          <p:nvPr/>
        </p:nvSpPr>
        <p:spPr>
          <a:xfrm>
            <a:off x="4423318" y="4652206"/>
            <a:ext cx="1698928"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Ellipse 5"/>
          <p:cNvSpPr/>
          <p:nvPr/>
        </p:nvSpPr>
        <p:spPr>
          <a:xfrm>
            <a:off x="2074127" y="3133493"/>
            <a:ext cx="1531433"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Ellipse 6"/>
          <p:cNvSpPr/>
          <p:nvPr/>
        </p:nvSpPr>
        <p:spPr>
          <a:xfrm>
            <a:off x="6861717" y="3133493"/>
            <a:ext cx="1613209"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Ellipse 7"/>
          <p:cNvSpPr/>
          <p:nvPr/>
        </p:nvSpPr>
        <p:spPr>
          <a:xfrm>
            <a:off x="4360127" y="1531308"/>
            <a:ext cx="1735873"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white"/>
                </a:solidFill>
                <a:effectLst/>
                <a:uLnTx/>
                <a:uFillTx/>
                <a:latin typeface="Calibri" panose="020F0502020204030204"/>
                <a:ea typeface="+mn-ea"/>
                <a:cs typeface="+mn-cs"/>
              </a:rPr>
              <a:t>justice procédurale</a:t>
            </a:r>
          </a:p>
        </p:txBody>
      </p:sp>
      <p:sp>
        <p:nvSpPr>
          <p:cNvPr id="9" name="Ellipse 8"/>
          <p:cNvSpPr/>
          <p:nvPr/>
        </p:nvSpPr>
        <p:spPr>
          <a:xfrm>
            <a:off x="4423316" y="3211333"/>
            <a:ext cx="1620644"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lèche vers le bas 9"/>
          <p:cNvSpPr/>
          <p:nvPr/>
        </p:nvSpPr>
        <p:spPr>
          <a:xfrm>
            <a:off x="4828477" y="2484494"/>
            <a:ext cx="810322" cy="6802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Connecteur droit 11"/>
          <p:cNvCxnSpPr/>
          <p:nvPr/>
        </p:nvCxnSpPr>
        <p:spPr>
          <a:xfrm>
            <a:off x="3836020" y="3456878"/>
            <a:ext cx="3568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V="1">
            <a:off x="5269178" y="4196576"/>
            <a:ext cx="0" cy="3069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6300440" y="3456878"/>
            <a:ext cx="356839"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4463061" y="1874976"/>
            <a:ext cx="156978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black"/>
                </a:solidFill>
                <a:effectLst/>
                <a:uLnTx/>
                <a:uFillTx/>
                <a:latin typeface="Calibri" panose="020F0502020204030204"/>
                <a:ea typeface="+mn-ea"/>
                <a:cs typeface="+mn-cs"/>
              </a:rPr>
              <a:t>Équité procédurale</a:t>
            </a:r>
          </a:p>
        </p:txBody>
      </p:sp>
      <p:sp>
        <p:nvSpPr>
          <p:cNvPr id="20" name="ZoneTexte 19"/>
          <p:cNvSpPr txBox="1"/>
          <p:nvPr/>
        </p:nvSpPr>
        <p:spPr>
          <a:xfrm>
            <a:off x="4646411" y="3421416"/>
            <a:ext cx="111370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black"/>
                </a:solidFill>
                <a:effectLst/>
                <a:uLnTx/>
                <a:uFillTx/>
                <a:latin typeface="Calibri" panose="020F0502020204030204"/>
                <a:ea typeface="+mn-ea"/>
                <a:cs typeface="+mn-cs"/>
              </a:rPr>
              <a:t>Participation</a:t>
            </a:r>
          </a:p>
        </p:txBody>
      </p:sp>
      <p:sp>
        <p:nvSpPr>
          <p:cNvPr id="21" name="ZoneTexte 20"/>
          <p:cNvSpPr txBox="1"/>
          <p:nvPr/>
        </p:nvSpPr>
        <p:spPr>
          <a:xfrm>
            <a:off x="7067291" y="3410265"/>
            <a:ext cx="120206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black"/>
                </a:solidFill>
                <a:effectLst/>
                <a:uLnTx/>
                <a:uFillTx/>
                <a:latin typeface="Calibri" panose="020F0502020204030204"/>
                <a:ea typeface="+mn-ea"/>
                <a:cs typeface="+mn-cs"/>
              </a:rPr>
              <a:t>Considération</a:t>
            </a:r>
          </a:p>
        </p:txBody>
      </p:sp>
      <p:sp>
        <p:nvSpPr>
          <p:cNvPr id="22" name="ZoneTexte 21"/>
          <p:cNvSpPr txBox="1"/>
          <p:nvPr/>
        </p:nvSpPr>
        <p:spPr>
          <a:xfrm>
            <a:off x="2523770" y="3410265"/>
            <a:ext cx="49449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black"/>
                </a:solidFill>
                <a:effectLst/>
                <a:uLnTx/>
                <a:uFillTx/>
                <a:latin typeface="Calibri" panose="020F0502020204030204"/>
                <a:ea typeface="+mn-ea"/>
                <a:cs typeface="+mn-cs"/>
              </a:rPr>
              <a:t>Voix</a:t>
            </a:r>
          </a:p>
        </p:txBody>
      </p:sp>
      <p:sp>
        <p:nvSpPr>
          <p:cNvPr id="23" name="ZoneTexte 22"/>
          <p:cNvSpPr txBox="1"/>
          <p:nvPr/>
        </p:nvSpPr>
        <p:spPr>
          <a:xfrm>
            <a:off x="4768848" y="4953947"/>
            <a:ext cx="100065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black"/>
                </a:solidFill>
                <a:effectLst/>
                <a:uLnTx/>
                <a:uFillTx/>
                <a:latin typeface="Calibri" panose="020F0502020204030204"/>
                <a:ea typeface="+mn-ea"/>
                <a:cs typeface="+mn-cs"/>
              </a:rPr>
              <a:t>Implication</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E99C2B-6C76-5049-A342-78755F4EBE5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1" name="Espace réservé de la date 10"/>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A1C389-267E-4D1B-9E61-2D48A94DABCD}" type="datetime1">
              <a:rPr kumimoji="0" lang="fr-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2023-05-24</a:t>
            </a:fld>
            <a:endParaRPr kumimoji="0" lang="fr-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3" name="Espace réservé du pied de page 1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Marc-André Bujold</a:t>
            </a:r>
          </a:p>
        </p:txBody>
      </p:sp>
      <p:sp>
        <p:nvSpPr>
          <p:cNvPr id="24" name="ZoneTexte 23">
            <a:extLst>
              <a:ext uri="{FF2B5EF4-FFF2-40B4-BE49-F238E27FC236}">
                <a16:creationId xmlns:a16="http://schemas.microsoft.com/office/drawing/2014/main" id="{A10A95F4-80F3-B145-A839-7B9D3C8A432D}"/>
              </a:ext>
            </a:extLst>
          </p:cNvPr>
          <p:cNvSpPr txBox="1"/>
          <p:nvPr/>
        </p:nvSpPr>
        <p:spPr>
          <a:xfrm>
            <a:off x="8963827" y="5983447"/>
            <a:ext cx="230511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black"/>
                </a:solidFill>
                <a:effectLst/>
                <a:uLnTx/>
                <a:uFillTx/>
                <a:latin typeface="Calibri" panose="020F0502020204030204"/>
                <a:ea typeface="+mn-ea"/>
                <a:cs typeface="+mn-cs"/>
              </a:rPr>
              <a:t>Alfred (2005) Roberge (2013)</a:t>
            </a:r>
          </a:p>
        </p:txBody>
      </p:sp>
    </p:spTree>
    <p:extLst>
      <p:ext uri="{BB962C8B-B14F-4D97-AF65-F5344CB8AC3E}">
        <p14:creationId xmlns:p14="http://schemas.microsoft.com/office/powerpoint/2010/main" val="4291211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80946" y="599946"/>
            <a:ext cx="422096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prstClr val="black"/>
                </a:solidFill>
                <a:effectLst/>
                <a:uLnTx/>
                <a:uFillTx/>
                <a:latin typeface="Calibri" panose="020F0502020204030204"/>
                <a:ea typeface="+mn-ea"/>
                <a:cs typeface="+mn-cs"/>
              </a:rPr>
              <a:t>Gestion du conflit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prstClr val="black"/>
                </a:solidFill>
                <a:effectLst/>
                <a:uLnTx/>
                <a:uFillTx/>
                <a:latin typeface="Calibri" panose="020F0502020204030204"/>
                <a:ea typeface="+mn-ea"/>
                <a:cs typeface="+mn-cs"/>
              </a:rPr>
              <a:t>Cycle vertueux de relation – biais déclencheurs.</a:t>
            </a:r>
          </a:p>
        </p:txBody>
      </p:sp>
      <p:sp>
        <p:nvSpPr>
          <p:cNvPr id="4" name="ZoneTexte 3"/>
          <p:cNvSpPr txBox="1"/>
          <p:nvPr/>
        </p:nvSpPr>
        <p:spPr>
          <a:xfrm>
            <a:off x="880946" y="1583473"/>
            <a:ext cx="179061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sng" strike="noStrike" kern="1200" cap="none" spc="0" normalizeH="0" baseline="0" noProof="0" dirty="0">
                <a:ln>
                  <a:noFill/>
                </a:ln>
                <a:solidFill>
                  <a:prstClr val="black"/>
                </a:solidFill>
                <a:effectLst/>
                <a:uLnTx/>
                <a:uFillTx/>
                <a:latin typeface="Calibri" panose="020F0502020204030204"/>
                <a:ea typeface="+mn-ea"/>
                <a:cs typeface="+mn-cs"/>
              </a:rPr>
              <a:t>Justice procédurale</a:t>
            </a:r>
          </a:p>
        </p:txBody>
      </p:sp>
      <p:sp>
        <p:nvSpPr>
          <p:cNvPr id="5" name="ZoneTexte 4"/>
          <p:cNvSpPr txBox="1"/>
          <p:nvPr/>
        </p:nvSpPr>
        <p:spPr>
          <a:xfrm>
            <a:off x="4282068" y="1583473"/>
            <a:ext cx="71702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prstClr val="black"/>
                </a:solidFill>
                <a:effectLst/>
                <a:uLnTx/>
                <a:uFillTx/>
                <a:latin typeface="Calibri" panose="020F0502020204030204"/>
                <a:ea typeface="+mn-ea"/>
                <a:cs typeface="+mn-cs"/>
              </a:rPr>
              <a:t>Corresponds à la perception des gens à l’égard de </a:t>
            </a:r>
            <a:r>
              <a:rPr kumimoji="0" lang="fr-CA" sz="1600" b="0" i="0" u="sng" strike="noStrike" kern="1200" cap="none" spc="0" normalizeH="0" baseline="0" noProof="0" dirty="0">
                <a:ln>
                  <a:noFill/>
                </a:ln>
                <a:solidFill>
                  <a:prstClr val="black"/>
                </a:solidFill>
                <a:effectLst/>
                <a:uLnTx/>
                <a:uFillTx/>
                <a:latin typeface="Calibri" panose="020F0502020204030204"/>
                <a:ea typeface="+mn-ea"/>
                <a:cs typeface="+mn-cs"/>
              </a:rPr>
              <a:t>l’équité du processus </a:t>
            </a:r>
            <a:r>
              <a:rPr kumimoji="0" lang="fr-CA" sz="1600" b="0" i="0" u="none" strike="noStrike" kern="1200" cap="none" spc="0" normalizeH="0" baseline="0" noProof="0" dirty="0">
                <a:ln>
                  <a:noFill/>
                </a:ln>
                <a:solidFill>
                  <a:prstClr val="black"/>
                </a:solidFill>
                <a:effectLst/>
                <a:uLnTx/>
                <a:uFillTx/>
                <a:latin typeface="Calibri" panose="020F0502020204030204"/>
                <a:ea typeface="+mn-ea"/>
                <a:cs typeface="+mn-cs"/>
              </a:rPr>
              <a:t>qui génère des résultats – déclencheur du cercle vertueux de la relation.</a:t>
            </a:r>
          </a:p>
        </p:txBody>
      </p:sp>
      <p:sp>
        <p:nvSpPr>
          <p:cNvPr id="6" name="Flèche vers le bas 5"/>
          <p:cNvSpPr/>
          <p:nvPr/>
        </p:nvSpPr>
        <p:spPr>
          <a:xfrm>
            <a:off x="1505415" y="2118732"/>
            <a:ext cx="256478" cy="15946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ZoneTexte 6"/>
          <p:cNvSpPr txBox="1"/>
          <p:nvPr/>
        </p:nvSpPr>
        <p:spPr>
          <a:xfrm>
            <a:off x="880946" y="3879283"/>
            <a:ext cx="68387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prstClr val="black"/>
                </a:solidFill>
                <a:effectLst/>
                <a:uLnTx/>
                <a:uFillTx/>
                <a:latin typeface="Calibri" panose="020F0502020204030204"/>
                <a:ea typeface="+mn-ea"/>
                <a:cs typeface="+mn-cs"/>
              </a:rPr>
              <a:t>Importance de la participation au processus – perception de pouvoir participer au processus de discussion/règlement du conflit.</a:t>
            </a:r>
          </a:p>
        </p:txBody>
      </p:sp>
      <p:sp>
        <p:nvSpPr>
          <p:cNvPr id="8" name="ZoneTexte 7"/>
          <p:cNvSpPr txBox="1"/>
          <p:nvPr/>
        </p:nvSpPr>
        <p:spPr>
          <a:xfrm>
            <a:off x="4282068" y="2310980"/>
            <a:ext cx="5955028"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prstClr val="black"/>
                </a:solidFill>
                <a:effectLst/>
                <a:uLnTx/>
                <a:uFillTx/>
                <a:latin typeface="Calibri" panose="020F0502020204030204"/>
                <a:ea typeface="+mn-ea"/>
                <a:cs typeface="+mn-cs"/>
              </a:rPr>
              <a:t>Voix</a:t>
            </a:r>
            <a:r>
              <a:rPr kumimoji="0" lang="fr-CA" sz="1600" b="0" i="0" u="none" strike="noStrike" kern="1200" cap="none" spc="0" normalizeH="0" baseline="0" noProof="0" dirty="0">
                <a:ln>
                  <a:noFill/>
                </a:ln>
                <a:solidFill>
                  <a:prstClr val="black"/>
                </a:solidFill>
                <a:effectLst/>
                <a:uLnTx/>
                <a:uFillTx/>
                <a:latin typeface="Calibri" panose="020F0502020204030204"/>
                <a:ea typeface="+mn-ea"/>
                <a:cs typeface="+mn-cs"/>
              </a:rPr>
              <a:t> : donner son opinion, être entendu.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prstClr val="black"/>
                </a:solidFill>
                <a:effectLst/>
                <a:uLnTx/>
                <a:uFillTx/>
                <a:latin typeface="Calibri" panose="020F0502020204030204"/>
                <a:ea typeface="+mn-ea"/>
                <a:cs typeface="+mn-cs"/>
              </a:rPr>
              <a:t>Considération</a:t>
            </a:r>
            <a:r>
              <a:rPr kumimoji="0" lang="fr-CA" sz="1600" b="0" i="0" u="none" strike="noStrike" kern="1200" cap="none" spc="0" normalizeH="0" baseline="0" noProof="0" dirty="0">
                <a:ln>
                  <a:noFill/>
                </a:ln>
                <a:solidFill>
                  <a:prstClr val="black"/>
                </a:solidFill>
                <a:effectLst/>
                <a:uLnTx/>
                <a:uFillTx/>
                <a:latin typeface="Calibri" panose="020F0502020204030204"/>
                <a:ea typeface="+mn-ea"/>
                <a:cs typeface="+mn-cs"/>
              </a:rPr>
              <a:t> : notre opinion a été considérée de façon authentique.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prstClr val="black"/>
                </a:solidFill>
                <a:effectLst/>
                <a:uLnTx/>
                <a:uFillTx/>
                <a:latin typeface="Calibri" panose="020F0502020204030204"/>
                <a:ea typeface="+mn-ea"/>
                <a:cs typeface="+mn-cs"/>
              </a:rPr>
              <a:t>Implication</a:t>
            </a:r>
            <a:r>
              <a:rPr kumimoji="0" lang="fr-CA" sz="1600" b="0" i="0" u="none" strike="noStrike" kern="1200" cap="none" spc="0" normalizeH="0" baseline="0" noProof="0" dirty="0">
                <a:ln>
                  <a:noFill/>
                </a:ln>
                <a:solidFill>
                  <a:prstClr val="black"/>
                </a:solidFill>
                <a:effectLst/>
                <a:uLnTx/>
                <a:uFillTx/>
                <a:latin typeface="Calibri" panose="020F0502020204030204"/>
                <a:ea typeface="+mn-ea"/>
                <a:cs typeface="+mn-cs"/>
              </a:rPr>
              <a:t> : participation au processus de règlement.</a:t>
            </a:r>
          </a:p>
        </p:txBody>
      </p:sp>
      <p:sp>
        <p:nvSpPr>
          <p:cNvPr id="9" name="ZoneTexte 8"/>
          <p:cNvSpPr txBox="1"/>
          <p:nvPr/>
        </p:nvSpPr>
        <p:spPr>
          <a:xfrm>
            <a:off x="880946" y="4673340"/>
            <a:ext cx="816544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prstClr val="black"/>
                </a:solidFill>
                <a:effectLst/>
                <a:uLnTx/>
                <a:uFillTx/>
                <a:latin typeface="Calibri" panose="020F0502020204030204"/>
                <a:ea typeface="+mn-ea"/>
                <a:cs typeface="+mn-cs"/>
              </a:rPr>
              <a:t>Équité du processus en justice procédurale (relations).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prstClr val="black"/>
                </a:solidFill>
                <a:effectLst/>
                <a:uLnTx/>
                <a:uFillTx/>
                <a:latin typeface="Calibri" panose="020F0502020204030204"/>
                <a:ea typeface="+mn-ea"/>
                <a:cs typeface="+mn-cs"/>
              </a:rPr>
              <a:t>Équité de la décision en justice distributive, moins importante pour déclencher le cycle vertueux.</a:t>
            </a:r>
          </a:p>
        </p:txBody>
      </p:sp>
      <p:sp>
        <p:nvSpPr>
          <p:cNvPr id="10" name="Espace réservé du numéro de diapositive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E99C2B-6C76-5049-A342-78755F4EBE5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1" name="Rectangle 10"/>
          <p:cNvSpPr/>
          <p:nvPr/>
        </p:nvSpPr>
        <p:spPr>
          <a:xfrm>
            <a:off x="880946" y="4673340"/>
            <a:ext cx="10329246" cy="67850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Espace réservé de la date 1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1FD32A-AEA4-4C8F-B13E-782AF1BC4723}" type="datetime1">
              <a:rPr kumimoji="0" lang="fr-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2023-05-24</a:t>
            </a:fld>
            <a:endParaRPr kumimoji="0" lang="fr-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3" name="Espace réservé du pied de page 1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Marc-André Bujold</a:t>
            </a:r>
          </a:p>
        </p:txBody>
      </p:sp>
      <p:sp>
        <p:nvSpPr>
          <p:cNvPr id="14" name="ZoneTexte 13">
            <a:extLst>
              <a:ext uri="{FF2B5EF4-FFF2-40B4-BE49-F238E27FC236}">
                <a16:creationId xmlns:a16="http://schemas.microsoft.com/office/drawing/2014/main" id="{F27FC15E-C1EF-9549-8CE4-61DBE4068C57}"/>
              </a:ext>
            </a:extLst>
          </p:cNvPr>
          <p:cNvSpPr txBox="1"/>
          <p:nvPr/>
        </p:nvSpPr>
        <p:spPr>
          <a:xfrm>
            <a:off x="8963827" y="5983447"/>
            <a:ext cx="230511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black"/>
                </a:solidFill>
                <a:effectLst/>
                <a:uLnTx/>
                <a:uFillTx/>
                <a:latin typeface="Calibri" panose="020F0502020204030204"/>
                <a:ea typeface="+mn-ea"/>
                <a:cs typeface="+mn-cs"/>
              </a:rPr>
              <a:t>Alfred (2005) Roberge (2013)</a:t>
            </a:r>
          </a:p>
        </p:txBody>
      </p:sp>
    </p:spTree>
    <p:extLst>
      <p:ext uri="{BB962C8B-B14F-4D97-AF65-F5344CB8AC3E}">
        <p14:creationId xmlns:p14="http://schemas.microsoft.com/office/powerpoint/2010/main" val="2424109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D9AD3A5-B199-41B3-8EA9-D419296EFC30}"/>
              </a:ext>
            </a:extLst>
          </p:cNvPr>
          <p:cNvGraphicFramePr/>
          <p:nvPr/>
        </p:nvGraphicFramePr>
        <p:xfrm>
          <a:off x="1271464" y="548680"/>
          <a:ext cx="9937104" cy="6244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ZoneTexte 16"/>
          <p:cNvSpPr txBox="1"/>
          <p:nvPr/>
        </p:nvSpPr>
        <p:spPr>
          <a:xfrm>
            <a:off x="6600056" y="2348880"/>
            <a:ext cx="3024336" cy="1600438"/>
          </a:xfrm>
          <a:prstGeom prst="rect">
            <a:avLst/>
          </a:prstGeom>
          <a:noFill/>
        </p:spPr>
        <p:txBody>
          <a:bodyPr wrap="square" rtlCol="0">
            <a:spAutoFit/>
          </a:bodyPr>
          <a:lstStyle/>
          <a:p>
            <a:pPr marL="177796" indent="-177796">
              <a:spcBef>
                <a:spcPts val="2400"/>
              </a:spcBef>
              <a:spcAft>
                <a:spcPts val="1200"/>
              </a:spcAft>
            </a:pPr>
            <a:r>
              <a:rPr lang="fr-CA" sz="1900" dirty="0">
                <a:solidFill>
                  <a:schemeClr val="bg1"/>
                </a:solidFill>
                <a:effectLst>
                  <a:outerShdw blurRad="38100" dist="38100" dir="2700000" algn="tl">
                    <a:srgbClr val="000000">
                      <a:alpha val="43137"/>
                    </a:srgbClr>
                  </a:outerShdw>
                </a:effectLst>
              </a:rPr>
              <a:t>          </a:t>
            </a:r>
            <a:r>
              <a:rPr lang="fr-CA" sz="2400" dirty="0">
                <a:solidFill>
                  <a:schemeClr val="bg1"/>
                </a:solidFill>
                <a:effectLst>
                  <a:outerShdw blurRad="38100" dist="38100" dir="2700000" algn="tl">
                    <a:srgbClr val="000000">
                      <a:alpha val="43137"/>
                    </a:srgbClr>
                  </a:outerShdw>
                </a:effectLst>
              </a:rPr>
              <a:t>Données :                </a:t>
            </a:r>
            <a:r>
              <a:rPr lang="fr-CA" sz="1900" dirty="0">
                <a:solidFill>
                  <a:schemeClr val="bg1"/>
                </a:solidFill>
                <a:effectLst>
                  <a:outerShdw blurRad="38100" dist="38100" dir="2700000" algn="tl">
                    <a:srgbClr val="000000">
                      <a:alpha val="43137"/>
                    </a:srgbClr>
                  </a:outerShdw>
                </a:effectLst>
              </a:rPr>
              <a:t>                       </a:t>
            </a:r>
          </a:p>
          <a:p>
            <a:pPr marL="177796" indent="-177796"/>
            <a:r>
              <a:rPr lang="fr-CA" sz="1600" dirty="0">
                <a:solidFill>
                  <a:schemeClr val="bg1"/>
                </a:solidFill>
                <a:effectLst>
                  <a:outerShdw blurRad="38100" dist="38100" dir="2700000" algn="tl">
                    <a:srgbClr val="000000">
                      <a:alpha val="43137"/>
                    </a:srgbClr>
                  </a:outerShdw>
                </a:effectLst>
              </a:rPr>
              <a:t>   Manque d’information</a:t>
            </a:r>
          </a:p>
          <a:p>
            <a:r>
              <a:rPr lang="fr-CA" sz="1600" dirty="0">
                <a:solidFill>
                  <a:schemeClr val="bg1"/>
                </a:solidFill>
                <a:effectLst>
                  <a:outerShdw blurRad="38100" dist="38100" dir="2700000" algn="tl">
                    <a:srgbClr val="000000">
                      <a:alpha val="43137"/>
                    </a:srgbClr>
                  </a:outerShdw>
                </a:effectLst>
              </a:rPr>
              <a:t>         Désinformation</a:t>
            </a:r>
          </a:p>
          <a:p>
            <a:r>
              <a:rPr lang="fr-CA" sz="1600" dirty="0">
                <a:solidFill>
                  <a:schemeClr val="bg1"/>
                </a:solidFill>
                <a:effectLst>
                  <a:outerShdw blurRad="38100" dist="38100" dir="2700000" algn="tl">
                    <a:srgbClr val="000000">
                      <a:alpha val="43137"/>
                    </a:srgbClr>
                  </a:outerShdw>
                </a:effectLst>
              </a:rPr>
              <a:t>      Collecte de données</a:t>
            </a:r>
          </a:p>
          <a:p>
            <a:r>
              <a:rPr lang="fr-CA" sz="1600" dirty="0">
                <a:solidFill>
                  <a:schemeClr val="bg1"/>
                </a:solidFill>
                <a:effectLst>
                  <a:outerShdw blurRad="38100" dist="38100" dir="2700000" algn="tl">
                    <a:srgbClr val="000000">
                      <a:alpha val="43137"/>
                    </a:srgbClr>
                  </a:outerShdw>
                </a:effectLst>
              </a:rPr>
              <a:t>    Évaluation de données</a:t>
            </a:r>
          </a:p>
        </p:txBody>
      </p:sp>
      <p:sp>
        <p:nvSpPr>
          <p:cNvPr id="18" name="ZoneTexte 17"/>
          <p:cNvSpPr txBox="1"/>
          <p:nvPr/>
        </p:nvSpPr>
        <p:spPr>
          <a:xfrm>
            <a:off x="3413523" y="2348880"/>
            <a:ext cx="3024336" cy="1600438"/>
          </a:xfrm>
          <a:prstGeom prst="rect">
            <a:avLst/>
          </a:prstGeom>
          <a:noFill/>
        </p:spPr>
        <p:txBody>
          <a:bodyPr wrap="square" rtlCol="0">
            <a:spAutoFit/>
          </a:bodyPr>
          <a:lstStyle/>
          <a:p>
            <a:pPr marL="177796" indent="-177796">
              <a:spcBef>
                <a:spcPts val="2400"/>
              </a:spcBef>
              <a:spcAft>
                <a:spcPts val="1200"/>
              </a:spcAft>
            </a:pPr>
            <a:r>
              <a:rPr lang="fr-CA" sz="1900" dirty="0">
                <a:solidFill>
                  <a:schemeClr val="bg1"/>
                </a:solidFill>
                <a:effectLst>
                  <a:outerShdw blurRad="38100" dist="38100" dir="2700000" algn="tl">
                    <a:srgbClr val="000000">
                      <a:alpha val="43137"/>
                    </a:srgbClr>
                  </a:outerShdw>
                </a:effectLst>
              </a:rPr>
              <a:t>          </a:t>
            </a:r>
            <a:r>
              <a:rPr lang="fr-CA" sz="2400" dirty="0">
                <a:solidFill>
                  <a:schemeClr val="bg1"/>
                </a:solidFill>
                <a:effectLst>
                  <a:outerShdw blurRad="38100" dist="38100" dir="2700000" algn="tl">
                    <a:srgbClr val="000000">
                      <a:alpha val="43137"/>
                    </a:srgbClr>
                  </a:outerShdw>
                </a:effectLst>
              </a:rPr>
              <a:t>Relations :</a:t>
            </a:r>
          </a:p>
          <a:p>
            <a:pPr marL="177796" indent="-177796"/>
            <a:r>
              <a:rPr lang="fr-CA" sz="1600" dirty="0">
                <a:solidFill>
                  <a:schemeClr val="bg1"/>
                </a:solidFill>
                <a:effectLst>
                  <a:outerShdw blurRad="38100" dist="38100" dir="2700000" algn="tl">
                    <a:srgbClr val="000000">
                      <a:alpha val="43137"/>
                    </a:srgbClr>
                  </a:outerShdw>
                </a:effectLst>
              </a:rPr>
              <a:t>         Émotions fortes</a:t>
            </a:r>
          </a:p>
          <a:p>
            <a:pPr marL="177796" indent="-177796"/>
            <a:r>
              <a:rPr lang="fr-CA" sz="1600" dirty="0">
                <a:solidFill>
                  <a:schemeClr val="bg1"/>
                </a:solidFill>
                <a:effectLst>
                  <a:outerShdw blurRad="38100" dist="38100" dir="2700000" algn="tl">
                    <a:srgbClr val="000000">
                      <a:alpha val="43137"/>
                    </a:srgbClr>
                  </a:outerShdw>
                </a:effectLst>
              </a:rPr>
              <a:t>      Préjugés, stéréotypes</a:t>
            </a:r>
          </a:p>
          <a:p>
            <a:pPr marL="177796" indent="-177796"/>
            <a:r>
              <a:rPr lang="fr-CA" sz="1600" dirty="0">
                <a:solidFill>
                  <a:schemeClr val="bg1"/>
                </a:solidFill>
                <a:effectLst>
                  <a:outerShdw blurRad="38100" dist="38100" dir="2700000" algn="tl">
                    <a:srgbClr val="000000">
                      <a:alpha val="43137"/>
                    </a:srgbClr>
                  </a:outerShdw>
                </a:effectLst>
              </a:rPr>
              <a:t>        Communications</a:t>
            </a:r>
          </a:p>
          <a:p>
            <a:pPr marL="177796" indent="-177796"/>
            <a:r>
              <a:rPr lang="fr-CA" sz="1600" dirty="0">
                <a:solidFill>
                  <a:schemeClr val="bg1"/>
                </a:solidFill>
                <a:effectLst>
                  <a:outerShdw blurRad="38100" dist="38100" dir="2700000" algn="tl">
                    <a:srgbClr val="000000">
                      <a:alpha val="43137"/>
                    </a:srgbClr>
                  </a:outerShdw>
                </a:effectLst>
              </a:rPr>
              <a:t>         Comportements</a:t>
            </a:r>
          </a:p>
        </p:txBody>
      </p:sp>
      <p:sp>
        <p:nvSpPr>
          <p:cNvPr id="19" name="ZoneTexte 18"/>
          <p:cNvSpPr txBox="1"/>
          <p:nvPr/>
        </p:nvSpPr>
        <p:spPr>
          <a:xfrm>
            <a:off x="6107673" y="4130949"/>
            <a:ext cx="2376264" cy="1862048"/>
          </a:xfrm>
          <a:prstGeom prst="rect">
            <a:avLst/>
          </a:prstGeom>
          <a:noFill/>
        </p:spPr>
        <p:txBody>
          <a:bodyPr wrap="square" rtlCol="0">
            <a:spAutoFit/>
          </a:bodyPr>
          <a:lstStyle/>
          <a:p>
            <a:r>
              <a:rPr lang="fr-CA" sz="1900" dirty="0">
                <a:solidFill>
                  <a:schemeClr val="bg1"/>
                </a:solidFill>
                <a:effectLst>
                  <a:outerShdw blurRad="38100" dist="38100" dir="2700000" algn="tl">
                    <a:srgbClr val="000000">
                      <a:alpha val="43137"/>
                    </a:srgbClr>
                  </a:outerShdw>
                </a:effectLst>
              </a:rPr>
              <a:t>    </a:t>
            </a:r>
            <a:r>
              <a:rPr lang="fr-CA" sz="2400" dirty="0">
                <a:solidFill>
                  <a:schemeClr val="bg1"/>
                </a:solidFill>
                <a:effectLst>
                  <a:outerShdw blurRad="38100" dist="38100" dir="2700000" algn="tl">
                    <a:srgbClr val="000000">
                      <a:alpha val="43137"/>
                    </a:srgbClr>
                  </a:outerShdw>
                </a:effectLst>
              </a:rPr>
              <a:t>Intérêts : </a:t>
            </a:r>
          </a:p>
          <a:p>
            <a:r>
              <a:rPr lang="fr-CA" sz="1900" dirty="0">
                <a:solidFill>
                  <a:schemeClr val="bg1"/>
                </a:solidFill>
                <a:effectLst>
                  <a:outerShdw blurRad="38100" dist="38100" dir="2700000" algn="tl">
                    <a:srgbClr val="000000">
                      <a:alpha val="43137"/>
                    </a:srgbClr>
                  </a:outerShdw>
                </a:effectLst>
              </a:rPr>
              <a:t>                    </a:t>
            </a:r>
          </a:p>
          <a:p>
            <a:r>
              <a:rPr lang="fr-CA" dirty="0">
                <a:solidFill>
                  <a:schemeClr val="bg1"/>
                </a:solidFill>
                <a:effectLst>
                  <a:outerShdw blurRad="38100" dist="38100" dir="2700000" algn="tl">
                    <a:srgbClr val="000000">
                      <a:alpha val="43137"/>
                    </a:srgbClr>
                  </a:outerShdw>
                </a:effectLst>
              </a:rPr>
              <a:t>     Substantifs</a:t>
            </a:r>
          </a:p>
          <a:p>
            <a:r>
              <a:rPr lang="fr-CA" dirty="0">
                <a:solidFill>
                  <a:schemeClr val="bg1"/>
                </a:solidFill>
                <a:effectLst>
                  <a:outerShdw blurRad="38100" dist="38100" dir="2700000" algn="tl">
                    <a:srgbClr val="000000">
                      <a:alpha val="43137"/>
                    </a:srgbClr>
                  </a:outerShdw>
                </a:effectLst>
              </a:rPr>
              <a:t>    Procéduraux</a:t>
            </a:r>
          </a:p>
          <a:p>
            <a:r>
              <a:rPr lang="fr-CA" dirty="0">
                <a:solidFill>
                  <a:schemeClr val="bg1"/>
                </a:solidFill>
                <a:effectLst>
                  <a:outerShdw blurRad="38100" dist="38100" dir="2700000" algn="tl">
                    <a:srgbClr val="000000">
                      <a:alpha val="43137"/>
                    </a:srgbClr>
                  </a:outerShdw>
                </a:effectLst>
              </a:rPr>
              <a:t>   Psychologiques</a:t>
            </a:r>
          </a:p>
          <a:p>
            <a:r>
              <a:rPr lang="fr-CA" dirty="0">
                <a:solidFill>
                  <a:schemeClr val="bg1"/>
                </a:solidFill>
                <a:effectLst>
                  <a:outerShdw blurRad="38100" dist="38100" dir="2700000" algn="tl">
                    <a:srgbClr val="000000">
                      <a:alpha val="43137"/>
                    </a:srgbClr>
                  </a:outerShdw>
                </a:effectLst>
              </a:rPr>
              <a:t>      Principes</a:t>
            </a:r>
          </a:p>
        </p:txBody>
      </p:sp>
      <p:sp>
        <p:nvSpPr>
          <p:cNvPr id="9" name="ZoneTexte 8">
            <a:extLst>
              <a:ext uri="{FF2B5EF4-FFF2-40B4-BE49-F238E27FC236}">
                <a16:creationId xmlns:a16="http://schemas.microsoft.com/office/drawing/2014/main" id="{30A3BBE0-A01D-4698-84D2-A9CE244EE479}"/>
              </a:ext>
            </a:extLst>
          </p:cNvPr>
          <p:cNvSpPr txBox="1"/>
          <p:nvPr/>
        </p:nvSpPr>
        <p:spPr>
          <a:xfrm>
            <a:off x="4079776" y="4122711"/>
            <a:ext cx="2376264" cy="1877437"/>
          </a:xfrm>
          <a:prstGeom prst="rect">
            <a:avLst/>
          </a:prstGeom>
          <a:noFill/>
        </p:spPr>
        <p:txBody>
          <a:bodyPr wrap="square" rtlCol="0">
            <a:spAutoFit/>
          </a:bodyPr>
          <a:lstStyle/>
          <a:p>
            <a:r>
              <a:rPr lang="fr-CA" sz="1900" dirty="0">
                <a:solidFill>
                  <a:schemeClr val="bg1"/>
                </a:solidFill>
                <a:effectLst>
                  <a:outerShdw blurRad="38100" dist="38100" dir="2700000" algn="tl">
                    <a:srgbClr val="000000">
                      <a:alpha val="43137"/>
                    </a:srgbClr>
                  </a:outerShdw>
                </a:effectLst>
              </a:rPr>
              <a:t>       </a:t>
            </a:r>
            <a:r>
              <a:rPr lang="fr-CA" sz="2400" dirty="0">
                <a:solidFill>
                  <a:schemeClr val="bg1"/>
                </a:solidFill>
                <a:effectLst>
                  <a:outerShdw blurRad="38100" dist="38100" dir="2700000" algn="tl">
                    <a:srgbClr val="000000">
                      <a:alpha val="43137"/>
                    </a:srgbClr>
                  </a:outerShdw>
                </a:effectLst>
              </a:rPr>
              <a:t>Contraintes: </a:t>
            </a:r>
          </a:p>
          <a:p>
            <a:r>
              <a:rPr lang="fr-CA" sz="1900" dirty="0">
                <a:solidFill>
                  <a:schemeClr val="bg1"/>
                </a:solidFill>
                <a:effectLst>
                  <a:outerShdw blurRad="38100" dist="38100" dir="2700000" algn="tl">
                    <a:srgbClr val="000000">
                      <a:alpha val="43137"/>
                    </a:srgbClr>
                  </a:outerShdw>
                </a:effectLst>
              </a:rPr>
              <a:t>                    </a:t>
            </a:r>
          </a:p>
          <a:p>
            <a:r>
              <a:rPr lang="fr-CA" sz="1900" dirty="0">
                <a:solidFill>
                  <a:schemeClr val="bg1"/>
                </a:solidFill>
                <a:effectLst>
                  <a:outerShdw blurRad="38100" dist="38100" dir="2700000" algn="tl">
                    <a:srgbClr val="000000">
                      <a:alpha val="43137"/>
                    </a:srgbClr>
                  </a:outerShdw>
                </a:effectLst>
              </a:rPr>
              <a:t>	 </a:t>
            </a:r>
            <a:r>
              <a:rPr lang="fr-CA" dirty="0">
                <a:solidFill>
                  <a:schemeClr val="bg1"/>
                </a:solidFill>
                <a:effectLst>
                  <a:outerShdw blurRad="38100" dist="38100" dir="2700000" algn="tl">
                    <a:srgbClr val="000000">
                      <a:alpha val="43137"/>
                    </a:srgbClr>
                  </a:outerShdw>
                </a:effectLst>
              </a:rPr>
              <a:t>Rôles  </a:t>
            </a:r>
          </a:p>
          <a:p>
            <a:pPr algn="ctr"/>
            <a:r>
              <a:rPr lang="fr-CA" dirty="0">
                <a:solidFill>
                  <a:schemeClr val="bg1"/>
                </a:solidFill>
                <a:effectLst>
                  <a:outerShdw blurRad="38100" dist="38100" dir="2700000" algn="tl">
                    <a:srgbClr val="000000">
                      <a:alpha val="43137"/>
                    </a:srgbClr>
                  </a:outerShdw>
                </a:effectLst>
              </a:rPr>
              <a:t>   Autorité </a:t>
            </a:r>
          </a:p>
          <a:p>
            <a:pPr algn="ctr"/>
            <a:r>
              <a:rPr lang="fr-CA" dirty="0">
                <a:solidFill>
                  <a:schemeClr val="bg1"/>
                </a:solidFill>
                <a:effectLst>
                  <a:outerShdw blurRad="38100" dist="38100" dir="2700000" algn="tl">
                    <a:srgbClr val="000000">
                      <a:alpha val="43137"/>
                    </a:srgbClr>
                  </a:outerShdw>
                </a:effectLst>
              </a:rPr>
              <a:t>Arrangements</a:t>
            </a:r>
          </a:p>
          <a:p>
            <a:pPr algn="ctr"/>
            <a:r>
              <a:rPr lang="fr-CA" dirty="0">
                <a:solidFill>
                  <a:schemeClr val="bg1"/>
                </a:solidFill>
                <a:effectLst>
                  <a:outerShdw blurRad="38100" dist="38100" dir="2700000" algn="tl">
                    <a:srgbClr val="000000">
                      <a:alpha val="43137"/>
                    </a:srgbClr>
                  </a:outerShdw>
                </a:effectLst>
              </a:rPr>
              <a:t>      Ressources</a:t>
            </a:r>
          </a:p>
        </p:txBody>
      </p:sp>
      <p:sp>
        <p:nvSpPr>
          <p:cNvPr id="11" name="Rectangle à coins arrondis 15">
            <a:extLst>
              <a:ext uri="{FF2B5EF4-FFF2-40B4-BE49-F238E27FC236}">
                <a16:creationId xmlns:a16="http://schemas.microsoft.com/office/drawing/2014/main" id="{001AED13-9AFE-4414-8138-E93CAC8107B8}"/>
              </a:ext>
            </a:extLst>
          </p:cNvPr>
          <p:cNvSpPr/>
          <p:nvPr/>
        </p:nvSpPr>
        <p:spPr>
          <a:xfrm rot="16200000">
            <a:off x="-759458" y="2989984"/>
            <a:ext cx="4673553" cy="1395412"/>
          </a:xfrm>
          <a:prstGeom prst="roundRect">
            <a:avLst/>
          </a:prstGeom>
          <a:gradFill>
            <a:gsLst>
              <a:gs pos="0">
                <a:schemeClr val="accent1">
                  <a:lumMod val="5000"/>
                  <a:lumOff val="95000"/>
                </a:schemeClr>
              </a:gs>
              <a:gs pos="43000">
                <a:srgbClr val="FF0000"/>
              </a:gs>
              <a:gs pos="60000">
                <a:srgbClr val="C00000"/>
              </a:gs>
              <a:gs pos="100000">
                <a:schemeClr val="accent1">
                  <a:lumMod val="30000"/>
                  <a:lumOff val="7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1200"/>
              </a:spcAft>
              <a:defRPr/>
            </a:pPr>
            <a:r>
              <a:rPr lang="fr-CA" sz="4000" b="1" cap="small" dirty="0">
                <a:solidFill>
                  <a:schemeClr val="bg1">
                    <a:lumMod val="95000"/>
                  </a:schemeClr>
                </a:solidFill>
                <a:effectLst>
                  <a:outerShdw blurRad="38100" dist="38100" dir="2700000" algn="tl">
                    <a:srgbClr val="000000">
                      <a:alpha val="43137"/>
                    </a:srgbClr>
                  </a:outerShdw>
                </a:effectLst>
                <a:latin typeface="Tw Cen MT"/>
                <a:ea typeface="+mj-ea"/>
                <a:cs typeface="+mj-cs"/>
              </a:rPr>
              <a:t>Le cercle du conflit</a:t>
            </a:r>
            <a:endParaRPr lang="fr-CA" sz="4000" cap="small" dirty="0">
              <a:solidFill>
                <a:schemeClr val="bg1">
                  <a:lumMod val="95000"/>
                </a:schemeClr>
              </a:solidFill>
              <a:effectLst>
                <a:outerShdw blurRad="38100" dist="38100" dir="2700000" algn="tl">
                  <a:srgbClr val="000000">
                    <a:alpha val="43137"/>
                  </a:srgbClr>
                </a:outerShdw>
              </a:effectLst>
            </a:endParaRPr>
          </a:p>
        </p:txBody>
      </p:sp>
      <p:sp>
        <p:nvSpPr>
          <p:cNvPr id="10" name="ZoneTexte 9">
            <a:extLst>
              <a:ext uri="{FF2B5EF4-FFF2-40B4-BE49-F238E27FC236}">
                <a16:creationId xmlns:a16="http://schemas.microsoft.com/office/drawing/2014/main" id="{71A84FF8-71CE-4A1F-A254-215FF6C0A166}"/>
              </a:ext>
            </a:extLst>
          </p:cNvPr>
          <p:cNvSpPr txBox="1"/>
          <p:nvPr/>
        </p:nvSpPr>
        <p:spPr>
          <a:xfrm>
            <a:off x="5411924" y="1234337"/>
            <a:ext cx="2376264" cy="1492716"/>
          </a:xfrm>
          <a:prstGeom prst="rect">
            <a:avLst/>
          </a:prstGeom>
          <a:noFill/>
        </p:spPr>
        <p:txBody>
          <a:bodyPr wrap="square" rtlCol="0">
            <a:spAutoFit/>
          </a:bodyPr>
          <a:lstStyle/>
          <a:p>
            <a:r>
              <a:rPr lang="fr-CA" sz="1900" dirty="0">
                <a:solidFill>
                  <a:schemeClr val="bg1"/>
                </a:solidFill>
                <a:effectLst>
                  <a:outerShdw blurRad="38100" dist="38100" dir="2700000" algn="tl">
                    <a:srgbClr val="000000">
                      <a:alpha val="43137"/>
                    </a:srgbClr>
                  </a:outerShdw>
                </a:effectLst>
              </a:rPr>
              <a:t>    </a:t>
            </a:r>
            <a:r>
              <a:rPr lang="fr-CA" sz="2400" dirty="0">
                <a:solidFill>
                  <a:schemeClr val="bg1"/>
                </a:solidFill>
                <a:effectLst>
                  <a:outerShdw blurRad="38100" dist="38100" dir="2700000" algn="tl">
                    <a:srgbClr val="000000">
                      <a:alpha val="43137"/>
                    </a:srgbClr>
                  </a:outerShdw>
                </a:effectLst>
              </a:rPr>
              <a:t>Valeurs : </a:t>
            </a:r>
          </a:p>
          <a:p>
            <a:r>
              <a:rPr lang="fr-CA" sz="1900" dirty="0">
                <a:solidFill>
                  <a:schemeClr val="bg1"/>
                </a:solidFill>
                <a:effectLst>
                  <a:outerShdw blurRad="38100" dist="38100" dir="2700000" algn="tl">
                    <a:srgbClr val="000000">
                      <a:alpha val="43137"/>
                    </a:srgbClr>
                  </a:outerShdw>
                </a:effectLst>
              </a:rPr>
              <a:t>                    </a:t>
            </a:r>
          </a:p>
          <a:p>
            <a:r>
              <a:rPr lang="fr-CA" sz="1600" dirty="0">
                <a:solidFill>
                  <a:schemeClr val="bg1"/>
                </a:solidFill>
                <a:effectLst>
                  <a:outerShdw blurRad="38100" dist="38100" dir="2700000" algn="tl">
                    <a:srgbClr val="000000">
                      <a:alpha val="43137"/>
                    </a:srgbClr>
                  </a:outerShdw>
                </a:effectLst>
              </a:rPr>
              <a:t>       Courantes</a:t>
            </a:r>
          </a:p>
          <a:p>
            <a:r>
              <a:rPr lang="fr-CA" sz="1600" dirty="0">
                <a:solidFill>
                  <a:schemeClr val="bg1"/>
                </a:solidFill>
                <a:effectLst>
                  <a:outerShdw blurRad="38100" dist="38100" dir="2700000" algn="tl">
                    <a:srgbClr val="000000">
                      <a:alpha val="43137"/>
                    </a:srgbClr>
                  </a:outerShdw>
                </a:effectLst>
              </a:rPr>
              <a:t>   fondamentales</a:t>
            </a:r>
          </a:p>
          <a:p>
            <a:r>
              <a:rPr lang="fr-CA" sz="1600" dirty="0">
                <a:solidFill>
                  <a:schemeClr val="bg1"/>
                </a:solidFill>
                <a:effectLst>
                  <a:outerShdw blurRad="38100" dist="38100" dir="2700000" algn="tl">
                    <a:srgbClr val="000000">
                      <a:alpha val="43137"/>
                    </a:srgbClr>
                  </a:outerShdw>
                </a:effectLst>
              </a:rPr>
              <a:t>      personnelles</a:t>
            </a:r>
          </a:p>
        </p:txBody>
      </p:sp>
      <p:sp>
        <p:nvSpPr>
          <p:cNvPr id="4" name="Espace réservé du numéro de diapositive 3"/>
          <p:cNvSpPr>
            <a:spLocks noGrp="1"/>
          </p:cNvSpPr>
          <p:nvPr>
            <p:ph type="sldNum" sz="quarter" idx="12"/>
          </p:nvPr>
        </p:nvSpPr>
        <p:spPr/>
        <p:txBody>
          <a:bodyPr/>
          <a:lstStyle/>
          <a:p>
            <a:fld id="{17F1A8E0-7920-496E-8489-477E66D84C04}" type="slidenum">
              <a:rPr lang="fr-CA" altLang="fr-FR" smtClean="0"/>
              <a:pPr/>
              <a:t>3</a:t>
            </a:fld>
            <a:endParaRPr lang="fr-CA" altLang="fr-FR" dirty="0"/>
          </a:p>
        </p:txBody>
      </p:sp>
      <p:sp>
        <p:nvSpPr>
          <p:cNvPr id="3" name="ZoneTexte 2">
            <a:extLst>
              <a:ext uri="{FF2B5EF4-FFF2-40B4-BE49-F238E27FC236}">
                <a16:creationId xmlns:a16="http://schemas.microsoft.com/office/drawing/2014/main" id="{21A72EB2-00A9-5ACE-663C-B889DFEA3B35}"/>
              </a:ext>
            </a:extLst>
          </p:cNvPr>
          <p:cNvSpPr txBox="1"/>
          <p:nvPr/>
        </p:nvSpPr>
        <p:spPr>
          <a:xfrm>
            <a:off x="584254" y="439980"/>
            <a:ext cx="4683654" cy="707886"/>
          </a:xfrm>
          <a:prstGeom prst="rect">
            <a:avLst/>
          </a:prstGeom>
          <a:noFill/>
        </p:spPr>
        <p:txBody>
          <a:bodyPr wrap="none" rtlCol="0">
            <a:spAutoFit/>
          </a:bodyPr>
          <a:lstStyle/>
          <a:p>
            <a:r>
              <a:rPr lang="fr-FR" sz="2400" b="1" dirty="0"/>
              <a:t>Source du conflit</a:t>
            </a:r>
          </a:p>
          <a:p>
            <a:r>
              <a:rPr lang="fr-FR" sz="1600" b="1" dirty="0"/>
              <a:t>Le cercle du conflit – outil d’analyse et d’intervention</a:t>
            </a:r>
          </a:p>
        </p:txBody>
      </p:sp>
      <p:sp>
        <p:nvSpPr>
          <p:cNvPr id="5" name="ZoneTexte 4">
            <a:extLst>
              <a:ext uri="{FF2B5EF4-FFF2-40B4-BE49-F238E27FC236}">
                <a16:creationId xmlns:a16="http://schemas.microsoft.com/office/drawing/2014/main" id="{F80617CF-7AB1-A935-07F6-E93F5132FC3F}"/>
              </a:ext>
            </a:extLst>
          </p:cNvPr>
          <p:cNvSpPr txBox="1"/>
          <p:nvPr/>
        </p:nvSpPr>
        <p:spPr>
          <a:xfrm>
            <a:off x="9093199" y="6059699"/>
            <a:ext cx="2000419" cy="276999"/>
          </a:xfrm>
          <a:prstGeom prst="rect">
            <a:avLst/>
          </a:prstGeom>
          <a:noFill/>
        </p:spPr>
        <p:txBody>
          <a:bodyPr wrap="none" rtlCol="0">
            <a:spAutoFit/>
          </a:bodyPr>
          <a:lstStyle/>
          <a:p>
            <a:r>
              <a:rPr lang="fr-FR" sz="1200" dirty="0"/>
              <a:t>Moore (2014) Furlong (2020)</a:t>
            </a:r>
          </a:p>
        </p:txBody>
      </p:sp>
      <p:sp>
        <p:nvSpPr>
          <p:cNvPr id="6" name="Espace réservé de la date 10">
            <a:extLst>
              <a:ext uri="{FF2B5EF4-FFF2-40B4-BE49-F238E27FC236}">
                <a16:creationId xmlns:a16="http://schemas.microsoft.com/office/drawing/2014/main" id="{F5F41079-A33B-D9DE-78A2-E3D501906EE2}"/>
              </a:ext>
            </a:extLst>
          </p:cNvPr>
          <p:cNvSpPr>
            <a:spLocks noGrp="1"/>
          </p:cNvSpPr>
          <p:nvPr>
            <p:ph type="dt" sz="half" idx="10"/>
          </p:nvPr>
        </p:nvSpPr>
        <p:spPr>
          <a:xfrm>
            <a:off x="838200" y="6356350"/>
            <a:ext cx="2743200" cy="365125"/>
          </a:xfrm>
        </p:spPr>
        <p:txBody>
          <a:bodyPr/>
          <a:lstStyle/>
          <a:p>
            <a:fld id="{CA406346-4C7B-8D4F-993F-706093816A63}" type="datetime1">
              <a:rPr lang="fr-CA" smtClean="0"/>
              <a:t>2023-05-24</a:t>
            </a:fld>
            <a:endParaRPr lang="fr-CA" dirty="0"/>
          </a:p>
        </p:txBody>
      </p:sp>
      <p:sp>
        <p:nvSpPr>
          <p:cNvPr id="7" name="Espace réservé du pied de page 11">
            <a:extLst>
              <a:ext uri="{FF2B5EF4-FFF2-40B4-BE49-F238E27FC236}">
                <a16:creationId xmlns:a16="http://schemas.microsoft.com/office/drawing/2014/main" id="{101DA6FA-38A6-F5EB-EFD8-455C36E29003}"/>
              </a:ext>
            </a:extLst>
          </p:cNvPr>
          <p:cNvSpPr>
            <a:spLocks noGrp="1"/>
          </p:cNvSpPr>
          <p:nvPr>
            <p:ph type="ftr" sz="quarter" idx="11"/>
          </p:nvPr>
        </p:nvSpPr>
        <p:spPr>
          <a:xfrm>
            <a:off x="4038600" y="6356350"/>
            <a:ext cx="4114800" cy="365125"/>
          </a:xfrm>
        </p:spPr>
        <p:txBody>
          <a:bodyPr/>
          <a:lstStyle/>
          <a:p>
            <a:r>
              <a:rPr lang="fr-CA" dirty="0"/>
              <a:t> © Marc-André Bujold</a:t>
            </a:r>
          </a:p>
        </p:txBody>
      </p:sp>
    </p:spTree>
    <p:extLst>
      <p:ext uri="{BB962C8B-B14F-4D97-AF65-F5344CB8AC3E}">
        <p14:creationId xmlns:p14="http://schemas.microsoft.com/office/powerpoint/2010/main" val="6890182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80946" y="599946"/>
            <a:ext cx="368312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prstClr val="black"/>
                </a:solidFill>
                <a:effectLst/>
                <a:uLnTx/>
                <a:uFillTx/>
                <a:latin typeface="Calibri" panose="020F0502020204030204"/>
                <a:ea typeface="+mn-ea"/>
                <a:cs typeface="+mn-cs"/>
              </a:rPr>
              <a:t>Gestion du conflit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prstClr val="black"/>
                </a:solidFill>
                <a:effectLst/>
                <a:uLnTx/>
                <a:uFillTx/>
                <a:latin typeface="Calibri" panose="020F0502020204030204"/>
                <a:ea typeface="+mn-ea"/>
                <a:cs typeface="+mn-cs"/>
              </a:rPr>
              <a:t>Cycle vertueux de relation – Facilitateurs.</a:t>
            </a:r>
          </a:p>
        </p:txBody>
      </p:sp>
      <p:sp>
        <p:nvSpPr>
          <p:cNvPr id="4" name="ZoneTexte 3"/>
          <p:cNvSpPr txBox="1"/>
          <p:nvPr/>
        </p:nvSpPr>
        <p:spPr>
          <a:xfrm>
            <a:off x="880946" y="1493758"/>
            <a:ext cx="232801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prstClr val="black"/>
                </a:solidFill>
                <a:effectLst/>
                <a:uLnTx/>
                <a:uFillTx/>
                <a:latin typeface="Calibri" panose="020F0502020204030204"/>
                <a:ea typeface="+mn-ea"/>
                <a:cs typeface="+mn-cs"/>
              </a:rPr>
              <a:t>Faciliter le cycle vertueux</a:t>
            </a:r>
          </a:p>
        </p:txBody>
      </p:sp>
      <p:sp>
        <p:nvSpPr>
          <p:cNvPr id="5" name="ZoneTexte 4"/>
          <p:cNvSpPr txBox="1"/>
          <p:nvPr/>
        </p:nvSpPr>
        <p:spPr>
          <a:xfrm>
            <a:off x="880946" y="2049016"/>
            <a:ext cx="7916975" cy="1323439"/>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r-CA" sz="1600" b="0" i="0" u="none" strike="noStrike" kern="1200" cap="none" spc="0" normalizeH="0" baseline="0" noProof="0" dirty="0">
                <a:ln>
                  <a:noFill/>
                </a:ln>
                <a:solidFill>
                  <a:prstClr val="black"/>
                </a:solidFill>
                <a:effectLst/>
                <a:uLnTx/>
                <a:uFillTx/>
                <a:latin typeface="Calibri" panose="020F0502020204030204"/>
                <a:ea typeface="+mn-ea"/>
                <a:cs typeface="+mn-cs"/>
              </a:rPr>
              <a:t>Écouter attentivement la perspective de l'autre.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r-CA" sz="1600" b="0" i="0" u="none" strike="noStrike" kern="1200" cap="none" spc="0" normalizeH="0" baseline="0" noProof="0" dirty="0">
                <a:ln>
                  <a:noFill/>
                </a:ln>
                <a:solidFill>
                  <a:prstClr val="black"/>
                </a:solidFill>
                <a:effectLst/>
                <a:uLnTx/>
                <a:uFillTx/>
                <a:latin typeface="Calibri" panose="020F0502020204030204"/>
                <a:ea typeface="+mn-ea"/>
                <a:cs typeface="+mn-cs"/>
              </a:rPr>
              <a:t>Comprendre et apprécier la perspective de l'autre.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r-CA" sz="1600" b="0" i="0" u="none" strike="noStrike" kern="1200" cap="none" spc="0" normalizeH="0" baseline="0" noProof="0" dirty="0">
                <a:ln>
                  <a:noFill/>
                </a:ln>
                <a:solidFill>
                  <a:prstClr val="black"/>
                </a:solidFill>
                <a:effectLst/>
                <a:uLnTx/>
                <a:uFillTx/>
                <a:latin typeface="Calibri" panose="020F0502020204030204"/>
                <a:ea typeface="+mn-ea"/>
                <a:cs typeface="+mn-cs"/>
              </a:rPr>
              <a:t>Traiter l'autre avec respect et considération sans toutefois être d’accord.</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r-CA" sz="1600" b="0" i="0" u="none" strike="noStrike" kern="1200" cap="none" spc="0" normalizeH="0" baseline="0" noProof="0" dirty="0">
                <a:ln>
                  <a:noFill/>
                </a:ln>
                <a:solidFill>
                  <a:prstClr val="black"/>
                </a:solidFill>
                <a:effectLst/>
                <a:uLnTx/>
                <a:uFillTx/>
                <a:latin typeface="Calibri" panose="020F0502020204030204"/>
                <a:ea typeface="+mn-ea"/>
                <a:cs typeface="+mn-cs"/>
              </a:rPr>
              <a:t>Rapide pour accepter sa responsabilité et faire preuve de réserve avant d'accuser l'autre.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r-CA" sz="1600" b="0" i="0" u="none" strike="noStrike" kern="1200" cap="none" spc="0" normalizeH="0" baseline="0" noProof="0" dirty="0">
                <a:ln>
                  <a:noFill/>
                </a:ln>
                <a:solidFill>
                  <a:prstClr val="black"/>
                </a:solidFill>
                <a:effectLst/>
                <a:uLnTx/>
                <a:uFillTx/>
                <a:latin typeface="Calibri" panose="020F0502020204030204"/>
                <a:ea typeface="+mn-ea"/>
                <a:cs typeface="+mn-cs"/>
              </a:rPr>
              <a:t>Accepter une conclusion différente de la nôtre.</a:t>
            </a:r>
          </a:p>
        </p:txBody>
      </p:sp>
      <p:sp>
        <p:nvSpPr>
          <p:cNvPr id="6" name="ZoneTexte 5"/>
          <p:cNvSpPr txBox="1"/>
          <p:nvPr/>
        </p:nvSpPr>
        <p:spPr>
          <a:xfrm>
            <a:off x="880946" y="3898196"/>
            <a:ext cx="122148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sng" strike="noStrike" kern="1200" cap="none" spc="0" normalizeH="0" baseline="0" noProof="0" dirty="0">
                <a:ln>
                  <a:noFill/>
                </a:ln>
                <a:solidFill>
                  <a:prstClr val="black"/>
                </a:solidFill>
                <a:effectLst/>
                <a:uLnTx/>
                <a:uFillTx/>
                <a:latin typeface="Calibri" panose="020F0502020204030204"/>
                <a:ea typeface="+mn-ea"/>
                <a:cs typeface="+mn-cs"/>
              </a:rPr>
              <a:t>Effet miroir </a:t>
            </a:r>
            <a:r>
              <a:rPr kumimoji="0" lang="fr-CA" sz="16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7" name="ZoneTexte 6"/>
          <p:cNvSpPr txBox="1"/>
          <p:nvPr/>
        </p:nvSpPr>
        <p:spPr>
          <a:xfrm>
            <a:off x="2617470" y="3898196"/>
            <a:ext cx="7424084"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prstClr val="black"/>
                </a:solidFill>
                <a:effectLst/>
                <a:uLnTx/>
                <a:uFillTx/>
                <a:latin typeface="Calibri" panose="020F0502020204030204"/>
                <a:ea typeface="+mn-ea"/>
                <a:cs typeface="+mn-cs"/>
              </a:rPr>
              <a:t>Expliquer sa perspective et comprendre celle de sa contrepartie.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prstClr val="black"/>
                </a:solidFill>
                <a:effectLst/>
                <a:uLnTx/>
                <a:uFillTx/>
                <a:latin typeface="Calibri" panose="020F0502020204030204"/>
                <a:ea typeface="+mn-ea"/>
                <a:cs typeface="+mn-cs"/>
              </a:rPr>
              <a:t>Décrire fidèlement la perspective de l'autre.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prstClr val="black"/>
                </a:solidFill>
                <a:effectLst/>
                <a:uLnTx/>
                <a:uFillTx/>
                <a:latin typeface="Calibri" panose="020F0502020204030204"/>
                <a:ea typeface="+mn-ea"/>
                <a:cs typeface="+mn-cs"/>
              </a:rPr>
              <a:t>Reconnaître l’exactitude du résumé ou le modifier pour une compréhension commune.</a:t>
            </a:r>
          </a:p>
        </p:txBody>
      </p:sp>
      <p:sp>
        <p:nvSpPr>
          <p:cNvPr id="8" name="ZoneTexte 7"/>
          <p:cNvSpPr txBox="1"/>
          <p:nvPr/>
        </p:nvSpPr>
        <p:spPr>
          <a:xfrm>
            <a:off x="880946" y="5056941"/>
            <a:ext cx="928940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prstClr val="black"/>
                </a:solidFill>
                <a:effectLst/>
                <a:uLnTx/>
                <a:uFillTx/>
                <a:latin typeface="Calibri" panose="020F0502020204030204"/>
                <a:ea typeface="+mn-ea"/>
                <a:cs typeface="+mn-cs"/>
              </a:rPr>
              <a:t>Un tiers impartial (médiateur) qui prend en main un processus peut favoriser le cycle vertueux.</a:t>
            </a:r>
          </a:p>
        </p:txBody>
      </p:sp>
      <p:sp>
        <p:nvSpPr>
          <p:cNvPr id="9" name="Espace réservé du numéro de diapositive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E99C2B-6C76-5049-A342-78755F4EBE5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Rectangle 9"/>
          <p:cNvSpPr/>
          <p:nvPr/>
        </p:nvSpPr>
        <p:spPr>
          <a:xfrm>
            <a:off x="880946" y="5056941"/>
            <a:ext cx="9115907" cy="45493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space réservé de la date 10"/>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7BD5BE-45EF-4823-839E-D0DE720B6476}" type="datetime1">
              <a:rPr kumimoji="0" lang="fr-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2023-05-24</a:t>
            </a:fld>
            <a:endParaRPr kumimoji="0" lang="fr-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Espace réservé du pied de page 1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Marc-André Bujold</a:t>
            </a:r>
          </a:p>
        </p:txBody>
      </p:sp>
      <p:sp>
        <p:nvSpPr>
          <p:cNvPr id="13" name="ZoneTexte 12">
            <a:extLst>
              <a:ext uri="{FF2B5EF4-FFF2-40B4-BE49-F238E27FC236}">
                <a16:creationId xmlns:a16="http://schemas.microsoft.com/office/drawing/2014/main" id="{32447002-C796-4648-8518-A360A2A3F23A}"/>
              </a:ext>
            </a:extLst>
          </p:cNvPr>
          <p:cNvSpPr txBox="1"/>
          <p:nvPr/>
        </p:nvSpPr>
        <p:spPr>
          <a:xfrm>
            <a:off x="8963827" y="5983447"/>
            <a:ext cx="230511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black"/>
                </a:solidFill>
                <a:effectLst/>
                <a:uLnTx/>
                <a:uFillTx/>
                <a:latin typeface="Calibri" panose="020F0502020204030204"/>
                <a:ea typeface="+mn-ea"/>
                <a:cs typeface="+mn-cs"/>
              </a:rPr>
              <a:t>Alfred (2005) Roberge (2013)</a:t>
            </a:r>
          </a:p>
        </p:txBody>
      </p:sp>
    </p:spTree>
    <p:extLst>
      <p:ext uri="{BB962C8B-B14F-4D97-AF65-F5344CB8AC3E}">
        <p14:creationId xmlns:p14="http://schemas.microsoft.com/office/powerpoint/2010/main" val="2394593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80946" y="2757026"/>
            <a:ext cx="4510720" cy="26623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ZoneTexte 7"/>
          <p:cNvSpPr txBox="1"/>
          <p:nvPr/>
        </p:nvSpPr>
        <p:spPr>
          <a:xfrm>
            <a:off x="1185323" y="3139858"/>
            <a:ext cx="391658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prstClr val="black"/>
                </a:solidFill>
                <a:effectLst/>
                <a:uLnTx/>
                <a:uFillTx/>
                <a:latin typeface="Calibri" panose="020F0502020204030204"/>
                <a:ea typeface="+mn-ea"/>
                <a:cs typeface="+mn-cs"/>
              </a:rPr>
              <a:t>L’équité procédurale nécessite la volonté de faire un minimum de changements à la lumière des opinions exprimées. La perception d’être manipulé aura un impact négatif sur la relation.</a:t>
            </a:r>
          </a:p>
        </p:txBody>
      </p:sp>
      <p:sp>
        <p:nvSpPr>
          <p:cNvPr id="2" name="ZoneTexte 1"/>
          <p:cNvSpPr txBox="1"/>
          <p:nvPr/>
        </p:nvSpPr>
        <p:spPr>
          <a:xfrm>
            <a:off x="880946" y="599946"/>
            <a:ext cx="427168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prstClr val="black"/>
                </a:solidFill>
                <a:effectLst/>
                <a:uLnTx/>
                <a:uFillTx/>
                <a:latin typeface="Calibri" panose="020F0502020204030204"/>
                <a:ea typeface="+mn-ea"/>
                <a:cs typeface="+mn-cs"/>
              </a:rPr>
              <a:t>Gestion du conflit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prstClr val="black"/>
                </a:solidFill>
                <a:effectLst/>
                <a:uLnTx/>
                <a:uFillTx/>
                <a:latin typeface="Calibri" panose="020F0502020204030204"/>
                <a:ea typeface="+mn-ea"/>
                <a:cs typeface="+mn-cs"/>
              </a:rPr>
              <a:t>Cycle vertueux de relation – équité procédurale.</a:t>
            </a:r>
          </a:p>
        </p:txBody>
      </p:sp>
      <p:sp>
        <p:nvSpPr>
          <p:cNvPr id="5" name="Flèche droite 4"/>
          <p:cNvSpPr/>
          <p:nvPr/>
        </p:nvSpPr>
        <p:spPr>
          <a:xfrm>
            <a:off x="2690180" y="2370752"/>
            <a:ext cx="2411730" cy="1028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ZoneTexte 5"/>
          <p:cNvSpPr txBox="1"/>
          <p:nvPr/>
        </p:nvSpPr>
        <p:spPr>
          <a:xfrm>
            <a:off x="880946" y="1865176"/>
            <a:ext cx="299069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prstClr val="black"/>
                </a:solidFill>
                <a:effectLst/>
                <a:uLnTx/>
                <a:uFillTx/>
                <a:latin typeface="Calibri" panose="020F0502020204030204"/>
                <a:ea typeface="+mn-ea"/>
                <a:cs typeface="+mn-cs"/>
              </a:rPr>
              <a:t>Perception d’équité du processus.</a:t>
            </a:r>
          </a:p>
        </p:txBody>
      </p:sp>
      <p:sp>
        <p:nvSpPr>
          <p:cNvPr id="7" name="ZoneTexte 6"/>
          <p:cNvSpPr txBox="1"/>
          <p:nvPr/>
        </p:nvSpPr>
        <p:spPr>
          <a:xfrm>
            <a:off x="5754029" y="1847196"/>
            <a:ext cx="5252648" cy="132343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600" b="0" i="0" u="none" strike="noStrike" kern="1200" cap="none" spc="0" normalizeH="0" baseline="0" noProof="0" dirty="0">
                <a:ln>
                  <a:noFill/>
                </a:ln>
                <a:solidFill>
                  <a:prstClr val="black"/>
                </a:solidFill>
                <a:effectLst/>
                <a:uLnTx/>
                <a:uFillTx/>
                <a:latin typeface="Calibri" panose="020F0502020204030204"/>
                <a:ea typeface="+mn-ea"/>
                <a:cs typeface="+mn-cs"/>
              </a:rPr>
              <a:t>Notre perception de l’équité du processus est importante pour évaluer la satisfaction à l’égard du résultat.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600" b="0" i="0" u="none" strike="noStrike" kern="1200" cap="none" spc="0" normalizeH="0" baseline="0" noProof="0" dirty="0">
                <a:ln>
                  <a:noFill/>
                </a:ln>
                <a:solidFill>
                  <a:prstClr val="black"/>
                </a:solidFill>
                <a:effectLst/>
                <a:uLnTx/>
                <a:uFillTx/>
                <a:latin typeface="Calibri" panose="020F0502020204030204"/>
                <a:ea typeface="+mn-ea"/>
                <a:cs typeface="+mn-cs"/>
              </a:rPr>
              <a:t>Motivation à régler un conflit.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600" b="0" i="0" u="none" strike="noStrike" kern="1200" cap="none" spc="0" normalizeH="0" baseline="0" noProof="0" dirty="0">
                <a:ln>
                  <a:noFill/>
                </a:ln>
                <a:solidFill>
                  <a:prstClr val="black"/>
                </a:solidFill>
                <a:effectLst/>
                <a:uLnTx/>
                <a:uFillTx/>
                <a:latin typeface="Calibri" panose="020F0502020204030204"/>
                <a:ea typeface="+mn-ea"/>
                <a:cs typeface="+mn-cs"/>
              </a:rPr>
              <a:t>Respect et exécution des engagements.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600" b="0" i="0" u="none" strike="noStrike" kern="1200" cap="none" spc="0" normalizeH="0" baseline="0" noProof="0" dirty="0">
                <a:ln>
                  <a:noFill/>
                </a:ln>
                <a:solidFill>
                  <a:prstClr val="black"/>
                </a:solidFill>
                <a:effectLst/>
                <a:uLnTx/>
                <a:uFillTx/>
                <a:latin typeface="Calibri" panose="020F0502020204030204"/>
                <a:ea typeface="+mn-ea"/>
                <a:cs typeface="+mn-cs"/>
              </a:rPr>
              <a:t>Confiance et l’engagement envers l’autre.</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E99C2B-6C76-5049-A342-78755F4EBE5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Espace réservé de la date 9"/>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F4913D-3176-4E8E-BBEB-A6B35B6A293F}" type="datetime1">
              <a:rPr kumimoji="0" lang="fr-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2023-05-24</a:t>
            </a:fld>
            <a:endPar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1" name="Espace réservé du pied de page 10"/>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Marc-André Bujold</a:t>
            </a:r>
          </a:p>
        </p:txBody>
      </p:sp>
      <p:sp>
        <p:nvSpPr>
          <p:cNvPr id="13" name="ZoneTexte 12">
            <a:extLst>
              <a:ext uri="{FF2B5EF4-FFF2-40B4-BE49-F238E27FC236}">
                <a16:creationId xmlns:a16="http://schemas.microsoft.com/office/drawing/2014/main" id="{BB7D21C9-D549-2F4C-BE87-66E49BF2D621}"/>
              </a:ext>
            </a:extLst>
          </p:cNvPr>
          <p:cNvSpPr txBox="1"/>
          <p:nvPr/>
        </p:nvSpPr>
        <p:spPr>
          <a:xfrm>
            <a:off x="8963827" y="5983447"/>
            <a:ext cx="230511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black"/>
                </a:solidFill>
                <a:effectLst/>
                <a:uLnTx/>
                <a:uFillTx/>
                <a:latin typeface="Calibri" panose="020F0502020204030204"/>
                <a:ea typeface="+mn-ea"/>
                <a:cs typeface="+mn-cs"/>
              </a:rPr>
              <a:t>Alfred (2005) Roberge (2013)</a:t>
            </a:r>
          </a:p>
        </p:txBody>
      </p:sp>
    </p:spTree>
    <p:extLst>
      <p:ext uri="{BB962C8B-B14F-4D97-AF65-F5344CB8AC3E}">
        <p14:creationId xmlns:p14="http://schemas.microsoft.com/office/powerpoint/2010/main" val="1329632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A3A3799-B970-9456-118F-2EFD47DDF5A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32175" y="2051538"/>
            <a:ext cx="4058471" cy="2754924"/>
          </a:xfrm>
          <a:prstGeom prst="rect">
            <a:avLst/>
          </a:prstGeom>
        </p:spPr>
      </p:pic>
      <p:sp>
        <p:nvSpPr>
          <p:cNvPr id="3" name="ZoneTexte 2">
            <a:extLst>
              <a:ext uri="{FF2B5EF4-FFF2-40B4-BE49-F238E27FC236}">
                <a16:creationId xmlns:a16="http://schemas.microsoft.com/office/drawing/2014/main" id="{3BDCA9F3-5A68-C6E2-CFA1-BDE6201B459B}"/>
              </a:ext>
            </a:extLst>
          </p:cNvPr>
          <p:cNvSpPr txBox="1"/>
          <p:nvPr/>
        </p:nvSpPr>
        <p:spPr>
          <a:xfrm>
            <a:off x="932355" y="833526"/>
            <a:ext cx="292695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Phases du conflit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rPr>
              <a:t>Outil d’analyse et d’intervention</a:t>
            </a:r>
          </a:p>
        </p:txBody>
      </p:sp>
      <p:sp>
        <p:nvSpPr>
          <p:cNvPr id="5" name="ZoneTexte 4">
            <a:extLst>
              <a:ext uri="{FF2B5EF4-FFF2-40B4-BE49-F238E27FC236}">
                <a16:creationId xmlns:a16="http://schemas.microsoft.com/office/drawing/2014/main" id="{9084C282-B78F-B7DF-D4B3-E1322F501A77}"/>
              </a:ext>
            </a:extLst>
          </p:cNvPr>
          <p:cNvSpPr txBox="1"/>
          <p:nvPr/>
        </p:nvSpPr>
        <p:spPr>
          <a:xfrm>
            <a:off x="4290646" y="2803377"/>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Acceptation</a:t>
            </a:r>
          </a:p>
        </p:txBody>
      </p:sp>
      <p:sp>
        <p:nvSpPr>
          <p:cNvPr id="7" name="ZoneTexte 6">
            <a:extLst>
              <a:ext uri="{FF2B5EF4-FFF2-40B4-BE49-F238E27FC236}">
                <a16:creationId xmlns:a16="http://schemas.microsoft.com/office/drawing/2014/main" id="{A8E836A2-8C01-06F9-FF0A-6FF2ACD19690}"/>
              </a:ext>
            </a:extLst>
          </p:cNvPr>
          <p:cNvSpPr txBox="1"/>
          <p:nvPr/>
        </p:nvSpPr>
        <p:spPr>
          <a:xfrm>
            <a:off x="4290646" y="3362126"/>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Les parties se montrent ouvertes à rétablir la relation et trouver une solution au conflit qui les oppose.</a:t>
            </a:r>
          </a:p>
        </p:txBody>
      </p:sp>
      <p:sp>
        <p:nvSpPr>
          <p:cNvPr id="8" name="Espace réservé du pied de page 11">
            <a:extLst>
              <a:ext uri="{FF2B5EF4-FFF2-40B4-BE49-F238E27FC236}">
                <a16:creationId xmlns:a16="http://schemas.microsoft.com/office/drawing/2014/main" id="{9EF40A2D-7E32-3D65-041E-FBFA973F2FD3}"/>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Marc-André Bujold</a:t>
            </a:r>
          </a:p>
        </p:txBody>
      </p:sp>
      <p:sp>
        <p:nvSpPr>
          <p:cNvPr id="9" name="Espace réservé de la date 10">
            <a:extLst>
              <a:ext uri="{FF2B5EF4-FFF2-40B4-BE49-F238E27FC236}">
                <a16:creationId xmlns:a16="http://schemas.microsoft.com/office/drawing/2014/main" id="{6DC45902-DDAE-6991-D5D1-F7DE402389EC}"/>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2023-01-24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Espace réservé du numéro de diapositive 3">
            <a:extLst>
              <a:ext uri="{FF2B5EF4-FFF2-40B4-BE49-F238E27FC236}">
                <a16:creationId xmlns:a16="http://schemas.microsoft.com/office/drawing/2014/main" id="{70CD901C-95D9-BCC1-F35D-2C858DD90C11}"/>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F1A8E0-7920-496E-8489-477E66D84C04}" type="slidenum">
              <a:rPr kumimoji="0" lang="fr-CA" alt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CA" alt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ZoneTexte 10">
            <a:extLst>
              <a:ext uri="{FF2B5EF4-FFF2-40B4-BE49-F238E27FC236}">
                <a16:creationId xmlns:a16="http://schemas.microsoft.com/office/drawing/2014/main" id="{6B07CEE8-CD8E-FFED-EDC7-B8967CDE1F5D}"/>
              </a:ext>
            </a:extLst>
          </p:cNvPr>
          <p:cNvSpPr txBox="1"/>
          <p:nvPr/>
        </p:nvSpPr>
        <p:spPr>
          <a:xfrm>
            <a:off x="9982200" y="5967045"/>
            <a:ext cx="109998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panose="020F0502020204030204"/>
                <a:ea typeface="+mn-ea"/>
                <a:cs typeface="+mn-cs"/>
              </a:rPr>
              <a:t>Furlong</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 (2020)</a:t>
            </a:r>
          </a:p>
        </p:txBody>
      </p:sp>
    </p:spTree>
    <p:extLst>
      <p:ext uri="{BB962C8B-B14F-4D97-AF65-F5344CB8AC3E}">
        <p14:creationId xmlns:p14="http://schemas.microsoft.com/office/powerpoint/2010/main" val="4029312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80946" y="599946"/>
            <a:ext cx="406476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prstClr val="black"/>
                </a:solidFill>
                <a:effectLst/>
                <a:uLnTx/>
                <a:uFillTx/>
                <a:latin typeface="Calibri" panose="020F0502020204030204"/>
                <a:ea typeface="+mn-ea"/>
                <a:cs typeface="+mn-cs"/>
              </a:rPr>
              <a:t>Gestion du conflit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prstClr val="black"/>
                </a:solidFill>
                <a:effectLst/>
                <a:uLnTx/>
                <a:uFillTx/>
                <a:latin typeface="Calibri" panose="020F0502020204030204"/>
                <a:ea typeface="+mn-ea"/>
                <a:cs typeface="+mn-cs"/>
              </a:rPr>
              <a:t>Cycle vertueux de relation – Effets et limites.</a:t>
            </a:r>
          </a:p>
        </p:txBody>
      </p:sp>
      <p:sp>
        <p:nvSpPr>
          <p:cNvPr id="4" name="ZoneTexte 3"/>
          <p:cNvSpPr txBox="1"/>
          <p:nvPr/>
        </p:nvSpPr>
        <p:spPr>
          <a:xfrm>
            <a:off x="880946" y="1639669"/>
            <a:ext cx="76811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prstClr val="black"/>
                </a:solidFill>
                <a:effectLst/>
                <a:uLnTx/>
                <a:uFillTx/>
                <a:latin typeface="Calibri" panose="020F0502020204030204"/>
                <a:ea typeface="+mn-ea"/>
                <a:cs typeface="+mn-cs"/>
              </a:rPr>
              <a:t>Les gestes qui favorisent le cycle vertueux, le développement et le maintien de la confiance accroissent la coopération entre les parties.</a:t>
            </a:r>
          </a:p>
        </p:txBody>
      </p:sp>
      <p:sp>
        <p:nvSpPr>
          <p:cNvPr id="5" name="Flèche vers le bas 4"/>
          <p:cNvSpPr/>
          <p:nvPr/>
        </p:nvSpPr>
        <p:spPr>
          <a:xfrm>
            <a:off x="1011381" y="2466110"/>
            <a:ext cx="221673"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ZoneTexte 5"/>
          <p:cNvSpPr txBox="1"/>
          <p:nvPr/>
        </p:nvSpPr>
        <p:spPr>
          <a:xfrm>
            <a:off x="1665925" y="2770648"/>
            <a:ext cx="85222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sng" strike="noStrike" kern="1200" cap="none" spc="0" normalizeH="0" baseline="0" noProof="0" dirty="0">
                <a:ln>
                  <a:noFill/>
                </a:ln>
                <a:solidFill>
                  <a:prstClr val="black"/>
                </a:solidFill>
                <a:effectLst/>
                <a:uLnTx/>
                <a:uFillTx/>
                <a:latin typeface="Calibri" panose="020F0502020204030204"/>
                <a:ea typeface="+mn-ea"/>
                <a:cs typeface="+mn-cs"/>
              </a:rPr>
              <a:t>Limites</a:t>
            </a:r>
          </a:p>
        </p:txBody>
      </p:sp>
      <p:sp>
        <p:nvSpPr>
          <p:cNvPr id="7" name="ZoneTexte 6"/>
          <p:cNvSpPr txBox="1"/>
          <p:nvPr/>
        </p:nvSpPr>
        <p:spPr>
          <a:xfrm>
            <a:off x="1665925" y="3301462"/>
            <a:ext cx="975454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prstClr val="black"/>
                </a:solidFill>
                <a:effectLst/>
                <a:uLnTx/>
                <a:uFillTx/>
                <a:latin typeface="Calibri" panose="020F0502020204030204"/>
                <a:ea typeface="+mn-ea"/>
                <a:cs typeface="+mn-cs"/>
              </a:rPr>
              <a:t>Les personnes vivent préalablement un cycle vicieux qui est dû aux facteurs déclencheurs (réalisme naïf, biais confirmatoire, bais accusateur, biais de l'excuse, biais du rare modéré). Certaines personnes sont véritablement hostiles et déraisonnables, faisant en sorte que le cycle vertueux ne s'enclenchera pas malgré les gestes de coopération et l’équité procédurale.</a:t>
            </a:r>
          </a:p>
        </p:txBody>
      </p:sp>
      <p:sp>
        <p:nvSpPr>
          <p:cNvPr id="8" name="ZoneTexte 7"/>
          <p:cNvSpPr txBox="1"/>
          <p:nvPr/>
        </p:nvSpPr>
        <p:spPr>
          <a:xfrm>
            <a:off x="1665925" y="4663273"/>
            <a:ext cx="831470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prstClr val="black"/>
                </a:solidFill>
                <a:effectLst/>
                <a:uLnTx/>
                <a:uFillTx/>
                <a:latin typeface="Calibri" panose="020F0502020204030204"/>
                <a:ea typeface="+mn-ea"/>
                <a:cs typeface="+mn-cs"/>
              </a:rPr>
              <a:t>Les facteurs déclencheurs du cycle vertueux doivent être </a:t>
            </a:r>
            <a:r>
              <a:rPr kumimoji="0" lang="fr-CA" sz="1600" b="1" i="0" u="sng" strike="noStrike" kern="1200" cap="none" spc="0" normalizeH="0" baseline="0" noProof="0" dirty="0">
                <a:ln>
                  <a:noFill/>
                </a:ln>
                <a:solidFill>
                  <a:prstClr val="black"/>
                </a:solidFill>
                <a:effectLst/>
                <a:uLnTx/>
                <a:uFillTx/>
                <a:latin typeface="Calibri" panose="020F0502020204030204"/>
                <a:ea typeface="+mn-ea"/>
                <a:cs typeface="+mn-cs"/>
              </a:rPr>
              <a:t>accompagnés par un aspect substantiel</a:t>
            </a:r>
            <a:r>
              <a:rPr kumimoji="0" lang="fr-CA" sz="1600" b="1" i="0" u="none" strike="noStrike" kern="1200" cap="none" spc="0" normalizeH="0" baseline="0" noProof="0" dirty="0">
                <a:ln>
                  <a:noFill/>
                </a:ln>
                <a:solidFill>
                  <a:prstClr val="black"/>
                </a:solidFill>
                <a:effectLst/>
                <a:uLnTx/>
                <a:uFillTx/>
                <a:latin typeface="Calibri" panose="020F0502020204030204"/>
                <a:ea typeface="+mn-ea"/>
                <a:cs typeface="+mn-cs"/>
              </a:rPr>
              <a:t> auxquels les parties poursuivent un intérêt commun pour régler le conflit qui les oppose. </a:t>
            </a:r>
          </a:p>
        </p:txBody>
      </p:sp>
      <p:sp>
        <p:nvSpPr>
          <p:cNvPr id="9" name="Espace réservé du numéro de diapositive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E99C2B-6C76-5049-A342-78755F4EBE5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Rectangle 9"/>
          <p:cNvSpPr/>
          <p:nvPr/>
        </p:nvSpPr>
        <p:spPr>
          <a:xfrm>
            <a:off x="1665924" y="4602853"/>
            <a:ext cx="8568321" cy="9144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space réservé de la date 10"/>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1A7D61B-29D5-4F58-99A0-4DC46D1CE3F8}" type="datetime1">
              <a:rPr kumimoji="0" lang="fr-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2023-05-24</a:t>
            </a:fld>
            <a:endParaRPr kumimoji="0" lang="fr-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Espace réservé du pied de page 1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DRC 2500 © Marc-André Bujold</a:t>
            </a:r>
          </a:p>
        </p:txBody>
      </p:sp>
      <p:sp>
        <p:nvSpPr>
          <p:cNvPr id="13" name="ZoneTexte 12">
            <a:extLst>
              <a:ext uri="{FF2B5EF4-FFF2-40B4-BE49-F238E27FC236}">
                <a16:creationId xmlns:a16="http://schemas.microsoft.com/office/drawing/2014/main" id="{4C97F891-26BC-9343-B88F-025813A11ECD}"/>
              </a:ext>
            </a:extLst>
          </p:cNvPr>
          <p:cNvSpPr txBox="1"/>
          <p:nvPr/>
        </p:nvSpPr>
        <p:spPr>
          <a:xfrm>
            <a:off x="8963827" y="5983447"/>
            <a:ext cx="230511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black"/>
                </a:solidFill>
                <a:effectLst/>
                <a:uLnTx/>
                <a:uFillTx/>
                <a:latin typeface="Calibri" panose="020F0502020204030204"/>
                <a:ea typeface="+mn-ea"/>
                <a:cs typeface="+mn-cs"/>
              </a:rPr>
              <a:t>Alfred (2005) Roberge (2013)</a:t>
            </a:r>
          </a:p>
        </p:txBody>
      </p:sp>
    </p:spTree>
    <p:extLst>
      <p:ext uri="{BB962C8B-B14F-4D97-AF65-F5344CB8AC3E}">
        <p14:creationId xmlns:p14="http://schemas.microsoft.com/office/powerpoint/2010/main" val="59739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47461FB-BFF6-4B4D-91BE-390593199659}"/>
              </a:ext>
            </a:extLst>
          </p:cNvPr>
          <p:cNvSpPr>
            <a:spLocks noGrp="1"/>
          </p:cNvSpPr>
          <p:nvPr>
            <p:ph sz="half" idx="1"/>
          </p:nvPr>
        </p:nvSpPr>
        <p:spPr>
          <a:xfrm>
            <a:off x="546369" y="2519465"/>
            <a:ext cx="5181600" cy="3225622"/>
          </a:xfrm>
        </p:spPr>
        <p:txBody>
          <a:bodyPr/>
          <a:lstStyle/>
          <a:p>
            <a:pPr marL="0" indent="0" algn="l">
              <a:buNone/>
            </a:pPr>
            <a:r>
              <a:rPr lang="fr-CA" sz="2400" b="1" i="0" u="none" strike="noStrike" dirty="0">
                <a:solidFill>
                  <a:srgbClr val="1D1D1D"/>
                </a:solidFill>
                <a:effectLst/>
                <a:latin typeface="+mn-lt"/>
              </a:rPr>
              <a:t>Nous joindre</a:t>
            </a:r>
          </a:p>
          <a:p>
            <a:pPr marL="0" indent="0" algn="l">
              <a:buNone/>
            </a:pPr>
            <a:endParaRPr lang="fr-CA" sz="1600" b="1" i="0" u="none" strike="noStrike" dirty="0">
              <a:solidFill>
                <a:srgbClr val="1D1D1D"/>
              </a:solidFill>
              <a:effectLst/>
              <a:latin typeface="+mn-lt"/>
            </a:endParaRPr>
          </a:p>
          <a:p>
            <a:pPr marL="0" indent="0" algn="l">
              <a:buNone/>
            </a:pPr>
            <a:r>
              <a:rPr lang="fr-CA" sz="1800" b="1" i="0" u="none" strike="noStrike" dirty="0">
                <a:solidFill>
                  <a:srgbClr val="1D1D1D"/>
                </a:solidFill>
                <a:effectLst/>
                <a:latin typeface="+mn-lt"/>
              </a:rPr>
              <a:t>Clinique de médiation de l'Université de Sherbrooke</a:t>
            </a:r>
            <a:br>
              <a:rPr lang="fr-CA" sz="1600" b="0" i="0" u="none" strike="noStrike" dirty="0">
                <a:solidFill>
                  <a:srgbClr val="1D1D1D"/>
                </a:solidFill>
                <a:effectLst/>
                <a:latin typeface="+mn-lt"/>
              </a:rPr>
            </a:br>
            <a:r>
              <a:rPr lang="fr-CA" sz="1600" b="0" i="0" u="none" strike="noStrike" dirty="0">
                <a:solidFill>
                  <a:srgbClr val="1D1D1D"/>
                </a:solidFill>
                <a:effectLst/>
                <a:latin typeface="+mn-lt"/>
              </a:rPr>
              <a:t>Faculté de droit de l’Université de Sherbrooke</a:t>
            </a:r>
            <a:br>
              <a:rPr lang="fr-CA" sz="1600" b="0" i="0" u="none" strike="noStrike" dirty="0">
                <a:solidFill>
                  <a:srgbClr val="1D1D1D"/>
                </a:solidFill>
                <a:effectLst/>
                <a:latin typeface="+mn-lt"/>
              </a:rPr>
            </a:br>
            <a:r>
              <a:rPr lang="fr-CA" sz="1600" b="0" i="0" u="none" strike="noStrike" dirty="0">
                <a:solidFill>
                  <a:srgbClr val="1D1D1D"/>
                </a:solidFill>
                <a:effectLst/>
                <a:latin typeface="+mn-lt"/>
              </a:rPr>
              <a:t>Campus de Longueuil</a:t>
            </a:r>
            <a:br>
              <a:rPr lang="fr-CA" sz="1600" b="0" i="0" u="none" strike="noStrike" dirty="0">
                <a:solidFill>
                  <a:srgbClr val="1D1D1D"/>
                </a:solidFill>
                <a:effectLst/>
                <a:latin typeface="+mn-lt"/>
              </a:rPr>
            </a:br>
            <a:r>
              <a:rPr lang="fr-CA" sz="1600" b="0" i="0" u="none" strike="noStrike" dirty="0">
                <a:solidFill>
                  <a:srgbClr val="1D1D1D"/>
                </a:solidFill>
                <a:effectLst/>
                <a:latin typeface="+mn-lt"/>
              </a:rPr>
              <a:t>150, place Charles-Le </a:t>
            </a:r>
            <a:r>
              <a:rPr lang="fr-CA" sz="1600" b="0" i="0" u="none" strike="noStrike" dirty="0" err="1">
                <a:solidFill>
                  <a:srgbClr val="1D1D1D"/>
                </a:solidFill>
                <a:effectLst/>
                <a:latin typeface="+mn-lt"/>
              </a:rPr>
              <a:t>Moyne</a:t>
            </a:r>
            <a:br>
              <a:rPr lang="fr-CA" sz="1600" b="0" i="0" u="none" strike="noStrike" dirty="0">
                <a:solidFill>
                  <a:srgbClr val="1D1D1D"/>
                </a:solidFill>
                <a:effectLst/>
                <a:latin typeface="+mn-lt"/>
              </a:rPr>
            </a:br>
            <a:r>
              <a:rPr lang="fr-CA" sz="1600" b="0" i="0" u="none" strike="noStrike" dirty="0">
                <a:solidFill>
                  <a:srgbClr val="1D1D1D"/>
                </a:solidFill>
                <a:effectLst/>
                <a:latin typeface="+mn-lt"/>
              </a:rPr>
              <a:t>Longueuil (Québec)</a:t>
            </a:r>
          </a:p>
          <a:p>
            <a:pPr marL="0" indent="0" algn="l">
              <a:buNone/>
            </a:pPr>
            <a:r>
              <a:rPr lang="fr-CA" sz="1600" b="0" i="0" u="none" strike="noStrike" dirty="0">
                <a:solidFill>
                  <a:srgbClr val="1D1D1D"/>
                </a:solidFill>
                <a:effectLst/>
                <a:latin typeface="+mn-lt"/>
              </a:rPr>
              <a:t>Téléphone</a:t>
            </a:r>
            <a:br>
              <a:rPr lang="fr-CA" sz="1600" b="0" i="0" u="none" strike="noStrike" dirty="0">
                <a:solidFill>
                  <a:srgbClr val="1D1D1D"/>
                </a:solidFill>
                <a:effectLst/>
                <a:latin typeface="+mn-lt"/>
              </a:rPr>
            </a:br>
            <a:r>
              <a:rPr lang="fr-CA" sz="1600" b="0" i="0" u="none" strike="noStrike" dirty="0">
                <a:solidFill>
                  <a:srgbClr val="1D1D1D"/>
                </a:solidFill>
                <a:effectLst/>
                <a:latin typeface="+mn-lt"/>
              </a:rPr>
              <a:t>450 463-1835, poste 65515</a:t>
            </a:r>
            <a:br>
              <a:rPr lang="fr-CA" sz="1600" b="0" i="0" u="none" strike="noStrike" dirty="0">
                <a:solidFill>
                  <a:srgbClr val="1D1D1D"/>
                </a:solidFill>
                <a:effectLst/>
                <a:latin typeface="+mn-lt"/>
              </a:rPr>
            </a:br>
            <a:r>
              <a:rPr lang="fr-CA" sz="1600" b="0" i="0" u="sng" strike="noStrike" dirty="0">
                <a:solidFill>
                  <a:srgbClr val="1D1D1D"/>
                </a:solidFill>
                <a:effectLst/>
                <a:latin typeface="+mn-lt"/>
                <a:hlinkClick r:id="rId2"/>
              </a:rPr>
              <a:t>clinique.mediation@USherbrooke.ca</a:t>
            </a:r>
            <a:endParaRPr lang="fr-CA" sz="1600" b="0" i="0" u="none" strike="noStrike" dirty="0">
              <a:solidFill>
                <a:srgbClr val="1D1D1D"/>
              </a:solidFill>
              <a:effectLst/>
              <a:latin typeface="+mn-lt"/>
            </a:endParaRPr>
          </a:p>
        </p:txBody>
      </p:sp>
      <p:pic>
        <p:nvPicPr>
          <p:cNvPr id="6" name="Espace réservé du contenu 5">
            <a:extLst>
              <a:ext uri="{FF2B5EF4-FFF2-40B4-BE49-F238E27FC236}">
                <a16:creationId xmlns:a16="http://schemas.microsoft.com/office/drawing/2014/main" id="{B6C91990-E56E-584F-A5B7-ECA6DA27C2E5}"/>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11281" b="7928"/>
          <a:stretch/>
        </p:blipFill>
        <p:spPr>
          <a:xfrm>
            <a:off x="6203156" y="2603434"/>
            <a:ext cx="5988844" cy="3225622"/>
          </a:xfrm>
        </p:spPr>
      </p:pic>
    </p:spTree>
    <p:extLst>
      <p:ext uri="{BB962C8B-B14F-4D97-AF65-F5344CB8AC3E}">
        <p14:creationId xmlns:p14="http://schemas.microsoft.com/office/powerpoint/2010/main" val="757340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80946" y="1561390"/>
            <a:ext cx="8412201" cy="584775"/>
          </a:xfrm>
          <a:prstGeom prst="rect">
            <a:avLst/>
          </a:prstGeom>
          <a:noFill/>
        </p:spPr>
        <p:txBody>
          <a:bodyPr wrap="square" rtlCol="0">
            <a:spAutoFit/>
          </a:bodyPr>
          <a:lstStyle/>
          <a:p>
            <a:r>
              <a:rPr lang="fr-CA" sz="1600" dirty="0"/>
              <a:t>Cinq biais déclencheurs sont </a:t>
            </a:r>
            <a:r>
              <a:rPr lang="fr-CA" sz="1600" u="sng" dirty="0"/>
              <a:t>des attitudes biaisées </a:t>
            </a:r>
            <a:r>
              <a:rPr lang="fr-CA" sz="1600" dirty="0"/>
              <a:t>qui nous amènent à exagérer notre perception de l’autre comme étant une personne hostile ou déraisonnable.</a:t>
            </a:r>
          </a:p>
        </p:txBody>
      </p:sp>
      <p:sp>
        <p:nvSpPr>
          <p:cNvPr id="4" name="ZoneTexte 3"/>
          <p:cNvSpPr txBox="1"/>
          <p:nvPr/>
        </p:nvSpPr>
        <p:spPr>
          <a:xfrm>
            <a:off x="880946" y="599946"/>
            <a:ext cx="4051365" cy="707886"/>
          </a:xfrm>
          <a:prstGeom prst="rect">
            <a:avLst/>
          </a:prstGeom>
          <a:noFill/>
        </p:spPr>
        <p:txBody>
          <a:bodyPr wrap="none" rtlCol="0">
            <a:spAutoFit/>
          </a:bodyPr>
          <a:lstStyle/>
          <a:p>
            <a:r>
              <a:rPr lang="fr-CA" sz="2400" b="1" dirty="0"/>
              <a:t>Gestion du conflit</a:t>
            </a:r>
          </a:p>
          <a:p>
            <a:r>
              <a:rPr lang="fr-CA" sz="1600" b="1" dirty="0"/>
              <a:t>Cycle vicieux de relation – biais déclencheurs.</a:t>
            </a:r>
          </a:p>
        </p:txBody>
      </p:sp>
      <p:sp>
        <p:nvSpPr>
          <p:cNvPr id="5" name="ZoneTexte 4"/>
          <p:cNvSpPr txBox="1"/>
          <p:nvPr/>
        </p:nvSpPr>
        <p:spPr>
          <a:xfrm>
            <a:off x="880946" y="2461279"/>
            <a:ext cx="2925244" cy="830997"/>
          </a:xfrm>
          <a:prstGeom prst="rect">
            <a:avLst/>
          </a:prstGeom>
          <a:noFill/>
        </p:spPr>
        <p:txBody>
          <a:bodyPr wrap="square" rtlCol="0">
            <a:spAutoFit/>
          </a:bodyPr>
          <a:lstStyle/>
          <a:p>
            <a:r>
              <a:rPr lang="fr-CA" sz="1600" dirty="0"/>
              <a:t>Ils peuvent détériorer les relations entre les personnes et amplifier le conflit.</a:t>
            </a:r>
          </a:p>
        </p:txBody>
      </p:sp>
      <p:sp>
        <p:nvSpPr>
          <p:cNvPr id="6" name="ZoneTexte 5"/>
          <p:cNvSpPr txBox="1"/>
          <p:nvPr/>
        </p:nvSpPr>
        <p:spPr>
          <a:xfrm>
            <a:off x="10347242" y="6101778"/>
            <a:ext cx="995337" cy="276999"/>
          </a:xfrm>
          <a:prstGeom prst="rect">
            <a:avLst/>
          </a:prstGeom>
          <a:noFill/>
        </p:spPr>
        <p:txBody>
          <a:bodyPr wrap="none" rtlCol="0">
            <a:spAutoFit/>
          </a:bodyPr>
          <a:lstStyle/>
          <a:p>
            <a:r>
              <a:rPr lang="fr-CA" sz="1200" dirty="0" err="1"/>
              <a:t>Allred</a:t>
            </a:r>
            <a:r>
              <a:rPr lang="fr-CA" sz="1200" dirty="0"/>
              <a:t> (2005)</a:t>
            </a:r>
          </a:p>
        </p:txBody>
      </p:sp>
      <p:sp>
        <p:nvSpPr>
          <p:cNvPr id="7" name="ZoneTexte 6"/>
          <p:cNvSpPr txBox="1"/>
          <p:nvPr/>
        </p:nvSpPr>
        <p:spPr>
          <a:xfrm>
            <a:off x="5087046" y="2461279"/>
            <a:ext cx="5154930" cy="830997"/>
          </a:xfrm>
          <a:prstGeom prst="rect">
            <a:avLst/>
          </a:prstGeom>
          <a:noFill/>
        </p:spPr>
        <p:txBody>
          <a:bodyPr wrap="square" rtlCol="0">
            <a:spAutoFit/>
          </a:bodyPr>
          <a:lstStyle/>
          <a:p>
            <a:r>
              <a:rPr lang="fr-CA" sz="1600" dirty="0"/>
              <a:t>Ces biais nous amènent à </a:t>
            </a:r>
            <a:r>
              <a:rPr lang="fr-CA" sz="1600" u="sng" dirty="0"/>
              <a:t>poser des gestes ou adopter des comportements hostiles</a:t>
            </a:r>
            <a:r>
              <a:rPr lang="fr-CA" sz="1600" dirty="0"/>
              <a:t> qui engendreront un comportement défensif et hostile chez la contrepartie.</a:t>
            </a:r>
          </a:p>
        </p:txBody>
      </p:sp>
      <p:sp>
        <p:nvSpPr>
          <p:cNvPr id="8" name="ZoneTexte 7"/>
          <p:cNvSpPr txBox="1"/>
          <p:nvPr/>
        </p:nvSpPr>
        <p:spPr>
          <a:xfrm>
            <a:off x="5106211" y="3354696"/>
            <a:ext cx="5448009" cy="584775"/>
          </a:xfrm>
          <a:prstGeom prst="rect">
            <a:avLst/>
          </a:prstGeom>
          <a:noFill/>
        </p:spPr>
        <p:txBody>
          <a:bodyPr wrap="square" rtlCol="0">
            <a:spAutoFit/>
          </a:bodyPr>
          <a:lstStyle/>
          <a:p>
            <a:r>
              <a:rPr lang="fr-CA" sz="1600" dirty="0"/>
              <a:t>La réaction de l'autre confirmera notre perception biaisée et justifiera d’agir de manière hostile. </a:t>
            </a:r>
          </a:p>
        </p:txBody>
      </p:sp>
      <p:pic>
        <p:nvPicPr>
          <p:cNvPr id="9" name="Image 8" descr="ᐅ L'hostilité ⚡️ » Définition Sim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946" y="3625460"/>
            <a:ext cx="3439594" cy="2669268"/>
          </a:xfrm>
          <a:prstGeom prst="rect">
            <a:avLst/>
          </a:prstGeom>
        </p:spPr>
      </p:pic>
      <p:sp>
        <p:nvSpPr>
          <p:cNvPr id="2" name="Espace réservé du numéro de diapositive 1"/>
          <p:cNvSpPr>
            <a:spLocks noGrp="1"/>
          </p:cNvSpPr>
          <p:nvPr>
            <p:ph type="sldNum" sz="quarter" idx="12"/>
          </p:nvPr>
        </p:nvSpPr>
        <p:spPr/>
        <p:txBody>
          <a:bodyPr/>
          <a:lstStyle/>
          <a:p>
            <a:fld id="{88E99C2B-6C76-5049-A342-78755F4EBE57}" type="slidenum">
              <a:rPr lang="fr-FR" smtClean="0"/>
              <a:t>4</a:t>
            </a:fld>
            <a:endParaRPr lang="fr-FR" dirty="0"/>
          </a:p>
        </p:txBody>
      </p:sp>
      <p:sp>
        <p:nvSpPr>
          <p:cNvPr id="10" name="Espace réservé de la date 9"/>
          <p:cNvSpPr>
            <a:spLocks noGrp="1"/>
          </p:cNvSpPr>
          <p:nvPr>
            <p:ph type="dt" sz="half" idx="10"/>
          </p:nvPr>
        </p:nvSpPr>
        <p:spPr/>
        <p:txBody>
          <a:bodyPr/>
          <a:lstStyle/>
          <a:p>
            <a:fld id="{03DA24F9-B688-4883-A134-A2C0E7EDA12F}" type="datetime1">
              <a:rPr lang="fr-CA" smtClean="0"/>
              <a:t>2023-05-24</a:t>
            </a:fld>
            <a:endParaRPr lang="fr-CA"/>
          </a:p>
        </p:txBody>
      </p:sp>
      <p:sp>
        <p:nvSpPr>
          <p:cNvPr id="11" name="Espace réservé du pied de page 10"/>
          <p:cNvSpPr>
            <a:spLocks noGrp="1"/>
          </p:cNvSpPr>
          <p:nvPr>
            <p:ph type="ftr" sz="quarter" idx="11"/>
          </p:nvPr>
        </p:nvSpPr>
        <p:spPr/>
        <p:txBody>
          <a:bodyPr/>
          <a:lstStyle/>
          <a:p>
            <a:r>
              <a:rPr lang="fr-CA" dirty="0"/>
              <a:t>© Marc-André Bujold</a:t>
            </a:r>
          </a:p>
        </p:txBody>
      </p:sp>
      <p:sp>
        <p:nvSpPr>
          <p:cNvPr id="12" name="Flèche vers la droite 11">
            <a:extLst>
              <a:ext uri="{FF2B5EF4-FFF2-40B4-BE49-F238E27FC236}">
                <a16:creationId xmlns:a16="http://schemas.microsoft.com/office/drawing/2014/main" id="{F2327B37-864B-67A5-49C8-6570F4E63DC9}"/>
              </a:ext>
            </a:extLst>
          </p:cNvPr>
          <p:cNvSpPr/>
          <p:nvPr/>
        </p:nvSpPr>
        <p:spPr>
          <a:xfrm rot="5400000">
            <a:off x="5490809" y="4320728"/>
            <a:ext cx="72575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2505D75D-3410-5D07-CB86-1C041D24CE5B}"/>
              </a:ext>
            </a:extLst>
          </p:cNvPr>
          <p:cNvSpPr txBox="1"/>
          <p:nvPr/>
        </p:nvSpPr>
        <p:spPr>
          <a:xfrm>
            <a:off x="5087046" y="5119224"/>
            <a:ext cx="6094378" cy="338554"/>
          </a:xfrm>
          <a:prstGeom prst="rect">
            <a:avLst/>
          </a:prstGeom>
          <a:noFill/>
        </p:spPr>
        <p:txBody>
          <a:bodyPr wrap="square">
            <a:spAutoFit/>
          </a:bodyPr>
          <a:lstStyle/>
          <a:p>
            <a:r>
              <a:rPr lang="fr-CA" sz="1600" b="1" dirty="0"/>
              <a:t>Prophétie </a:t>
            </a:r>
            <a:r>
              <a:rPr lang="fr-CA" sz="1600" b="1" dirty="0" err="1"/>
              <a:t>auto-réalisante</a:t>
            </a:r>
            <a:endParaRPr lang="fr-FR" sz="1600" b="1" dirty="0"/>
          </a:p>
        </p:txBody>
      </p:sp>
    </p:spTree>
    <p:extLst>
      <p:ext uri="{BB962C8B-B14F-4D97-AF65-F5344CB8AC3E}">
        <p14:creationId xmlns:p14="http://schemas.microsoft.com/office/powerpoint/2010/main" val="802933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2FB7ACB-4FCF-1165-80AF-D3B845567CCC}"/>
              </a:ext>
            </a:extLst>
          </p:cNvPr>
          <p:cNvSpPr txBox="1"/>
          <p:nvPr/>
        </p:nvSpPr>
        <p:spPr>
          <a:xfrm>
            <a:off x="760954" y="2125400"/>
            <a:ext cx="1549207" cy="338554"/>
          </a:xfrm>
          <a:prstGeom prst="rect">
            <a:avLst/>
          </a:prstGeom>
          <a:noFill/>
        </p:spPr>
        <p:txBody>
          <a:bodyPr wrap="none" rtlCol="0">
            <a:spAutoFit/>
          </a:bodyPr>
          <a:lstStyle/>
          <a:p>
            <a:r>
              <a:rPr lang="fr-CA" sz="1600" b="1" dirty="0"/>
              <a:t>Biais accusateur</a:t>
            </a:r>
          </a:p>
        </p:txBody>
      </p:sp>
      <p:sp>
        <p:nvSpPr>
          <p:cNvPr id="3" name="Ellipse 2">
            <a:extLst>
              <a:ext uri="{FF2B5EF4-FFF2-40B4-BE49-F238E27FC236}">
                <a16:creationId xmlns:a16="http://schemas.microsoft.com/office/drawing/2014/main" id="{7703E712-EB39-A2F2-5714-4951E6B7CB3D}"/>
              </a:ext>
            </a:extLst>
          </p:cNvPr>
          <p:cNvSpPr/>
          <p:nvPr/>
        </p:nvSpPr>
        <p:spPr>
          <a:xfrm>
            <a:off x="988741" y="1822469"/>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ZoneTexte 3">
            <a:extLst>
              <a:ext uri="{FF2B5EF4-FFF2-40B4-BE49-F238E27FC236}">
                <a16:creationId xmlns:a16="http://schemas.microsoft.com/office/drawing/2014/main" id="{51350704-EAAB-6DF4-F097-6A6860A64126}"/>
              </a:ext>
            </a:extLst>
          </p:cNvPr>
          <p:cNvSpPr txBox="1"/>
          <p:nvPr/>
        </p:nvSpPr>
        <p:spPr>
          <a:xfrm>
            <a:off x="696729" y="4405377"/>
            <a:ext cx="1498424" cy="338554"/>
          </a:xfrm>
          <a:prstGeom prst="rect">
            <a:avLst/>
          </a:prstGeom>
          <a:noFill/>
        </p:spPr>
        <p:txBody>
          <a:bodyPr wrap="none" rtlCol="0">
            <a:spAutoFit/>
          </a:bodyPr>
          <a:lstStyle/>
          <a:p>
            <a:r>
              <a:rPr lang="fr-CA" sz="1600" b="1" dirty="0"/>
              <a:t>Bais de l’excuse</a:t>
            </a:r>
          </a:p>
        </p:txBody>
      </p:sp>
      <p:sp>
        <p:nvSpPr>
          <p:cNvPr id="5" name="Ellipse 4">
            <a:extLst>
              <a:ext uri="{FF2B5EF4-FFF2-40B4-BE49-F238E27FC236}">
                <a16:creationId xmlns:a16="http://schemas.microsoft.com/office/drawing/2014/main" id="{16CCA476-B4B1-878B-8CD0-7538F636B552}"/>
              </a:ext>
            </a:extLst>
          </p:cNvPr>
          <p:cNvSpPr/>
          <p:nvPr/>
        </p:nvSpPr>
        <p:spPr>
          <a:xfrm>
            <a:off x="988741" y="413867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a16="http://schemas.microsoft.com/office/drawing/2014/main" id="{7208BCE7-DD66-1267-E7A9-282F3D12B23E}"/>
              </a:ext>
            </a:extLst>
          </p:cNvPr>
          <p:cNvSpPr txBox="1"/>
          <p:nvPr/>
        </p:nvSpPr>
        <p:spPr>
          <a:xfrm>
            <a:off x="880946" y="599946"/>
            <a:ext cx="5021183" cy="707886"/>
          </a:xfrm>
          <a:prstGeom prst="rect">
            <a:avLst/>
          </a:prstGeom>
          <a:noFill/>
        </p:spPr>
        <p:txBody>
          <a:bodyPr wrap="none" rtlCol="0">
            <a:spAutoFit/>
          </a:bodyPr>
          <a:lstStyle/>
          <a:p>
            <a:r>
              <a:rPr lang="fr-CA" sz="2400" b="1" dirty="0"/>
              <a:t>Gestion du conflit</a:t>
            </a:r>
          </a:p>
          <a:p>
            <a:r>
              <a:rPr lang="fr-CA" sz="1600" b="1" dirty="0"/>
              <a:t>Cycle vicieux de relation – biais déclencheurs individuels.</a:t>
            </a:r>
          </a:p>
        </p:txBody>
      </p:sp>
      <p:sp>
        <p:nvSpPr>
          <p:cNvPr id="7" name="Espace réservé de la date 22">
            <a:extLst>
              <a:ext uri="{FF2B5EF4-FFF2-40B4-BE49-F238E27FC236}">
                <a16:creationId xmlns:a16="http://schemas.microsoft.com/office/drawing/2014/main" id="{78794671-D925-9376-1513-7AE5570BD0E9}"/>
              </a:ext>
            </a:extLst>
          </p:cNvPr>
          <p:cNvSpPr>
            <a:spLocks noGrp="1"/>
          </p:cNvSpPr>
          <p:nvPr>
            <p:ph type="dt" sz="half" idx="10"/>
          </p:nvPr>
        </p:nvSpPr>
        <p:spPr>
          <a:xfrm>
            <a:off x="838200" y="6356350"/>
            <a:ext cx="2743200" cy="365125"/>
          </a:xfrm>
        </p:spPr>
        <p:txBody>
          <a:bodyPr/>
          <a:lstStyle/>
          <a:p>
            <a:fld id="{302C029A-82F7-4009-AD5D-684D1AFB8467}" type="datetime1">
              <a:rPr lang="fr-CA" smtClean="0"/>
              <a:t>2023-05-24</a:t>
            </a:fld>
            <a:endParaRPr lang="fr-CA" dirty="0"/>
          </a:p>
        </p:txBody>
      </p:sp>
      <p:sp>
        <p:nvSpPr>
          <p:cNvPr id="8" name="Espace réservé du pied de page 23">
            <a:extLst>
              <a:ext uri="{FF2B5EF4-FFF2-40B4-BE49-F238E27FC236}">
                <a16:creationId xmlns:a16="http://schemas.microsoft.com/office/drawing/2014/main" id="{0B975F87-3DE7-1B24-BE01-8EF4EC579E00}"/>
              </a:ext>
            </a:extLst>
          </p:cNvPr>
          <p:cNvSpPr>
            <a:spLocks noGrp="1"/>
          </p:cNvSpPr>
          <p:nvPr>
            <p:ph type="ftr" sz="quarter" idx="11"/>
          </p:nvPr>
        </p:nvSpPr>
        <p:spPr>
          <a:xfrm>
            <a:off x="4038600" y="6356350"/>
            <a:ext cx="4114800" cy="365125"/>
          </a:xfrm>
        </p:spPr>
        <p:txBody>
          <a:bodyPr/>
          <a:lstStyle/>
          <a:p>
            <a:r>
              <a:rPr lang="fr-CA" dirty="0"/>
              <a:t>© Marc-André Bujold</a:t>
            </a:r>
          </a:p>
        </p:txBody>
      </p:sp>
      <p:sp>
        <p:nvSpPr>
          <p:cNvPr id="9" name="ZoneTexte 8">
            <a:extLst>
              <a:ext uri="{FF2B5EF4-FFF2-40B4-BE49-F238E27FC236}">
                <a16:creationId xmlns:a16="http://schemas.microsoft.com/office/drawing/2014/main" id="{0C8B0F2F-9932-5902-94B3-EC5F542A98AD}"/>
              </a:ext>
            </a:extLst>
          </p:cNvPr>
          <p:cNvSpPr txBox="1"/>
          <p:nvPr/>
        </p:nvSpPr>
        <p:spPr>
          <a:xfrm>
            <a:off x="10347242" y="6101778"/>
            <a:ext cx="1006558" cy="276999"/>
          </a:xfrm>
          <a:prstGeom prst="rect">
            <a:avLst/>
          </a:prstGeom>
          <a:noFill/>
        </p:spPr>
        <p:txBody>
          <a:bodyPr wrap="none" rtlCol="0">
            <a:spAutoFit/>
          </a:bodyPr>
          <a:lstStyle/>
          <a:p>
            <a:r>
              <a:rPr lang="fr-CA" sz="1200" dirty="0"/>
              <a:t>Alfred (2005)</a:t>
            </a:r>
          </a:p>
        </p:txBody>
      </p:sp>
      <p:sp>
        <p:nvSpPr>
          <p:cNvPr id="10" name="ZoneTexte 9">
            <a:extLst>
              <a:ext uri="{FF2B5EF4-FFF2-40B4-BE49-F238E27FC236}">
                <a16:creationId xmlns:a16="http://schemas.microsoft.com/office/drawing/2014/main" id="{44899927-5D90-F76F-3717-6F0158640588}"/>
              </a:ext>
            </a:extLst>
          </p:cNvPr>
          <p:cNvSpPr txBox="1"/>
          <p:nvPr/>
        </p:nvSpPr>
        <p:spPr>
          <a:xfrm>
            <a:off x="696653" y="5200947"/>
            <a:ext cx="1823494" cy="738664"/>
          </a:xfrm>
          <a:prstGeom prst="rect">
            <a:avLst/>
          </a:prstGeom>
          <a:noFill/>
        </p:spPr>
        <p:txBody>
          <a:bodyPr wrap="square" rtlCol="0">
            <a:spAutoFit/>
          </a:bodyPr>
          <a:lstStyle/>
          <a:p>
            <a:r>
              <a:rPr lang="fr-CA" sz="1400" dirty="0"/>
              <a:t>Mon comportement est justifié pour me défendre.</a:t>
            </a:r>
          </a:p>
        </p:txBody>
      </p:sp>
      <p:sp>
        <p:nvSpPr>
          <p:cNvPr id="11" name="ZoneTexte 10">
            <a:extLst>
              <a:ext uri="{FF2B5EF4-FFF2-40B4-BE49-F238E27FC236}">
                <a16:creationId xmlns:a16="http://schemas.microsoft.com/office/drawing/2014/main" id="{7EC00994-7615-766C-6832-AD2DD4A0D2E7}"/>
              </a:ext>
            </a:extLst>
          </p:cNvPr>
          <p:cNvSpPr txBox="1"/>
          <p:nvPr/>
        </p:nvSpPr>
        <p:spPr>
          <a:xfrm>
            <a:off x="581722" y="2840365"/>
            <a:ext cx="1728439" cy="738664"/>
          </a:xfrm>
          <a:prstGeom prst="rect">
            <a:avLst/>
          </a:prstGeom>
          <a:noFill/>
        </p:spPr>
        <p:txBody>
          <a:bodyPr wrap="square" rtlCol="0">
            <a:spAutoFit/>
          </a:bodyPr>
          <a:lstStyle/>
          <a:p>
            <a:r>
              <a:rPr lang="fr-CA" sz="1400" dirty="0"/>
              <a:t>L'autre me veut du mal. Le problème est de sa faute.</a:t>
            </a:r>
          </a:p>
        </p:txBody>
      </p:sp>
      <p:sp>
        <p:nvSpPr>
          <p:cNvPr id="12" name="Rectangle 11">
            <a:extLst>
              <a:ext uri="{FF2B5EF4-FFF2-40B4-BE49-F238E27FC236}">
                <a16:creationId xmlns:a16="http://schemas.microsoft.com/office/drawing/2014/main" id="{3DA0EE62-A538-4BF4-2998-C624CE158245}"/>
              </a:ext>
            </a:extLst>
          </p:cNvPr>
          <p:cNvSpPr/>
          <p:nvPr/>
        </p:nvSpPr>
        <p:spPr>
          <a:xfrm>
            <a:off x="6650118" y="1157591"/>
            <a:ext cx="4262336" cy="4601489"/>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BEBD510E-D3CA-D48F-BD7B-40DB6F58194F}"/>
              </a:ext>
            </a:extLst>
          </p:cNvPr>
          <p:cNvSpPr txBox="1"/>
          <p:nvPr/>
        </p:nvSpPr>
        <p:spPr>
          <a:xfrm>
            <a:off x="3026916" y="2052556"/>
            <a:ext cx="2854940" cy="1169551"/>
          </a:xfrm>
          <a:prstGeom prst="rect">
            <a:avLst/>
          </a:prstGeom>
          <a:noFill/>
        </p:spPr>
        <p:txBody>
          <a:bodyPr wrap="square">
            <a:spAutoFit/>
          </a:bodyPr>
          <a:lstStyle/>
          <a:p>
            <a:r>
              <a:rPr lang="fr-CA" sz="1400" dirty="0"/>
              <a:t>Si l’autre pose un geste qui est préjudiciable, nous attribuons une intention du préjudice réel ou anticipé par l’action de la contrepartie. </a:t>
            </a:r>
          </a:p>
        </p:txBody>
      </p:sp>
      <p:sp>
        <p:nvSpPr>
          <p:cNvPr id="16" name="ZoneTexte 15">
            <a:extLst>
              <a:ext uri="{FF2B5EF4-FFF2-40B4-BE49-F238E27FC236}">
                <a16:creationId xmlns:a16="http://schemas.microsoft.com/office/drawing/2014/main" id="{E11174C9-D608-63F5-38A5-9F49BF59B95A}"/>
              </a:ext>
            </a:extLst>
          </p:cNvPr>
          <p:cNvSpPr txBox="1"/>
          <p:nvPr/>
        </p:nvSpPr>
        <p:spPr>
          <a:xfrm>
            <a:off x="3026916" y="4168376"/>
            <a:ext cx="2743200" cy="1169551"/>
          </a:xfrm>
          <a:prstGeom prst="rect">
            <a:avLst/>
          </a:prstGeom>
          <a:noFill/>
        </p:spPr>
        <p:txBody>
          <a:bodyPr wrap="square">
            <a:spAutoFit/>
          </a:bodyPr>
          <a:lstStyle/>
          <a:p>
            <a:r>
              <a:rPr lang="fr-CA" sz="1400" dirty="0"/>
              <a:t>Surestimation des facteurs hors de notre contrôle pour justifier un comportement préjudiciable posé et sous-estimation des facteurs sous notre contrôle.</a:t>
            </a:r>
          </a:p>
        </p:txBody>
      </p:sp>
      <p:sp>
        <p:nvSpPr>
          <p:cNvPr id="20" name="ZoneTexte 19">
            <a:extLst>
              <a:ext uri="{FF2B5EF4-FFF2-40B4-BE49-F238E27FC236}">
                <a16:creationId xmlns:a16="http://schemas.microsoft.com/office/drawing/2014/main" id="{0EA1DF4E-1A2E-7D25-D7E8-0E37DDD2D3D2}"/>
              </a:ext>
            </a:extLst>
          </p:cNvPr>
          <p:cNvSpPr txBox="1"/>
          <p:nvPr/>
        </p:nvSpPr>
        <p:spPr>
          <a:xfrm>
            <a:off x="6993631" y="2298778"/>
            <a:ext cx="1155160" cy="338554"/>
          </a:xfrm>
          <a:prstGeom prst="rect">
            <a:avLst/>
          </a:prstGeom>
          <a:noFill/>
        </p:spPr>
        <p:txBody>
          <a:bodyPr wrap="square">
            <a:spAutoFit/>
          </a:bodyPr>
          <a:lstStyle/>
          <a:p>
            <a:r>
              <a:rPr lang="fr-CA" sz="1600" b="1" dirty="0"/>
              <a:t>Dynamique</a:t>
            </a:r>
          </a:p>
        </p:txBody>
      </p:sp>
      <p:sp>
        <p:nvSpPr>
          <p:cNvPr id="26" name="ZoneTexte 25">
            <a:extLst>
              <a:ext uri="{FF2B5EF4-FFF2-40B4-BE49-F238E27FC236}">
                <a16:creationId xmlns:a16="http://schemas.microsoft.com/office/drawing/2014/main" id="{76506FC5-DD17-927D-2027-E9DF540BA5D6}"/>
              </a:ext>
            </a:extLst>
          </p:cNvPr>
          <p:cNvSpPr txBox="1"/>
          <p:nvPr/>
        </p:nvSpPr>
        <p:spPr>
          <a:xfrm>
            <a:off x="6993631" y="2981281"/>
            <a:ext cx="3353611" cy="954107"/>
          </a:xfrm>
          <a:prstGeom prst="rect">
            <a:avLst/>
          </a:prstGeom>
          <a:noFill/>
        </p:spPr>
        <p:txBody>
          <a:bodyPr wrap="square">
            <a:spAutoFit/>
          </a:bodyPr>
          <a:lstStyle/>
          <a:p>
            <a:r>
              <a:rPr lang="fr-CA" sz="1400" dirty="0"/>
              <a:t>Attribuons la réplique de l’autre à des facteurs internes (personnalité hostile) et la chaîne causale «blâme-colère-vengeance» s’opère.</a:t>
            </a:r>
          </a:p>
        </p:txBody>
      </p:sp>
    </p:spTree>
    <p:extLst>
      <p:ext uri="{BB962C8B-B14F-4D97-AF65-F5344CB8AC3E}">
        <p14:creationId xmlns:p14="http://schemas.microsoft.com/office/powerpoint/2010/main" val="2408282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114F011-72DC-7841-99CA-547C76ED4019}"/>
              </a:ext>
            </a:extLst>
          </p:cNvPr>
          <p:cNvSpPr txBox="1"/>
          <p:nvPr/>
        </p:nvSpPr>
        <p:spPr>
          <a:xfrm>
            <a:off x="932355" y="833526"/>
            <a:ext cx="2926955" cy="707886"/>
          </a:xfrm>
          <a:prstGeom prst="rect">
            <a:avLst/>
          </a:prstGeom>
          <a:noFill/>
        </p:spPr>
        <p:txBody>
          <a:bodyPr wrap="none" rtlCol="0">
            <a:spAutoFit/>
          </a:bodyPr>
          <a:lstStyle/>
          <a:p>
            <a:r>
              <a:rPr lang="fr-FR" sz="2400" b="1" dirty="0"/>
              <a:t>Phases du conflit</a:t>
            </a:r>
          </a:p>
          <a:p>
            <a:r>
              <a:rPr lang="fr-FR" sz="1600" b="1" dirty="0"/>
              <a:t>Outil d’analyse et d’intervention</a:t>
            </a:r>
          </a:p>
        </p:txBody>
      </p:sp>
      <p:sp>
        <p:nvSpPr>
          <p:cNvPr id="3" name="ZoneTexte 2">
            <a:extLst>
              <a:ext uri="{FF2B5EF4-FFF2-40B4-BE49-F238E27FC236}">
                <a16:creationId xmlns:a16="http://schemas.microsoft.com/office/drawing/2014/main" id="{97788A31-4DBD-1849-9F9C-9F1467B2F9FD}"/>
              </a:ext>
            </a:extLst>
          </p:cNvPr>
          <p:cNvSpPr txBox="1"/>
          <p:nvPr/>
        </p:nvSpPr>
        <p:spPr>
          <a:xfrm>
            <a:off x="9982200" y="5967045"/>
            <a:ext cx="1099981" cy="276999"/>
          </a:xfrm>
          <a:prstGeom prst="rect">
            <a:avLst/>
          </a:prstGeom>
          <a:noFill/>
        </p:spPr>
        <p:txBody>
          <a:bodyPr wrap="none" rtlCol="0">
            <a:spAutoFit/>
          </a:bodyPr>
          <a:lstStyle/>
          <a:p>
            <a:r>
              <a:rPr lang="fr-FR" sz="1200" dirty="0" err="1"/>
              <a:t>Furlong</a:t>
            </a:r>
            <a:r>
              <a:rPr lang="fr-FR" sz="1200" dirty="0"/>
              <a:t> (2020)</a:t>
            </a:r>
          </a:p>
        </p:txBody>
      </p:sp>
      <p:sp>
        <p:nvSpPr>
          <p:cNvPr id="4" name="Espace réservé de la date 10">
            <a:extLst>
              <a:ext uri="{FF2B5EF4-FFF2-40B4-BE49-F238E27FC236}">
                <a16:creationId xmlns:a16="http://schemas.microsoft.com/office/drawing/2014/main" id="{018A8C43-0C6C-A9D6-00CF-A53D6FB2A6FC}"/>
              </a:ext>
            </a:extLst>
          </p:cNvPr>
          <p:cNvSpPr>
            <a:spLocks noGrp="1"/>
          </p:cNvSpPr>
          <p:nvPr>
            <p:ph type="dt" sz="half" idx="10"/>
          </p:nvPr>
        </p:nvSpPr>
        <p:spPr>
          <a:xfrm>
            <a:off x="838200" y="6356350"/>
            <a:ext cx="2743200" cy="365125"/>
          </a:xfrm>
        </p:spPr>
        <p:txBody>
          <a:bodyPr/>
          <a:lstStyle/>
          <a:p>
            <a:r>
              <a:rPr lang="fr-CA" dirty="0"/>
              <a:t>2023-01-24</a:t>
            </a:r>
          </a:p>
          <a:p>
            <a:endParaRPr lang="fr-CA" dirty="0"/>
          </a:p>
        </p:txBody>
      </p:sp>
      <p:pic>
        <p:nvPicPr>
          <p:cNvPr id="7" name="Image 6">
            <a:extLst>
              <a:ext uri="{FF2B5EF4-FFF2-40B4-BE49-F238E27FC236}">
                <a16:creationId xmlns:a16="http://schemas.microsoft.com/office/drawing/2014/main" id="{037FB0A6-7197-E42D-010E-EF679B0BF90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69593" y="1933863"/>
            <a:ext cx="3212568" cy="3212568"/>
          </a:xfrm>
          <a:prstGeom prst="rect">
            <a:avLst/>
          </a:prstGeom>
        </p:spPr>
      </p:pic>
      <p:sp>
        <p:nvSpPr>
          <p:cNvPr id="14" name="ZoneTexte 13">
            <a:extLst>
              <a:ext uri="{FF2B5EF4-FFF2-40B4-BE49-F238E27FC236}">
                <a16:creationId xmlns:a16="http://schemas.microsoft.com/office/drawing/2014/main" id="{6A76B1E9-DF38-5874-893B-18EC50753CFC}"/>
              </a:ext>
            </a:extLst>
          </p:cNvPr>
          <p:cNvSpPr txBox="1"/>
          <p:nvPr/>
        </p:nvSpPr>
        <p:spPr>
          <a:xfrm>
            <a:off x="4432662" y="2689731"/>
            <a:ext cx="6096000" cy="369332"/>
          </a:xfrm>
          <a:prstGeom prst="rect">
            <a:avLst/>
          </a:prstGeom>
          <a:noFill/>
        </p:spPr>
        <p:txBody>
          <a:bodyPr wrap="square">
            <a:spAutoFit/>
          </a:bodyPr>
          <a:lstStyle/>
          <a:p>
            <a:r>
              <a:rPr lang="fr-FR" b="1" dirty="0"/>
              <a:t>Déni</a:t>
            </a:r>
          </a:p>
        </p:txBody>
      </p:sp>
      <p:sp>
        <p:nvSpPr>
          <p:cNvPr id="16" name="ZoneTexte 15">
            <a:extLst>
              <a:ext uri="{FF2B5EF4-FFF2-40B4-BE49-F238E27FC236}">
                <a16:creationId xmlns:a16="http://schemas.microsoft.com/office/drawing/2014/main" id="{0B7EB3E5-A6A8-1A3B-4308-9D9B98CB096C}"/>
              </a:ext>
            </a:extLst>
          </p:cNvPr>
          <p:cNvSpPr txBox="1"/>
          <p:nvPr/>
        </p:nvSpPr>
        <p:spPr>
          <a:xfrm>
            <a:off x="4432662" y="3337273"/>
            <a:ext cx="609600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t>L’une des parties refuse de reconnaître le conflit, sa contribution à la situation conflictuelle ou en minimise l’existence.</a:t>
            </a:r>
          </a:p>
        </p:txBody>
      </p:sp>
      <p:sp>
        <p:nvSpPr>
          <p:cNvPr id="17" name="Espace réservé du pied de page 11">
            <a:extLst>
              <a:ext uri="{FF2B5EF4-FFF2-40B4-BE49-F238E27FC236}">
                <a16:creationId xmlns:a16="http://schemas.microsoft.com/office/drawing/2014/main" id="{53C9CD8C-6956-D610-48EE-69BCBAF5870A}"/>
              </a:ext>
            </a:extLst>
          </p:cNvPr>
          <p:cNvSpPr>
            <a:spLocks noGrp="1"/>
          </p:cNvSpPr>
          <p:nvPr>
            <p:ph type="ftr" sz="quarter" idx="11"/>
          </p:nvPr>
        </p:nvSpPr>
        <p:spPr>
          <a:xfrm>
            <a:off x="4038600" y="6356350"/>
            <a:ext cx="4114800" cy="365125"/>
          </a:xfrm>
        </p:spPr>
        <p:txBody>
          <a:bodyPr/>
          <a:lstStyle/>
          <a:p>
            <a:r>
              <a:rPr lang="fr-CA" dirty="0"/>
              <a:t>© Marc-André Bujold</a:t>
            </a:r>
          </a:p>
        </p:txBody>
      </p:sp>
      <p:sp>
        <p:nvSpPr>
          <p:cNvPr id="18" name="Espace réservé du numéro de diapositive 3">
            <a:extLst>
              <a:ext uri="{FF2B5EF4-FFF2-40B4-BE49-F238E27FC236}">
                <a16:creationId xmlns:a16="http://schemas.microsoft.com/office/drawing/2014/main" id="{E6EE82C4-E899-2D83-B0AE-8ACA9A4A6704}"/>
              </a:ext>
            </a:extLst>
          </p:cNvPr>
          <p:cNvSpPr>
            <a:spLocks noGrp="1"/>
          </p:cNvSpPr>
          <p:nvPr>
            <p:ph type="sldNum" sz="quarter" idx="12"/>
          </p:nvPr>
        </p:nvSpPr>
        <p:spPr>
          <a:xfrm>
            <a:off x="8610600" y="6356350"/>
            <a:ext cx="2743200" cy="365125"/>
          </a:xfrm>
        </p:spPr>
        <p:txBody>
          <a:bodyPr/>
          <a:lstStyle/>
          <a:p>
            <a:fld id="{17F1A8E0-7920-496E-8489-477E66D84C04}" type="slidenum">
              <a:rPr lang="fr-CA" altLang="fr-FR" smtClean="0"/>
              <a:pPr/>
              <a:t>6</a:t>
            </a:fld>
            <a:endParaRPr lang="fr-CA" altLang="fr-FR"/>
          </a:p>
        </p:txBody>
      </p:sp>
    </p:spTree>
    <p:extLst>
      <p:ext uri="{BB962C8B-B14F-4D97-AF65-F5344CB8AC3E}">
        <p14:creationId xmlns:p14="http://schemas.microsoft.com/office/powerpoint/2010/main" val="1902595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80946" y="599946"/>
            <a:ext cx="5021183" cy="707886"/>
          </a:xfrm>
          <a:prstGeom prst="rect">
            <a:avLst/>
          </a:prstGeom>
          <a:noFill/>
        </p:spPr>
        <p:txBody>
          <a:bodyPr wrap="none" rtlCol="0">
            <a:spAutoFit/>
          </a:bodyPr>
          <a:lstStyle/>
          <a:p>
            <a:r>
              <a:rPr lang="fr-CA" sz="2400" b="1" dirty="0"/>
              <a:t>Gestion du conflit</a:t>
            </a:r>
          </a:p>
          <a:p>
            <a:r>
              <a:rPr lang="fr-CA" sz="1600" b="1" dirty="0"/>
              <a:t>Cycle vicieux de relation – biais déclencheurs individuels.</a:t>
            </a:r>
          </a:p>
        </p:txBody>
      </p:sp>
      <p:sp>
        <p:nvSpPr>
          <p:cNvPr id="3" name="ZoneTexte 2"/>
          <p:cNvSpPr txBox="1"/>
          <p:nvPr/>
        </p:nvSpPr>
        <p:spPr>
          <a:xfrm>
            <a:off x="10347242" y="6101778"/>
            <a:ext cx="1006558" cy="276999"/>
          </a:xfrm>
          <a:prstGeom prst="rect">
            <a:avLst/>
          </a:prstGeom>
          <a:noFill/>
        </p:spPr>
        <p:txBody>
          <a:bodyPr wrap="none" rtlCol="0">
            <a:spAutoFit/>
          </a:bodyPr>
          <a:lstStyle/>
          <a:p>
            <a:r>
              <a:rPr lang="fr-CA" sz="1200" dirty="0"/>
              <a:t>Alfred (2005)</a:t>
            </a:r>
          </a:p>
        </p:txBody>
      </p:sp>
      <p:sp>
        <p:nvSpPr>
          <p:cNvPr id="4" name="Ellipse 3"/>
          <p:cNvSpPr/>
          <p:nvPr/>
        </p:nvSpPr>
        <p:spPr>
          <a:xfrm>
            <a:off x="1069632" y="3746164"/>
            <a:ext cx="9144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Ellipse 4"/>
          <p:cNvSpPr/>
          <p:nvPr/>
        </p:nvSpPr>
        <p:spPr>
          <a:xfrm>
            <a:off x="1069632" y="1723730"/>
            <a:ext cx="9144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 name="ZoneTexte 9"/>
          <p:cNvSpPr txBox="1"/>
          <p:nvPr/>
        </p:nvSpPr>
        <p:spPr>
          <a:xfrm>
            <a:off x="707127" y="2801717"/>
            <a:ext cx="1728439" cy="523220"/>
          </a:xfrm>
          <a:prstGeom prst="rect">
            <a:avLst/>
          </a:prstGeom>
          <a:noFill/>
        </p:spPr>
        <p:txBody>
          <a:bodyPr wrap="square" rtlCol="0">
            <a:spAutoFit/>
          </a:bodyPr>
          <a:lstStyle/>
          <a:p>
            <a:r>
              <a:rPr lang="fr-CA" sz="1400" dirty="0"/>
              <a:t>Ma vision du monde est la «vraie»</a:t>
            </a:r>
          </a:p>
        </p:txBody>
      </p:sp>
      <p:sp>
        <p:nvSpPr>
          <p:cNvPr id="11" name="ZoneTexte 10"/>
          <p:cNvSpPr txBox="1"/>
          <p:nvPr/>
        </p:nvSpPr>
        <p:spPr>
          <a:xfrm>
            <a:off x="707127" y="4707322"/>
            <a:ext cx="2002514" cy="738664"/>
          </a:xfrm>
          <a:prstGeom prst="rect">
            <a:avLst/>
          </a:prstGeom>
          <a:noFill/>
        </p:spPr>
        <p:txBody>
          <a:bodyPr wrap="square" rtlCol="0">
            <a:spAutoFit/>
          </a:bodyPr>
          <a:lstStyle/>
          <a:p>
            <a:r>
              <a:rPr lang="fr-CA" sz="1400" dirty="0"/>
              <a:t>Ce que je vois confirme mes perceptions-croyances.</a:t>
            </a:r>
          </a:p>
        </p:txBody>
      </p:sp>
      <p:sp>
        <p:nvSpPr>
          <p:cNvPr id="15" name="ZoneTexte 14"/>
          <p:cNvSpPr txBox="1"/>
          <p:nvPr/>
        </p:nvSpPr>
        <p:spPr>
          <a:xfrm>
            <a:off x="889535" y="2052538"/>
            <a:ext cx="1340623" cy="338554"/>
          </a:xfrm>
          <a:prstGeom prst="rect">
            <a:avLst/>
          </a:prstGeom>
          <a:noFill/>
        </p:spPr>
        <p:txBody>
          <a:bodyPr wrap="none" rtlCol="0">
            <a:spAutoFit/>
          </a:bodyPr>
          <a:lstStyle/>
          <a:p>
            <a:r>
              <a:rPr lang="fr-CA" sz="1600" b="1" dirty="0"/>
              <a:t>Réalisme-naïf</a:t>
            </a:r>
          </a:p>
        </p:txBody>
      </p:sp>
      <p:sp>
        <p:nvSpPr>
          <p:cNvPr id="16" name="ZoneTexte 15"/>
          <p:cNvSpPr txBox="1"/>
          <p:nvPr/>
        </p:nvSpPr>
        <p:spPr>
          <a:xfrm>
            <a:off x="707127" y="4082705"/>
            <a:ext cx="1792157" cy="338554"/>
          </a:xfrm>
          <a:prstGeom prst="rect">
            <a:avLst/>
          </a:prstGeom>
          <a:noFill/>
        </p:spPr>
        <p:txBody>
          <a:bodyPr wrap="none" rtlCol="0">
            <a:spAutoFit/>
          </a:bodyPr>
          <a:lstStyle/>
          <a:p>
            <a:r>
              <a:rPr lang="fr-CA" sz="1600" b="1" dirty="0"/>
              <a:t>Biais confirmatoire</a:t>
            </a:r>
          </a:p>
        </p:txBody>
      </p:sp>
      <p:sp>
        <p:nvSpPr>
          <p:cNvPr id="8" name="Espace réservé du numéro de diapositive 7"/>
          <p:cNvSpPr>
            <a:spLocks noGrp="1"/>
          </p:cNvSpPr>
          <p:nvPr>
            <p:ph type="sldNum" sz="quarter" idx="12"/>
          </p:nvPr>
        </p:nvSpPr>
        <p:spPr/>
        <p:txBody>
          <a:bodyPr/>
          <a:lstStyle/>
          <a:p>
            <a:fld id="{88E99C2B-6C76-5049-A342-78755F4EBE57}" type="slidenum">
              <a:rPr lang="fr-FR" smtClean="0"/>
              <a:t>7</a:t>
            </a:fld>
            <a:endParaRPr lang="fr-FR" dirty="0"/>
          </a:p>
        </p:txBody>
      </p:sp>
      <p:sp>
        <p:nvSpPr>
          <p:cNvPr id="23" name="Espace réservé de la date 22"/>
          <p:cNvSpPr>
            <a:spLocks noGrp="1"/>
          </p:cNvSpPr>
          <p:nvPr>
            <p:ph type="dt" sz="half" idx="10"/>
          </p:nvPr>
        </p:nvSpPr>
        <p:spPr/>
        <p:txBody>
          <a:bodyPr/>
          <a:lstStyle/>
          <a:p>
            <a:fld id="{302C029A-82F7-4009-AD5D-684D1AFB8467}" type="datetime1">
              <a:rPr lang="fr-CA" smtClean="0"/>
              <a:t>2023-05-24</a:t>
            </a:fld>
            <a:endParaRPr lang="fr-CA" dirty="0"/>
          </a:p>
        </p:txBody>
      </p:sp>
      <p:sp>
        <p:nvSpPr>
          <p:cNvPr id="24" name="Espace réservé du pied de page 23"/>
          <p:cNvSpPr>
            <a:spLocks noGrp="1"/>
          </p:cNvSpPr>
          <p:nvPr>
            <p:ph type="ftr" sz="quarter" idx="11"/>
          </p:nvPr>
        </p:nvSpPr>
        <p:spPr/>
        <p:txBody>
          <a:bodyPr/>
          <a:lstStyle/>
          <a:p>
            <a:r>
              <a:rPr lang="fr-CA" dirty="0"/>
              <a:t> © Marc-André Bujold</a:t>
            </a:r>
          </a:p>
        </p:txBody>
      </p:sp>
      <p:sp>
        <p:nvSpPr>
          <p:cNvPr id="25" name="ZoneTexte 24">
            <a:extLst>
              <a:ext uri="{FF2B5EF4-FFF2-40B4-BE49-F238E27FC236}">
                <a16:creationId xmlns:a16="http://schemas.microsoft.com/office/drawing/2014/main" id="{07E20AF0-F3A1-982F-1B01-BFB0650FAAD9}"/>
              </a:ext>
            </a:extLst>
          </p:cNvPr>
          <p:cNvSpPr txBox="1"/>
          <p:nvPr/>
        </p:nvSpPr>
        <p:spPr>
          <a:xfrm>
            <a:off x="2877422" y="1838025"/>
            <a:ext cx="2979312" cy="1169551"/>
          </a:xfrm>
          <a:prstGeom prst="rect">
            <a:avLst/>
          </a:prstGeom>
          <a:noFill/>
        </p:spPr>
        <p:txBody>
          <a:bodyPr wrap="square" rtlCol="0">
            <a:spAutoFit/>
          </a:bodyPr>
          <a:lstStyle/>
          <a:p>
            <a:r>
              <a:rPr lang="fr-CA" sz="1400" dirty="0"/>
              <a:t>Croire que sa vision de la réalité est la </a:t>
            </a:r>
            <a:r>
              <a:rPr lang="fr-CA" sz="1400" u="sng" dirty="0"/>
              <a:t>vérité</a:t>
            </a:r>
            <a:r>
              <a:rPr lang="fr-CA" sz="1400" dirty="0"/>
              <a:t> et non pas une perception subjective de la réalité dont la vérité peut être appréciée autrement en fonction de ses expériences.</a:t>
            </a:r>
          </a:p>
        </p:txBody>
      </p:sp>
      <p:sp>
        <p:nvSpPr>
          <p:cNvPr id="26" name="ZoneTexte 25">
            <a:extLst>
              <a:ext uri="{FF2B5EF4-FFF2-40B4-BE49-F238E27FC236}">
                <a16:creationId xmlns:a16="http://schemas.microsoft.com/office/drawing/2014/main" id="{6C7DB5D8-468F-9A16-1EA6-E56795E7708D}"/>
              </a:ext>
            </a:extLst>
          </p:cNvPr>
          <p:cNvSpPr txBox="1"/>
          <p:nvPr/>
        </p:nvSpPr>
        <p:spPr>
          <a:xfrm>
            <a:off x="2877421" y="3907103"/>
            <a:ext cx="2979313" cy="1169551"/>
          </a:xfrm>
          <a:prstGeom prst="rect">
            <a:avLst/>
          </a:prstGeom>
          <a:noFill/>
        </p:spPr>
        <p:txBody>
          <a:bodyPr wrap="square" rtlCol="0">
            <a:spAutoFit/>
          </a:bodyPr>
          <a:lstStyle/>
          <a:p>
            <a:r>
              <a:rPr lang="fr-CA" sz="1400" dirty="0"/>
              <a:t>Retenir l’information qui confirme nos perceptions à propos d’un phénomène et exclure celle qui ne confirme pas nos perceptions-croyances.</a:t>
            </a:r>
          </a:p>
        </p:txBody>
      </p:sp>
      <p:sp>
        <p:nvSpPr>
          <p:cNvPr id="27" name="ZoneTexte 26">
            <a:extLst>
              <a:ext uri="{FF2B5EF4-FFF2-40B4-BE49-F238E27FC236}">
                <a16:creationId xmlns:a16="http://schemas.microsoft.com/office/drawing/2014/main" id="{CEFF7F10-0E53-9B39-40E9-C80F9A5266CB}"/>
              </a:ext>
            </a:extLst>
          </p:cNvPr>
          <p:cNvSpPr txBox="1"/>
          <p:nvPr/>
        </p:nvSpPr>
        <p:spPr>
          <a:xfrm>
            <a:off x="7110510" y="1439958"/>
            <a:ext cx="1393623" cy="369332"/>
          </a:xfrm>
          <a:prstGeom prst="rect">
            <a:avLst/>
          </a:prstGeom>
          <a:noFill/>
        </p:spPr>
        <p:txBody>
          <a:bodyPr wrap="square" rtlCol="0">
            <a:spAutoFit/>
          </a:bodyPr>
          <a:lstStyle/>
          <a:p>
            <a:r>
              <a:rPr lang="fr-CA" sz="1600" b="1" dirty="0"/>
              <a:t>Dynamique</a:t>
            </a:r>
            <a:r>
              <a:rPr lang="fr-CA" u="sng" dirty="0"/>
              <a:t> </a:t>
            </a:r>
          </a:p>
        </p:txBody>
      </p:sp>
      <p:sp>
        <p:nvSpPr>
          <p:cNvPr id="28" name="ZoneTexte 27">
            <a:extLst>
              <a:ext uri="{FF2B5EF4-FFF2-40B4-BE49-F238E27FC236}">
                <a16:creationId xmlns:a16="http://schemas.microsoft.com/office/drawing/2014/main" id="{0413FE8A-003B-D2BE-24C4-9B338ADBBEA8}"/>
              </a:ext>
            </a:extLst>
          </p:cNvPr>
          <p:cNvSpPr txBox="1"/>
          <p:nvPr/>
        </p:nvSpPr>
        <p:spPr>
          <a:xfrm>
            <a:off x="7110510" y="1892365"/>
            <a:ext cx="3259637" cy="2677656"/>
          </a:xfrm>
          <a:prstGeom prst="rect">
            <a:avLst/>
          </a:prstGeom>
          <a:noFill/>
        </p:spPr>
        <p:txBody>
          <a:bodyPr wrap="square" rtlCol="0">
            <a:spAutoFit/>
          </a:bodyPr>
          <a:lstStyle/>
          <a:p>
            <a:r>
              <a:rPr lang="fr-CA" sz="1400" dirty="0"/>
              <a:t>Nous nous considérons comme raisonnables et objectifs lorsque confrontés à un problème.</a:t>
            </a:r>
          </a:p>
          <a:p>
            <a:endParaRPr lang="fr-CA" sz="1400" dirty="0"/>
          </a:p>
          <a:p>
            <a:r>
              <a:rPr lang="fr-CA" sz="1400" dirty="0"/>
              <a:t>Nous supposons que toutes les personnes placées devant les mêmes faits arriveront aux mêmes conclusions.</a:t>
            </a:r>
          </a:p>
          <a:p>
            <a:endParaRPr lang="fr-CA" sz="1400" dirty="0"/>
          </a:p>
          <a:p>
            <a:r>
              <a:rPr lang="fr-CA" sz="1400" dirty="0"/>
              <a:t>Si l’autre n’arrive pas aux mêmes conclusions, nous le suspectons d’être déraisonnable ou motivé par des intérêts qui sont préjudiciables.</a:t>
            </a:r>
          </a:p>
        </p:txBody>
      </p:sp>
      <p:sp>
        <p:nvSpPr>
          <p:cNvPr id="29" name="Rectangle 28">
            <a:extLst>
              <a:ext uri="{FF2B5EF4-FFF2-40B4-BE49-F238E27FC236}">
                <a16:creationId xmlns:a16="http://schemas.microsoft.com/office/drawing/2014/main" id="{345E7547-7E7F-4824-868E-89FD5B1CEF98}"/>
              </a:ext>
            </a:extLst>
          </p:cNvPr>
          <p:cNvSpPr/>
          <p:nvPr/>
        </p:nvSpPr>
        <p:spPr>
          <a:xfrm>
            <a:off x="6650118" y="1157591"/>
            <a:ext cx="4262336" cy="4601489"/>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6D54E7F4-DCC0-A600-6F8F-1E2FC756735F}"/>
              </a:ext>
            </a:extLst>
          </p:cNvPr>
          <p:cNvSpPr txBox="1"/>
          <p:nvPr/>
        </p:nvSpPr>
        <p:spPr>
          <a:xfrm>
            <a:off x="7110510" y="4915017"/>
            <a:ext cx="3230385" cy="523220"/>
          </a:xfrm>
          <a:prstGeom prst="rect">
            <a:avLst/>
          </a:prstGeom>
          <a:noFill/>
        </p:spPr>
        <p:txBody>
          <a:bodyPr wrap="square" rtlCol="0">
            <a:spAutoFit/>
          </a:bodyPr>
          <a:lstStyle/>
          <a:p>
            <a:r>
              <a:rPr lang="fr-CA" sz="1400" dirty="0"/>
              <a:t>L’autre réagira avec un comportement défensif égal ou supérieur.</a:t>
            </a:r>
          </a:p>
        </p:txBody>
      </p:sp>
      <p:sp>
        <p:nvSpPr>
          <p:cNvPr id="35" name="ZoneTexte 34">
            <a:extLst>
              <a:ext uri="{FF2B5EF4-FFF2-40B4-BE49-F238E27FC236}">
                <a16:creationId xmlns:a16="http://schemas.microsoft.com/office/drawing/2014/main" id="{DE5F4109-377F-BACA-71F6-A8430C0000D3}"/>
              </a:ext>
            </a:extLst>
          </p:cNvPr>
          <p:cNvSpPr txBox="1"/>
          <p:nvPr/>
        </p:nvSpPr>
        <p:spPr>
          <a:xfrm>
            <a:off x="7110510" y="4604942"/>
            <a:ext cx="6094378" cy="307777"/>
          </a:xfrm>
          <a:prstGeom prst="rect">
            <a:avLst/>
          </a:prstGeom>
          <a:noFill/>
        </p:spPr>
        <p:txBody>
          <a:bodyPr wrap="square">
            <a:spAutoFit/>
          </a:bodyPr>
          <a:lstStyle/>
          <a:p>
            <a:r>
              <a:rPr lang="fr-CA" sz="1400" b="1" dirty="0"/>
              <a:t>Le cercle vicieux commence…….</a:t>
            </a:r>
          </a:p>
        </p:txBody>
      </p:sp>
    </p:spTree>
    <p:extLst>
      <p:ext uri="{BB962C8B-B14F-4D97-AF65-F5344CB8AC3E}">
        <p14:creationId xmlns:p14="http://schemas.microsoft.com/office/powerpoint/2010/main" val="1271490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A98D3EE-9CE5-103C-20B2-D17E0754CC3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219200" y="2751965"/>
            <a:ext cx="3540369" cy="2229732"/>
          </a:xfrm>
          <a:prstGeom prst="rect">
            <a:avLst/>
          </a:prstGeom>
        </p:spPr>
      </p:pic>
      <p:sp>
        <p:nvSpPr>
          <p:cNvPr id="4" name="ZoneTexte 3">
            <a:extLst>
              <a:ext uri="{FF2B5EF4-FFF2-40B4-BE49-F238E27FC236}">
                <a16:creationId xmlns:a16="http://schemas.microsoft.com/office/drawing/2014/main" id="{A154AF89-41A9-1939-421B-4BD7FC2419E5}"/>
              </a:ext>
            </a:extLst>
          </p:cNvPr>
          <p:cNvSpPr txBox="1"/>
          <p:nvPr/>
        </p:nvSpPr>
        <p:spPr>
          <a:xfrm>
            <a:off x="5533292" y="2751965"/>
            <a:ext cx="1125415" cy="369332"/>
          </a:xfrm>
          <a:prstGeom prst="rect">
            <a:avLst/>
          </a:prstGeom>
          <a:noFill/>
        </p:spPr>
        <p:txBody>
          <a:bodyPr wrap="square">
            <a:spAutoFit/>
          </a:bodyPr>
          <a:lstStyle/>
          <a:p>
            <a:r>
              <a:rPr lang="fr-FR" b="1" dirty="0"/>
              <a:t>Colère</a:t>
            </a:r>
          </a:p>
        </p:txBody>
      </p:sp>
      <p:sp>
        <p:nvSpPr>
          <p:cNvPr id="6" name="ZoneTexte 5">
            <a:extLst>
              <a:ext uri="{FF2B5EF4-FFF2-40B4-BE49-F238E27FC236}">
                <a16:creationId xmlns:a16="http://schemas.microsoft.com/office/drawing/2014/main" id="{22F626EE-9AD8-D760-36E2-4D185E35432E}"/>
              </a:ext>
            </a:extLst>
          </p:cNvPr>
          <p:cNvSpPr txBox="1"/>
          <p:nvPr/>
        </p:nvSpPr>
        <p:spPr>
          <a:xfrm>
            <a:off x="5509845" y="3121297"/>
            <a:ext cx="3868617" cy="2031325"/>
          </a:xfrm>
          <a:prstGeom prst="rect">
            <a:avLst/>
          </a:prstGeom>
          <a:noFill/>
        </p:spPr>
        <p:txBody>
          <a:bodyPr wrap="square">
            <a:spAutoFit/>
          </a:bodyPr>
          <a:lstStyle/>
          <a:p>
            <a:r>
              <a:rPr lang="fr-FR" sz="1800" dirty="0"/>
              <a:t>Les parties sont incapables de différencier le problème des personnes. </a:t>
            </a:r>
          </a:p>
          <a:p>
            <a:endParaRPr lang="fr-FR" dirty="0"/>
          </a:p>
          <a:p>
            <a:r>
              <a:rPr lang="fr-FR" sz="1800" dirty="0"/>
              <a:t>Elles ventilent leur frustration, sont en mode attaque et la communication avec l’autre est difficile.</a:t>
            </a:r>
          </a:p>
        </p:txBody>
      </p:sp>
      <p:sp>
        <p:nvSpPr>
          <p:cNvPr id="7" name="ZoneTexte 6">
            <a:extLst>
              <a:ext uri="{FF2B5EF4-FFF2-40B4-BE49-F238E27FC236}">
                <a16:creationId xmlns:a16="http://schemas.microsoft.com/office/drawing/2014/main" id="{60893DB3-6F83-6457-06A2-E9E014383C6D}"/>
              </a:ext>
            </a:extLst>
          </p:cNvPr>
          <p:cNvSpPr txBox="1"/>
          <p:nvPr/>
        </p:nvSpPr>
        <p:spPr>
          <a:xfrm>
            <a:off x="932355" y="833526"/>
            <a:ext cx="2926955" cy="707886"/>
          </a:xfrm>
          <a:prstGeom prst="rect">
            <a:avLst/>
          </a:prstGeom>
          <a:noFill/>
        </p:spPr>
        <p:txBody>
          <a:bodyPr wrap="none" rtlCol="0">
            <a:spAutoFit/>
          </a:bodyPr>
          <a:lstStyle/>
          <a:p>
            <a:r>
              <a:rPr lang="fr-FR" sz="2400" b="1" dirty="0"/>
              <a:t>Phases du conflit</a:t>
            </a:r>
          </a:p>
          <a:p>
            <a:r>
              <a:rPr lang="fr-FR" sz="1600" b="1" dirty="0"/>
              <a:t>Outil d’analyse et d’intervention</a:t>
            </a:r>
          </a:p>
        </p:txBody>
      </p:sp>
      <p:sp>
        <p:nvSpPr>
          <p:cNvPr id="8" name="Espace réservé du pied de page 11">
            <a:extLst>
              <a:ext uri="{FF2B5EF4-FFF2-40B4-BE49-F238E27FC236}">
                <a16:creationId xmlns:a16="http://schemas.microsoft.com/office/drawing/2014/main" id="{71949EB8-D080-6ED9-0ABA-BA74033C7C92}"/>
              </a:ext>
            </a:extLst>
          </p:cNvPr>
          <p:cNvSpPr>
            <a:spLocks noGrp="1"/>
          </p:cNvSpPr>
          <p:nvPr>
            <p:ph type="ftr" sz="quarter" idx="11"/>
          </p:nvPr>
        </p:nvSpPr>
        <p:spPr>
          <a:xfrm>
            <a:off x="4038600" y="6356350"/>
            <a:ext cx="4114800" cy="365125"/>
          </a:xfrm>
        </p:spPr>
        <p:txBody>
          <a:bodyPr/>
          <a:lstStyle/>
          <a:p>
            <a:r>
              <a:rPr lang="fr-CA" dirty="0"/>
              <a:t>© Marc-André Bujold</a:t>
            </a:r>
          </a:p>
        </p:txBody>
      </p:sp>
      <p:sp>
        <p:nvSpPr>
          <p:cNvPr id="9" name="Espace réservé de la date 10">
            <a:extLst>
              <a:ext uri="{FF2B5EF4-FFF2-40B4-BE49-F238E27FC236}">
                <a16:creationId xmlns:a16="http://schemas.microsoft.com/office/drawing/2014/main" id="{CCD9070D-FDD8-FCF4-EF2D-A4A7A6471D37}"/>
              </a:ext>
            </a:extLst>
          </p:cNvPr>
          <p:cNvSpPr>
            <a:spLocks noGrp="1"/>
          </p:cNvSpPr>
          <p:nvPr>
            <p:ph type="dt" sz="half" idx="10"/>
          </p:nvPr>
        </p:nvSpPr>
        <p:spPr>
          <a:xfrm>
            <a:off x="838200" y="6356350"/>
            <a:ext cx="2743200" cy="365125"/>
          </a:xfrm>
        </p:spPr>
        <p:txBody>
          <a:bodyPr/>
          <a:lstStyle/>
          <a:p>
            <a:r>
              <a:rPr lang="fr-CA" dirty="0"/>
              <a:t>2023-01-24</a:t>
            </a:r>
          </a:p>
          <a:p>
            <a:endParaRPr lang="fr-CA" dirty="0"/>
          </a:p>
        </p:txBody>
      </p:sp>
      <p:sp>
        <p:nvSpPr>
          <p:cNvPr id="10" name="Espace réservé du numéro de diapositive 3">
            <a:extLst>
              <a:ext uri="{FF2B5EF4-FFF2-40B4-BE49-F238E27FC236}">
                <a16:creationId xmlns:a16="http://schemas.microsoft.com/office/drawing/2014/main" id="{B7CCFAE4-CA3B-BA5C-BA03-5E763361DE21}"/>
              </a:ext>
            </a:extLst>
          </p:cNvPr>
          <p:cNvSpPr>
            <a:spLocks noGrp="1"/>
          </p:cNvSpPr>
          <p:nvPr>
            <p:ph type="sldNum" sz="quarter" idx="12"/>
          </p:nvPr>
        </p:nvSpPr>
        <p:spPr>
          <a:xfrm>
            <a:off x="8610600" y="6356350"/>
            <a:ext cx="2743200" cy="365125"/>
          </a:xfrm>
        </p:spPr>
        <p:txBody>
          <a:bodyPr/>
          <a:lstStyle/>
          <a:p>
            <a:fld id="{17F1A8E0-7920-496E-8489-477E66D84C04}" type="slidenum">
              <a:rPr lang="fr-CA" altLang="fr-FR" smtClean="0"/>
              <a:pPr/>
              <a:t>8</a:t>
            </a:fld>
            <a:endParaRPr lang="fr-CA" altLang="fr-FR"/>
          </a:p>
        </p:txBody>
      </p:sp>
      <p:sp>
        <p:nvSpPr>
          <p:cNvPr id="11" name="ZoneTexte 10">
            <a:extLst>
              <a:ext uri="{FF2B5EF4-FFF2-40B4-BE49-F238E27FC236}">
                <a16:creationId xmlns:a16="http://schemas.microsoft.com/office/drawing/2014/main" id="{7BF4E58C-5F80-5B77-C5E0-5D4215B83BB9}"/>
              </a:ext>
            </a:extLst>
          </p:cNvPr>
          <p:cNvSpPr txBox="1"/>
          <p:nvPr/>
        </p:nvSpPr>
        <p:spPr>
          <a:xfrm>
            <a:off x="9982200" y="5967045"/>
            <a:ext cx="1099981" cy="276999"/>
          </a:xfrm>
          <a:prstGeom prst="rect">
            <a:avLst/>
          </a:prstGeom>
          <a:noFill/>
        </p:spPr>
        <p:txBody>
          <a:bodyPr wrap="none" rtlCol="0">
            <a:spAutoFit/>
          </a:bodyPr>
          <a:lstStyle/>
          <a:p>
            <a:r>
              <a:rPr lang="fr-FR" sz="1200" dirty="0" err="1"/>
              <a:t>Furlong</a:t>
            </a:r>
            <a:r>
              <a:rPr lang="fr-FR" sz="1200" dirty="0"/>
              <a:t> (2020)</a:t>
            </a:r>
          </a:p>
        </p:txBody>
      </p:sp>
    </p:spTree>
    <p:extLst>
      <p:ext uri="{BB962C8B-B14F-4D97-AF65-F5344CB8AC3E}">
        <p14:creationId xmlns:p14="http://schemas.microsoft.com/office/powerpoint/2010/main" val="699195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208BCE7-DD66-1267-E7A9-282F3D12B23E}"/>
              </a:ext>
            </a:extLst>
          </p:cNvPr>
          <p:cNvSpPr txBox="1"/>
          <p:nvPr/>
        </p:nvSpPr>
        <p:spPr>
          <a:xfrm>
            <a:off x="880946" y="599946"/>
            <a:ext cx="5292796" cy="707886"/>
          </a:xfrm>
          <a:prstGeom prst="rect">
            <a:avLst/>
          </a:prstGeom>
          <a:noFill/>
        </p:spPr>
        <p:txBody>
          <a:bodyPr wrap="none" rtlCol="0">
            <a:spAutoFit/>
          </a:bodyPr>
          <a:lstStyle/>
          <a:p>
            <a:r>
              <a:rPr lang="fr-CA" sz="2400" b="1" dirty="0"/>
              <a:t>Gestion du conflit</a:t>
            </a:r>
          </a:p>
          <a:p>
            <a:r>
              <a:rPr lang="fr-CA" sz="1600" b="1" dirty="0"/>
              <a:t>Cycle vicieux de relation – biais déclencheur lié au groupe.</a:t>
            </a:r>
          </a:p>
        </p:txBody>
      </p:sp>
      <p:sp>
        <p:nvSpPr>
          <p:cNvPr id="7" name="Espace réservé de la date 22">
            <a:extLst>
              <a:ext uri="{FF2B5EF4-FFF2-40B4-BE49-F238E27FC236}">
                <a16:creationId xmlns:a16="http://schemas.microsoft.com/office/drawing/2014/main" id="{78794671-D925-9376-1513-7AE5570BD0E9}"/>
              </a:ext>
            </a:extLst>
          </p:cNvPr>
          <p:cNvSpPr>
            <a:spLocks noGrp="1"/>
          </p:cNvSpPr>
          <p:nvPr>
            <p:ph type="dt" sz="half" idx="10"/>
          </p:nvPr>
        </p:nvSpPr>
        <p:spPr>
          <a:xfrm>
            <a:off x="838200" y="6356350"/>
            <a:ext cx="2743200" cy="365125"/>
          </a:xfrm>
        </p:spPr>
        <p:txBody>
          <a:bodyPr/>
          <a:lstStyle/>
          <a:p>
            <a:fld id="{302C029A-82F7-4009-AD5D-684D1AFB8467}" type="datetime1">
              <a:rPr lang="fr-CA" smtClean="0"/>
              <a:t>2023-05-24</a:t>
            </a:fld>
            <a:endParaRPr lang="fr-CA" dirty="0"/>
          </a:p>
        </p:txBody>
      </p:sp>
      <p:sp>
        <p:nvSpPr>
          <p:cNvPr id="8" name="Espace réservé du pied de page 23">
            <a:extLst>
              <a:ext uri="{FF2B5EF4-FFF2-40B4-BE49-F238E27FC236}">
                <a16:creationId xmlns:a16="http://schemas.microsoft.com/office/drawing/2014/main" id="{0B975F87-3DE7-1B24-BE01-8EF4EC579E00}"/>
              </a:ext>
            </a:extLst>
          </p:cNvPr>
          <p:cNvSpPr>
            <a:spLocks noGrp="1"/>
          </p:cNvSpPr>
          <p:nvPr>
            <p:ph type="ftr" sz="quarter" idx="11"/>
          </p:nvPr>
        </p:nvSpPr>
        <p:spPr>
          <a:xfrm>
            <a:off x="4038600" y="6356350"/>
            <a:ext cx="4114800" cy="365125"/>
          </a:xfrm>
        </p:spPr>
        <p:txBody>
          <a:bodyPr/>
          <a:lstStyle/>
          <a:p>
            <a:r>
              <a:rPr lang="fr-CA" dirty="0"/>
              <a:t>© Marc-André Bujold</a:t>
            </a:r>
          </a:p>
        </p:txBody>
      </p:sp>
      <p:sp>
        <p:nvSpPr>
          <p:cNvPr id="9" name="ZoneTexte 8">
            <a:extLst>
              <a:ext uri="{FF2B5EF4-FFF2-40B4-BE49-F238E27FC236}">
                <a16:creationId xmlns:a16="http://schemas.microsoft.com/office/drawing/2014/main" id="{0C8B0F2F-9932-5902-94B3-EC5F542A98AD}"/>
              </a:ext>
            </a:extLst>
          </p:cNvPr>
          <p:cNvSpPr txBox="1"/>
          <p:nvPr/>
        </p:nvSpPr>
        <p:spPr>
          <a:xfrm>
            <a:off x="10347242" y="6101778"/>
            <a:ext cx="1006558" cy="276999"/>
          </a:xfrm>
          <a:prstGeom prst="rect">
            <a:avLst/>
          </a:prstGeom>
          <a:noFill/>
        </p:spPr>
        <p:txBody>
          <a:bodyPr wrap="none" rtlCol="0">
            <a:spAutoFit/>
          </a:bodyPr>
          <a:lstStyle/>
          <a:p>
            <a:r>
              <a:rPr lang="fr-CA" sz="1200" dirty="0"/>
              <a:t>Alfred (2005)</a:t>
            </a:r>
          </a:p>
        </p:txBody>
      </p:sp>
      <p:sp>
        <p:nvSpPr>
          <p:cNvPr id="10" name="ZoneTexte 9">
            <a:extLst>
              <a:ext uri="{FF2B5EF4-FFF2-40B4-BE49-F238E27FC236}">
                <a16:creationId xmlns:a16="http://schemas.microsoft.com/office/drawing/2014/main" id="{EBCF074E-23DF-3C7C-445E-CECCB6AF98CA}"/>
              </a:ext>
            </a:extLst>
          </p:cNvPr>
          <p:cNvSpPr txBox="1"/>
          <p:nvPr/>
        </p:nvSpPr>
        <p:spPr>
          <a:xfrm>
            <a:off x="663794" y="2990644"/>
            <a:ext cx="1951688" cy="338554"/>
          </a:xfrm>
          <a:prstGeom prst="rect">
            <a:avLst/>
          </a:prstGeom>
          <a:noFill/>
        </p:spPr>
        <p:txBody>
          <a:bodyPr wrap="none" rtlCol="0">
            <a:spAutoFit/>
          </a:bodyPr>
          <a:lstStyle/>
          <a:p>
            <a:r>
              <a:rPr lang="fr-CA" sz="1600" b="1" dirty="0"/>
              <a:t>Biais du rare modéré</a:t>
            </a:r>
          </a:p>
        </p:txBody>
      </p:sp>
      <p:sp>
        <p:nvSpPr>
          <p:cNvPr id="11" name="Ellipse 10">
            <a:extLst>
              <a:ext uri="{FF2B5EF4-FFF2-40B4-BE49-F238E27FC236}">
                <a16:creationId xmlns:a16="http://schemas.microsoft.com/office/drawing/2014/main" id="{667C1AA1-DC27-AC01-7C9C-2BF6244D48BD}"/>
              </a:ext>
            </a:extLst>
          </p:cNvPr>
          <p:cNvSpPr/>
          <p:nvPr/>
        </p:nvSpPr>
        <p:spPr>
          <a:xfrm>
            <a:off x="1014682" y="2702721"/>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ZoneTexte 11">
            <a:extLst>
              <a:ext uri="{FF2B5EF4-FFF2-40B4-BE49-F238E27FC236}">
                <a16:creationId xmlns:a16="http://schemas.microsoft.com/office/drawing/2014/main" id="{081F8876-11B5-4B1E-8112-581D6EAB0807}"/>
              </a:ext>
            </a:extLst>
          </p:cNvPr>
          <p:cNvSpPr txBox="1"/>
          <p:nvPr/>
        </p:nvSpPr>
        <p:spPr>
          <a:xfrm>
            <a:off x="663794" y="3888666"/>
            <a:ext cx="2070936" cy="954107"/>
          </a:xfrm>
          <a:prstGeom prst="rect">
            <a:avLst/>
          </a:prstGeom>
          <a:noFill/>
        </p:spPr>
        <p:txBody>
          <a:bodyPr wrap="square" rtlCol="0">
            <a:spAutoFit/>
          </a:bodyPr>
          <a:lstStyle/>
          <a:p>
            <a:r>
              <a:rPr lang="fr-CA" sz="1400" dirty="0"/>
              <a:t>Je suis l’un des rares à avoir une vision modérée parmi mon groupe et l'autre groupe.</a:t>
            </a:r>
          </a:p>
        </p:txBody>
      </p:sp>
      <p:sp>
        <p:nvSpPr>
          <p:cNvPr id="14" name="ZoneTexte 13">
            <a:extLst>
              <a:ext uri="{FF2B5EF4-FFF2-40B4-BE49-F238E27FC236}">
                <a16:creationId xmlns:a16="http://schemas.microsoft.com/office/drawing/2014/main" id="{8E22ED15-7A97-F7E3-5EFF-E2557D52B4B5}"/>
              </a:ext>
            </a:extLst>
          </p:cNvPr>
          <p:cNvSpPr txBox="1"/>
          <p:nvPr/>
        </p:nvSpPr>
        <p:spPr>
          <a:xfrm>
            <a:off x="3085618" y="2990644"/>
            <a:ext cx="2838045" cy="1384995"/>
          </a:xfrm>
          <a:prstGeom prst="rect">
            <a:avLst/>
          </a:prstGeom>
          <a:noFill/>
        </p:spPr>
        <p:txBody>
          <a:bodyPr wrap="square">
            <a:spAutoFit/>
          </a:bodyPr>
          <a:lstStyle/>
          <a:p>
            <a:r>
              <a:rPr lang="fr-CA" sz="1400" dirty="0"/>
              <a:t>Croire que nous sommes le seul ou l’un des rares à avoir une vision modérée et raisonnable parmi notre groupe d’appartenance et l’autre groupe avec lequel nous sommes en désaccord.</a:t>
            </a:r>
          </a:p>
        </p:txBody>
      </p:sp>
      <p:sp>
        <p:nvSpPr>
          <p:cNvPr id="15" name="Rectangle 14">
            <a:extLst>
              <a:ext uri="{FF2B5EF4-FFF2-40B4-BE49-F238E27FC236}">
                <a16:creationId xmlns:a16="http://schemas.microsoft.com/office/drawing/2014/main" id="{2A1CFC7A-241E-1D2A-5643-2193004A80D5}"/>
              </a:ext>
            </a:extLst>
          </p:cNvPr>
          <p:cNvSpPr/>
          <p:nvPr/>
        </p:nvSpPr>
        <p:spPr>
          <a:xfrm>
            <a:off x="6650118" y="1157591"/>
            <a:ext cx="4262336" cy="4601489"/>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D9833454-7CC7-D5CE-76EE-36C08C7973B0}"/>
              </a:ext>
            </a:extLst>
          </p:cNvPr>
          <p:cNvSpPr txBox="1"/>
          <p:nvPr/>
        </p:nvSpPr>
        <p:spPr>
          <a:xfrm>
            <a:off x="6998240" y="1781730"/>
            <a:ext cx="1155160" cy="338554"/>
          </a:xfrm>
          <a:prstGeom prst="rect">
            <a:avLst/>
          </a:prstGeom>
          <a:noFill/>
        </p:spPr>
        <p:txBody>
          <a:bodyPr wrap="square">
            <a:spAutoFit/>
          </a:bodyPr>
          <a:lstStyle/>
          <a:p>
            <a:r>
              <a:rPr lang="fr-CA" sz="1600" b="1" dirty="0"/>
              <a:t>Dynamique</a:t>
            </a:r>
          </a:p>
        </p:txBody>
      </p:sp>
      <p:sp>
        <p:nvSpPr>
          <p:cNvPr id="18" name="ZoneTexte 17">
            <a:extLst>
              <a:ext uri="{FF2B5EF4-FFF2-40B4-BE49-F238E27FC236}">
                <a16:creationId xmlns:a16="http://schemas.microsoft.com/office/drawing/2014/main" id="{2B464131-0F96-1B64-58BE-610E79046C2E}"/>
              </a:ext>
            </a:extLst>
          </p:cNvPr>
          <p:cNvSpPr txBox="1"/>
          <p:nvPr/>
        </p:nvSpPr>
        <p:spPr>
          <a:xfrm>
            <a:off x="6990134" y="2288784"/>
            <a:ext cx="3427737" cy="1169551"/>
          </a:xfrm>
          <a:prstGeom prst="rect">
            <a:avLst/>
          </a:prstGeom>
          <a:noFill/>
        </p:spPr>
        <p:txBody>
          <a:bodyPr wrap="square">
            <a:spAutoFit/>
          </a:bodyPr>
          <a:lstStyle/>
          <a:p>
            <a:r>
              <a:rPr lang="fr-CA" sz="1400" dirty="0"/>
              <a:t>Lors des discussions nous ne proposons pas d’options de solution par crainte que les membres des groupes la refusent étant donné que leur vision est déraisonnable ou extrême (isolation).</a:t>
            </a:r>
          </a:p>
        </p:txBody>
      </p:sp>
      <p:sp>
        <p:nvSpPr>
          <p:cNvPr id="19" name="ZoneTexte 18">
            <a:extLst>
              <a:ext uri="{FF2B5EF4-FFF2-40B4-BE49-F238E27FC236}">
                <a16:creationId xmlns:a16="http://schemas.microsoft.com/office/drawing/2014/main" id="{F030DFF8-0A13-0E2F-8A0A-AEEC339D9EFF}"/>
              </a:ext>
            </a:extLst>
          </p:cNvPr>
          <p:cNvSpPr txBox="1"/>
          <p:nvPr/>
        </p:nvSpPr>
        <p:spPr>
          <a:xfrm>
            <a:off x="6984115" y="3616391"/>
            <a:ext cx="3928339" cy="1384995"/>
          </a:xfrm>
          <a:prstGeom prst="rect">
            <a:avLst/>
          </a:prstGeom>
          <a:noFill/>
        </p:spPr>
        <p:txBody>
          <a:bodyPr wrap="square" rtlCol="0">
            <a:spAutoFit/>
          </a:bodyPr>
          <a:lstStyle/>
          <a:p>
            <a:r>
              <a:rPr lang="fr-CA" sz="1400" dirty="0"/>
              <a:t>Nous avons la solution pour régler le problème. Les autres la rendront inapplicable et la situation conflictuelle perdure. </a:t>
            </a:r>
          </a:p>
          <a:p>
            <a:endParaRPr lang="fr-CA" sz="1400" dirty="0"/>
          </a:p>
          <a:p>
            <a:r>
              <a:rPr lang="fr-CA" sz="1400" b="1" dirty="0"/>
              <a:t>Le cycle vicieux de la relation débute ou se poursuit par cette dynamique d’inertie.</a:t>
            </a:r>
          </a:p>
        </p:txBody>
      </p:sp>
    </p:spTree>
    <p:extLst>
      <p:ext uri="{BB962C8B-B14F-4D97-AF65-F5344CB8AC3E}">
        <p14:creationId xmlns:p14="http://schemas.microsoft.com/office/powerpoint/2010/main" val="78431633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552</TotalTime>
  <Words>2751</Words>
  <Application>Microsoft Office PowerPoint</Application>
  <PresentationFormat>Grand écran</PresentationFormat>
  <Paragraphs>528</Paragraphs>
  <Slides>34</Slides>
  <Notes>17</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34</vt:i4>
      </vt:variant>
    </vt:vector>
  </HeadingPairs>
  <TitlesOfParts>
    <vt:vector size="43" baseType="lpstr">
      <vt:lpstr>Arial</vt:lpstr>
      <vt:lpstr>Arial Narrow</vt:lpstr>
      <vt:lpstr>Calibri</vt:lpstr>
      <vt:lpstr>Calibri Light</vt:lpstr>
      <vt:lpstr>Times New Roman</vt:lpstr>
      <vt:lpstr>Tw Cen MT</vt:lpstr>
      <vt:lpstr>Wingdings</vt:lpstr>
      <vt:lpstr>Thème Office</vt:lpstr>
      <vt:lpstr>1_Thème Office</vt:lpstr>
      <vt:lpstr>Quelques pistes de réflexion sur le règlement des conflits  Marc-André Bujold B.Sc. M.Sc. D-PRD LL.M. Méd. A. Coordonnateur des activités cliniques du programme de prévention et règlement des différends Responsable de la clinique de médiation Faculté de droit – Université de Sherbrooke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Marc-André Bujold</cp:lastModifiedBy>
  <cp:revision>15</cp:revision>
  <dcterms:created xsi:type="dcterms:W3CDTF">2023-05-12T10:36:04Z</dcterms:created>
  <dcterms:modified xsi:type="dcterms:W3CDTF">2023-05-24T18:21:20Z</dcterms:modified>
</cp:coreProperties>
</file>