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3.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4.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5.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6.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7.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8.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9.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10.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11.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12.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13.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notesSlides/notesSlide14.xml" ContentType="application/vnd.openxmlformats-officedocument.presentationml.notesSlide+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notesSlides/notesSlide15.xml" ContentType="application/vnd.openxmlformats-officedocument.presentationml.notesSlide+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notesSlides/notesSlide16.xml" ContentType="application/vnd.openxmlformats-officedocument.presentationml.notesSlide+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notesSlides/notesSlide17.xml" ContentType="application/vnd.openxmlformats-officedocument.presentationml.notesSlide+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549" r:id="rId2"/>
    <p:sldId id="299" r:id="rId3"/>
    <p:sldId id="552" r:id="rId4"/>
    <p:sldId id="526" r:id="rId5"/>
    <p:sldId id="684" r:id="rId6"/>
    <p:sldId id="554" r:id="rId7"/>
    <p:sldId id="650" r:id="rId8"/>
    <p:sldId id="651" r:id="rId9"/>
    <p:sldId id="348" r:id="rId10"/>
    <p:sldId id="652" r:id="rId11"/>
    <p:sldId id="666" r:id="rId12"/>
    <p:sldId id="683" r:id="rId13"/>
    <p:sldId id="573" r:id="rId14"/>
    <p:sldId id="665" r:id="rId15"/>
    <p:sldId id="574" r:id="rId16"/>
    <p:sldId id="657" r:id="rId17"/>
    <p:sldId id="658" r:id="rId18"/>
    <p:sldId id="659" r:id="rId19"/>
    <p:sldId id="661" r:id="rId20"/>
    <p:sldId id="660" r:id="rId21"/>
    <p:sldId id="667" r:id="rId22"/>
    <p:sldId id="670" r:id="rId23"/>
    <p:sldId id="680" r:id="rId24"/>
    <p:sldId id="632" r:id="rId25"/>
    <p:sldId id="663" r:id="rId26"/>
    <p:sldId id="668" r:id="rId27"/>
    <p:sldId id="671" r:id="rId28"/>
    <p:sldId id="682" r:id="rId29"/>
    <p:sldId id="685" r:id="rId30"/>
    <p:sldId id="686" r:id="rId31"/>
    <p:sldId id="614" r:id="rId32"/>
  </p:sldIdLst>
  <p:sldSz cx="12192000" cy="6858000"/>
  <p:notesSz cx="70104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ilion, Ruth" initials="PR" lastIdx="16" clrIdx="0">
    <p:extLst>
      <p:ext uri="{19B8F6BF-5375-455C-9EA6-DF929625EA0E}">
        <p15:presenceInfo xmlns:p15="http://schemas.microsoft.com/office/powerpoint/2012/main" userId="S-1-5-21-1844237615-1659004503-1801674531-413075" providerId="AD"/>
      </p:ext>
    </p:extLst>
  </p:cmAuthor>
  <p:cmAuthor id="2" name="Jacques Chevalier" initials="JC" lastIdx="5" clrIdx="1">
    <p:extLst>
      <p:ext uri="{19B8F6BF-5375-455C-9EA6-DF929625EA0E}">
        <p15:presenceInfo xmlns:p15="http://schemas.microsoft.com/office/powerpoint/2012/main" userId="e3eda3ca2c8e6c9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15" autoAdjust="0"/>
    <p:restoredTop sz="93582" autoAdjust="0"/>
  </p:normalViewPr>
  <p:slideViewPr>
    <p:cSldViewPr snapToGrid="0">
      <p:cViewPr varScale="1">
        <p:scale>
          <a:sx n="66" d="100"/>
          <a:sy n="66" d="100"/>
        </p:scale>
        <p:origin x="774" y="24"/>
      </p:cViewPr>
      <p:guideLst/>
    </p:cSldViewPr>
  </p:slideViewPr>
  <p:notesTextViewPr>
    <p:cViewPr>
      <p:scale>
        <a:sx n="1" d="1"/>
        <a:sy n="1" d="1"/>
      </p:scale>
      <p:origin x="0" y="0"/>
    </p:cViewPr>
  </p:notesTextViewPr>
  <p:sorterViewPr>
    <p:cViewPr>
      <p:scale>
        <a:sx n="100" d="100"/>
        <a:sy n="100" d="100"/>
      </p:scale>
      <p:origin x="0" y="-2707"/>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fr-CA"/>
          </a:p>
        </p:txBody>
      </p:sp>
      <p:sp>
        <p:nvSpPr>
          <p:cNvPr id="3" name="Espace réservé de la date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C2F6F04-27D6-4FAF-B034-C632580BEC45}" type="datetimeFigureOut">
              <a:rPr lang="fr-CA" smtClean="0"/>
              <a:t>2023-05-18</a:t>
            </a:fld>
            <a:endParaRPr lang="fr-CA"/>
          </a:p>
        </p:txBody>
      </p:sp>
      <p:sp>
        <p:nvSpPr>
          <p:cNvPr id="4" name="Espace réservé de l'image des diapositives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fr-CA"/>
          </a:p>
        </p:txBody>
      </p:sp>
      <p:sp>
        <p:nvSpPr>
          <p:cNvPr id="5" name="Espace réservé des note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2C1BBD1-070D-43D8-9145-72B9A37B6575}" type="slidenum">
              <a:rPr lang="fr-CA" smtClean="0"/>
              <a:t>‹N°›</a:t>
            </a:fld>
            <a:endParaRPr lang="fr-CA"/>
          </a:p>
        </p:txBody>
      </p:sp>
    </p:spTree>
    <p:extLst>
      <p:ext uri="{BB962C8B-B14F-4D97-AF65-F5344CB8AC3E}">
        <p14:creationId xmlns:p14="http://schemas.microsoft.com/office/powerpoint/2010/main" val="2661467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52C1BBD1-070D-43D8-9145-72B9A37B6575}" type="slidenum">
              <a:rPr lang="fr-CA" smtClean="0"/>
              <a:t>2</a:t>
            </a:fld>
            <a:endParaRPr lang="fr-CA"/>
          </a:p>
        </p:txBody>
      </p:sp>
    </p:spTree>
    <p:extLst>
      <p:ext uri="{BB962C8B-B14F-4D97-AF65-F5344CB8AC3E}">
        <p14:creationId xmlns:p14="http://schemas.microsoft.com/office/powerpoint/2010/main" val="21384885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4B3D9FCF-77FF-43B0-B10A-4CADC8E62817}" type="slidenum">
              <a:rPr lang="fr-CA" smtClean="0"/>
              <a:t>15</a:t>
            </a:fld>
            <a:endParaRPr lang="fr-CA"/>
          </a:p>
        </p:txBody>
      </p:sp>
    </p:spTree>
    <p:extLst>
      <p:ext uri="{BB962C8B-B14F-4D97-AF65-F5344CB8AC3E}">
        <p14:creationId xmlns:p14="http://schemas.microsoft.com/office/powerpoint/2010/main" val="1649676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4B3D9FCF-77FF-43B0-B10A-4CADC8E62817}" type="slidenum">
              <a:rPr lang="fr-CA" smtClean="0"/>
              <a:t>16</a:t>
            </a:fld>
            <a:endParaRPr lang="fr-CA"/>
          </a:p>
        </p:txBody>
      </p:sp>
    </p:spTree>
    <p:extLst>
      <p:ext uri="{BB962C8B-B14F-4D97-AF65-F5344CB8AC3E}">
        <p14:creationId xmlns:p14="http://schemas.microsoft.com/office/powerpoint/2010/main" val="16840322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4B3D9FCF-77FF-43B0-B10A-4CADC8E62817}" type="slidenum">
              <a:rPr lang="fr-CA" smtClean="0"/>
              <a:t>17</a:t>
            </a:fld>
            <a:endParaRPr lang="fr-CA"/>
          </a:p>
        </p:txBody>
      </p:sp>
    </p:spTree>
    <p:extLst>
      <p:ext uri="{BB962C8B-B14F-4D97-AF65-F5344CB8AC3E}">
        <p14:creationId xmlns:p14="http://schemas.microsoft.com/office/powerpoint/2010/main" val="35430739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4B3D9FCF-77FF-43B0-B10A-4CADC8E62817}" type="slidenum">
              <a:rPr lang="fr-CA" smtClean="0"/>
              <a:t>18</a:t>
            </a:fld>
            <a:endParaRPr lang="fr-CA"/>
          </a:p>
        </p:txBody>
      </p:sp>
    </p:spTree>
    <p:extLst>
      <p:ext uri="{BB962C8B-B14F-4D97-AF65-F5344CB8AC3E}">
        <p14:creationId xmlns:p14="http://schemas.microsoft.com/office/powerpoint/2010/main" val="36230662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4B3D9FCF-77FF-43B0-B10A-4CADC8E62817}" type="slidenum">
              <a:rPr lang="fr-CA" smtClean="0"/>
              <a:t>19</a:t>
            </a:fld>
            <a:endParaRPr lang="fr-CA"/>
          </a:p>
        </p:txBody>
      </p:sp>
    </p:spTree>
    <p:extLst>
      <p:ext uri="{BB962C8B-B14F-4D97-AF65-F5344CB8AC3E}">
        <p14:creationId xmlns:p14="http://schemas.microsoft.com/office/powerpoint/2010/main" val="10111061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4B3D9FCF-77FF-43B0-B10A-4CADC8E62817}" type="slidenum">
              <a:rPr lang="fr-CA" smtClean="0"/>
              <a:t>20</a:t>
            </a:fld>
            <a:endParaRPr lang="fr-CA"/>
          </a:p>
        </p:txBody>
      </p:sp>
    </p:spTree>
    <p:extLst>
      <p:ext uri="{BB962C8B-B14F-4D97-AF65-F5344CB8AC3E}">
        <p14:creationId xmlns:p14="http://schemas.microsoft.com/office/powerpoint/2010/main" val="33405352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4B3D9FCF-77FF-43B0-B10A-4CADC8E62817}" type="slidenum">
              <a:rPr lang="fr-CA" smtClean="0"/>
              <a:t>26</a:t>
            </a:fld>
            <a:endParaRPr lang="fr-CA"/>
          </a:p>
        </p:txBody>
      </p:sp>
    </p:spTree>
    <p:extLst>
      <p:ext uri="{BB962C8B-B14F-4D97-AF65-F5344CB8AC3E}">
        <p14:creationId xmlns:p14="http://schemas.microsoft.com/office/powerpoint/2010/main" val="15539070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4B3D9FCF-77FF-43B0-B10A-4CADC8E62817}" type="slidenum">
              <a:rPr lang="fr-CA" smtClean="0"/>
              <a:t>27</a:t>
            </a:fld>
            <a:endParaRPr lang="fr-CA"/>
          </a:p>
        </p:txBody>
      </p:sp>
    </p:spTree>
    <p:extLst>
      <p:ext uri="{BB962C8B-B14F-4D97-AF65-F5344CB8AC3E}">
        <p14:creationId xmlns:p14="http://schemas.microsoft.com/office/powerpoint/2010/main" val="1138529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4B3D9FCF-77FF-43B0-B10A-4CADC8E62817}" type="slidenum">
              <a:rPr lang="fr-CA" smtClean="0"/>
              <a:t>3</a:t>
            </a:fld>
            <a:endParaRPr lang="fr-CA"/>
          </a:p>
        </p:txBody>
      </p:sp>
    </p:spTree>
    <p:extLst>
      <p:ext uri="{BB962C8B-B14F-4D97-AF65-F5344CB8AC3E}">
        <p14:creationId xmlns:p14="http://schemas.microsoft.com/office/powerpoint/2010/main" val="3045543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4B3D9FCF-77FF-43B0-B10A-4CADC8E62817}" type="slidenum">
              <a:rPr lang="fr-CA" smtClean="0"/>
              <a:t>5</a:t>
            </a:fld>
            <a:endParaRPr lang="fr-CA"/>
          </a:p>
        </p:txBody>
      </p:sp>
    </p:spTree>
    <p:extLst>
      <p:ext uri="{BB962C8B-B14F-4D97-AF65-F5344CB8AC3E}">
        <p14:creationId xmlns:p14="http://schemas.microsoft.com/office/powerpoint/2010/main" val="2865904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4B3D9FCF-77FF-43B0-B10A-4CADC8E62817}" type="slidenum">
              <a:rPr lang="fr-CA" smtClean="0"/>
              <a:t>6</a:t>
            </a:fld>
            <a:endParaRPr lang="fr-CA"/>
          </a:p>
        </p:txBody>
      </p:sp>
    </p:spTree>
    <p:extLst>
      <p:ext uri="{BB962C8B-B14F-4D97-AF65-F5344CB8AC3E}">
        <p14:creationId xmlns:p14="http://schemas.microsoft.com/office/powerpoint/2010/main" val="2865904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B3D9FCF-77FF-43B0-B10A-4CADC8E62817}" type="slidenum">
              <a:rPr lang="fr-CA" smtClean="0"/>
              <a:t>8</a:t>
            </a:fld>
            <a:endParaRPr lang="fr-CA"/>
          </a:p>
        </p:txBody>
      </p:sp>
    </p:spTree>
    <p:extLst>
      <p:ext uri="{BB962C8B-B14F-4D97-AF65-F5344CB8AC3E}">
        <p14:creationId xmlns:p14="http://schemas.microsoft.com/office/powerpoint/2010/main" val="446074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dirty="0">
                <a:solidFill>
                  <a:srgbClr val="002060"/>
                </a:solidFill>
                <a:latin typeface="Century Schoolbook" panose="02040604050505020304" pitchFamily="18" charset="0"/>
              </a:rPr>
              <a:t>Présuppose l’</a:t>
            </a:r>
            <a:r>
              <a:rPr lang="fr-CA" sz="1200" b="1" dirty="0">
                <a:solidFill>
                  <a:srgbClr val="002060"/>
                </a:solidFill>
                <a:latin typeface="Century Schoolbook" panose="02040604050505020304" pitchFamily="18" charset="0"/>
              </a:rPr>
              <a:t>implication </a:t>
            </a:r>
            <a:r>
              <a:rPr lang="fr-CA" sz="1200" dirty="0">
                <a:solidFill>
                  <a:srgbClr val="002060"/>
                </a:solidFill>
                <a:latin typeface="Century Schoolbook" panose="02040604050505020304" pitchFamily="18" charset="0"/>
              </a:rPr>
              <a:t>des parties prenantes notamment durant l’analyse et l’interprétation</a:t>
            </a:r>
          </a:p>
          <a:p>
            <a:endParaRPr lang="fr-CA" dirty="0"/>
          </a:p>
        </p:txBody>
      </p:sp>
      <p:sp>
        <p:nvSpPr>
          <p:cNvPr id="4" name="Espace réservé du numéro de diapositive 3"/>
          <p:cNvSpPr>
            <a:spLocks noGrp="1"/>
          </p:cNvSpPr>
          <p:nvPr>
            <p:ph type="sldNum" sz="quarter" idx="10"/>
          </p:nvPr>
        </p:nvSpPr>
        <p:spPr/>
        <p:txBody>
          <a:bodyPr/>
          <a:lstStyle/>
          <a:p>
            <a:fld id="{4B3D9FCF-77FF-43B0-B10A-4CADC8E62817}" type="slidenum">
              <a:rPr lang="fr-CA" smtClean="0"/>
              <a:t>9</a:t>
            </a:fld>
            <a:endParaRPr lang="fr-CA"/>
          </a:p>
        </p:txBody>
      </p:sp>
    </p:spTree>
    <p:extLst>
      <p:ext uri="{BB962C8B-B14F-4D97-AF65-F5344CB8AC3E}">
        <p14:creationId xmlns:p14="http://schemas.microsoft.com/office/powerpoint/2010/main" val="632281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52C1BBD1-070D-43D8-9145-72B9A37B6575}" type="slidenum">
              <a:rPr lang="fr-CA" smtClean="0"/>
              <a:t>12</a:t>
            </a:fld>
            <a:endParaRPr lang="fr-CA"/>
          </a:p>
        </p:txBody>
      </p:sp>
    </p:spTree>
    <p:extLst>
      <p:ext uri="{BB962C8B-B14F-4D97-AF65-F5344CB8AC3E}">
        <p14:creationId xmlns:p14="http://schemas.microsoft.com/office/powerpoint/2010/main" val="3803619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52C1BBD1-070D-43D8-9145-72B9A37B6575}" type="slidenum">
              <a:rPr lang="fr-CA" smtClean="0"/>
              <a:t>13</a:t>
            </a:fld>
            <a:endParaRPr lang="fr-CA"/>
          </a:p>
        </p:txBody>
      </p:sp>
    </p:spTree>
    <p:extLst>
      <p:ext uri="{BB962C8B-B14F-4D97-AF65-F5344CB8AC3E}">
        <p14:creationId xmlns:p14="http://schemas.microsoft.com/office/powerpoint/2010/main" val="2009296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4B3D9FCF-77FF-43B0-B10A-4CADC8E62817}" type="slidenum">
              <a:rPr lang="fr-CA" smtClean="0"/>
              <a:t>14</a:t>
            </a:fld>
            <a:endParaRPr lang="fr-CA"/>
          </a:p>
        </p:txBody>
      </p:sp>
    </p:spTree>
    <p:extLst>
      <p:ext uri="{BB962C8B-B14F-4D97-AF65-F5344CB8AC3E}">
        <p14:creationId xmlns:p14="http://schemas.microsoft.com/office/powerpoint/2010/main" val="1665333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p:cNvSpPr>
            <a:spLocks noGrp="1"/>
          </p:cNvSpPr>
          <p:nvPr>
            <p:ph type="dt" sz="half" idx="10"/>
          </p:nvPr>
        </p:nvSpPr>
        <p:spPr/>
        <p:txBody>
          <a:bodyPr/>
          <a:lstStyle/>
          <a:p>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D51A8B4C-BC9A-4FAD-AB21-527FAC66BED1}" type="slidenum">
              <a:rPr lang="fr-CA" smtClean="0"/>
              <a:t>‹N°›</a:t>
            </a:fld>
            <a:endParaRPr lang="fr-CA"/>
          </a:p>
        </p:txBody>
      </p:sp>
    </p:spTree>
    <p:extLst>
      <p:ext uri="{BB962C8B-B14F-4D97-AF65-F5344CB8AC3E}">
        <p14:creationId xmlns:p14="http://schemas.microsoft.com/office/powerpoint/2010/main" val="3100040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D51A8B4C-BC9A-4FAD-AB21-527FAC66BED1}" type="slidenum">
              <a:rPr lang="fr-CA" smtClean="0"/>
              <a:t>‹N°›</a:t>
            </a:fld>
            <a:endParaRPr lang="fr-CA"/>
          </a:p>
        </p:txBody>
      </p:sp>
    </p:spTree>
    <p:extLst>
      <p:ext uri="{BB962C8B-B14F-4D97-AF65-F5344CB8AC3E}">
        <p14:creationId xmlns:p14="http://schemas.microsoft.com/office/powerpoint/2010/main" val="1125961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D51A8B4C-BC9A-4FAD-AB21-527FAC66BED1}" type="slidenum">
              <a:rPr lang="fr-CA" smtClean="0"/>
              <a:t>‹N°›</a:t>
            </a:fld>
            <a:endParaRPr lang="fr-CA"/>
          </a:p>
        </p:txBody>
      </p:sp>
    </p:spTree>
    <p:extLst>
      <p:ext uri="{BB962C8B-B14F-4D97-AF65-F5344CB8AC3E}">
        <p14:creationId xmlns:p14="http://schemas.microsoft.com/office/powerpoint/2010/main" val="35419384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Rest of the slides">
    <p:spTree>
      <p:nvGrpSpPr>
        <p:cNvPr id="1" name=""/>
        <p:cNvGrpSpPr/>
        <p:nvPr/>
      </p:nvGrpSpPr>
      <p:grpSpPr>
        <a:xfrm>
          <a:off x="0" y="0"/>
          <a:ext cx="0" cy="0"/>
          <a:chOff x="0" y="0"/>
          <a:chExt cx="0" cy="0"/>
        </a:xfrm>
      </p:grpSpPr>
      <p:sp>
        <p:nvSpPr>
          <p:cNvPr id="9" name="Title Placeholder 21"/>
          <p:cNvSpPr>
            <a:spLocks noGrp="1"/>
          </p:cNvSpPr>
          <p:nvPr>
            <p:ph type="title"/>
          </p:nvPr>
        </p:nvSpPr>
        <p:spPr>
          <a:xfrm>
            <a:off x="486834" y="254000"/>
            <a:ext cx="11218333" cy="443198"/>
          </a:xfrm>
          <a:prstGeom prst="rect">
            <a:avLst/>
          </a:prstGeom>
        </p:spPr>
        <p:txBody>
          <a:bodyPr vert="horz" lIns="0" tIns="0" rIns="0" bIns="0" anchor="t">
            <a:spAutoFit/>
          </a:bodyPr>
          <a:lstStyle>
            <a:lvl1pPr algn="l" rtl="0" eaLnBrk="1" latinLnBrk="0" hangingPunct="1">
              <a:lnSpc>
                <a:spcPct val="90000"/>
              </a:lnSpc>
              <a:spcBef>
                <a:spcPct val="0"/>
              </a:spcBef>
              <a:buNone/>
              <a:defRPr kumimoji="0" lang="en-US" sz="3200" b="1" kern="1200" dirty="0">
                <a:ln>
                  <a:noFill/>
                </a:ln>
                <a:solidFill>
                  <a:schemeClr val="tx1">
                    <a:lumMod val="75000"/>
                    <a:lumOff val="25000"/>
                  </a:schemeClr>
                </a:solidFill>
                <a:latin typeface="+mj-lt"/>
                <a:ea typeface="+mj-ea"/>
                <a:cs typeface="Arial" pitchFamily="34" charset="0"/>
              </a:defRPr>
            </a:lvl1pPr>
          </a:lstStyle>
          <a:p>
            <a:pPr lvl="0"/>
            <a:r>
              <a:rPr kumimoji="0" lang="en-US" dirty="0"/>
              <a:t>Click to edit Master title style</a:t>
            </a:r>
          </a:p>
        </p:txBody>
      </p:sp>
    </p:spTree>
    <p:extLst>
      <p:ext uri="{BB962C8B-B14F-4D97-AF65-F5344CB8AC3E}">
        <p14:creationId xmlns:p14="http://schemas.microsoft.com/office/powerpoint/2010/main" val="309636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D51A8B4C-BC9A-4FAD-AB21-527FAC66BED1}" type="slidenum">
              <a:rPr lang="fr-CA" smtClean="0"/>
              <a:t>‹N°›</a:t>
            </a:fld>
            <a:endParaRPr lang="fr-CA"/>
          </a:p>
        </p:txBody>
      </p:sp>
    </p:spTree>
    <p:extLst>
      <p:ext uri="{BB962C8B-B14F-4D97-AF65-F5344CB8AC3E}">
        <p14:creationId xmlns:p14="http://schemas.microsoft.com/office/powerpoint/2010/main" val="3396765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D51A8B4C-BC9A-4FAD-AB21-527FAC66BED1}" type="slidenum">
              <a:rPr lang="fr-CA" smtClean="0"/>
              <a:t>‹N°›</a:t>
            </a:fld>
            <a:endParaRPr lang="fr-CA"/>
          </a:p>
        </p:txBody>
      </p:sp>
    </p:spTree>
    <p:extLst>
      <p:ext uri="{BB962C8B-B14F-4D97-AF65-F5344CB8AC3E}">
        <p14:creationId xmlns:p14="http://schemas.microsoft.com/office/powerpoint/2010/main" val="3631967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p:cNvSpPr>
            <a:spLocks noGrp="1"/>
          </p:cNvSpPr>
          <p:nvPr>
            <p:ph type="dt" sz="half" idx="10"/>
          </p:nvPr>
        </p:nvSpPr>
        <p:spPr/>
        <p:txBody>
          <a:bodyPr/>
          <a:lstStyle/>
          <a:p>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D51A8B4C-BC9A-4FAD-AB21-527FAC66BED1}" type="slidenum">
              <a:rPr lang="fr-CA" smtClean="0"/>
              <a:t>‹N°›</a:t>
            </a:fld>
            <a:endParaRPr lang="fr-CA"/>
          </a:p>
        </p:txBody>
      </p:sp>
    </p:spTree>
    <p:extLst>
      <p:ext uri="{BB962C8B-B14F-4D97-AF65-F5344CB8AC3E}">
        <p14:creationId xmlns:p14="http://schemas.microsoft.com/office/powerpoint/2010/main" val="3964986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p:cNvSpPr>
            <a:spLocks noGrp="1"/>
          </p:cNvSpPr>
          <p:nvPr>
            <p:ph type="dt" sz="half" idx="10"/>
          </p:nvPr>
        </p:nvSpPr>
        <p:spPr/>
        <p:txBody>
          <a:bodyPr/>
          <a:lstStyle/>
          <a:p>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D51A8B4C-BC9A-4FAD-AB21-527FAC66BED1}" type="slidenum">
              <a:rPr lang="fr-CA" smtClean="0"/>
              <a:t>‹N°›</a:t>
            </a:fld>
            <a:endParaRPr lang="fr-CA"/>
          </a:p>
        </p:txBody>
      </p:sp>
    </p:spTree>
    <p:extLst>
      <p:ext uri="{BB962C8B-B14F-4D97-AF65-F5344CB8AC3E}">
        <p14:creationId xmlns:p14="http://schemas.microsoft.com/office/powerpoint/2010/main" val="2884041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e la date 2"/>
          <p:cNvSpPr>
            <a:spLocks noGrp="1"/>
          </p:cNvSpPr>
          <p:nvPr>
            <p:ph type="dt" sz="half" idx="10"/>
          </p:nvPr>
        </p:nvSpPr>
        <p:spPr/>
        <p:txBody>
          <a:bodyPr/>
          <a:lstStyle/>
          <a:p>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D51A8B4C-BC9A-4FAD-AB21-527FAC66BED1}" type="slidenum">
              <a:rPr lang="fr-CA" smtClean="0"/>
              <a:t>‹N°›</a:t>
            </a:fld>
            <a:endParaRPr lang="fr-CA"/>
          </a:p>
        </p:txBody>
      </p:sp>
    </p:spTree>
    <p:extLst>
      <p:ext uri="{BB962C8B-B14F-4D97-AF65-F5344CB8AC3E}">
        <p14:creationId xmlns:p14="http://schemas.microsoft.com/office/powerpoint/2010/main" val="3780369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D51A8B4C-BC9A-4FAD-AB21-527FAC66BED1}" type="slidenum">
              <a:rPr lang="fr-CA" smtClean="0"/>
              <a:t>‹N°›</a:t>
            </a:fld>
            <a:endParaRPr lang="fr-CA"/>
          </a:p>
        </p:txBody>
      </p:sp>
    </p:spTree>
    <p:extLst>
      <p:ext uri="{BB962C8B-B14F-4D97-AF65-F5344CB8AC3E}">
        <p14:creationId xmlns:p14="http://schemas.microsoft.com/office/powerpoint/2010/main" val="3716176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D51A8B4C-BC9A-4FAD-AB21-527FAC66BED1}" type="slidenum">
              <a:rPr lang="fr-CA" smtClean="0"/>
              <a:t>‹N°›</a:t>
            </a:fld>
            <a:endParaRPr lang="fr-CA"/>
          </a:p>
        </p:txBody>
      </p:sp>
    </p:spTree>
    <p:extLst>
      <p:ext uri="{BB962C8B-B14F-4D97-AF65-F5344CB8AC3E}">
        <p14:creationId xmlns:p14="http://schemas.microsoft.com/office/powerpoint/2010/main" val="3857593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D51A8B4C-BC9A-4FAD-AB21-527FAC66BED1}" type="slidenum">
              <a:rPr lang="fr-CA" smtClean="0"/>
              <a:t>‹N°›</a:t>
            </a:fld>
            <a:endParaRPr lang="fr-CA"/>
          </a:p>
        </p:txBody>
      </p:sp>
    </p:spTree>
    <p:extLst>
      <p:ext uri="{BB962C8B-B14F-4D97-AF65-F5344CB8AC3E}">
        <p14:creationId xmlns:p14="http://schemas.microsoft.com/office/powerpoint/2010/main" val="2028191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CA"/>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1A8B4C-BC9A-4FAD-AB21-527FAC66BED1}" type="slidenum">
              <a:rPr lang="fr-CA" smtClean="0"/>
              <a:t>‹N°›</a:t>
            </a:fld>
            <a:endParaRPr lang="fr-CA"/>
          </a:p>
        </p:txBody>
      </p:sp>
    </p:spTree>
    <p:extLst>
      <p:ext uri="{BB962C8B-B14F-4D97-AF65-F5344CB8AC3E}">
        <p14:creationId xmlns:p14="http://schemas.microsoft.com/office/powerpoint/2010/main" val="1434372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cid:image001.png@01D97DBA.C58CD330"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2.xml"/><Relationship Id="rId1" Type="http://schemas.openxmlformats.org/officeDocument/2006/relationships/tags" Target="../tags/tag3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4.xml"/><Relationship Id="rId1" Type="http://schemas.openxmlformats.org/officeDocument/2006/relationships/tags" Target="../tags/tag33.xml"/></Relationships>
</file>

<file path=ppt/slides/_rels/slide12.xml.rels><?xml version="1.0" encoding="UTF-8" standalone="yes"?>
<Relationships xmlns="http://schemas.openxmlformats.org/package/2006/relationships"><Relationship Id="rId3" Type="http://schemas.openxmlformats.org/officeDocument/2006/relationships/tags" Target="../tags/tag37.xml"/><Relationship Id="rId7" Type="http://schemas.openxmlformats.org/officeDocument/2006/relationships/notesSlide" Target="../notesSlides/notesSlide7.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slideLayout" Target="../slideLayouts/slideLayout4.xml"/><Relationship Id="rId5" Type="http://schemas.openxmlformats.org/officeDocument/2006/relationships/tags" Target="../tags/tag39.xml"/><Relationship Id="rId4" Type="http://schemas.openxmlformats.org/officeDocument/2006/relationships/tags" Target="../tags/tag38.xml"/></Relationships>
</file>

<file path=ppt/slides/_rels/slide13.xml.rels><?xml version="1.0" encoding="UTF-8" standalone="yes"?>
<Relationships xmlns="http://schemas.openxmlformats.org/package/2006/relationships"><Relationship Id="rId8" Type="http://schemas.openxmlformats.org/officeDocument/2006/relationships/notesSlide" Target="../notesSlides/notesSlide8.xml"/><Relationship Id="rId3" Type="http://schemas.openxmlformats.org/officeDocument/2006/relationships/tags" Target="../tags/tag42.xml"/><Relationship Id="rId7" Type="http://schemas.openxmlformats.org/officeDocument/2006/relationships/slideLayout" Target="../slideLayouts/slideLayout4.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tags" Target="../tags/tag45.xml"/><Relationship Id="rId5" Type="http://schemas.openxmlformats.org/officeDocument/2006/relationships/tags" Target="../tags/tag44.xml"/><Relationship Id="rId4" Type="http://schemas.openxmlformats.org/officeDocument/2006/relationships/tags" Target="../tags/tag43.xml"/></Relationships>
</file>

<file path=ppt/slides/_rels/slide14.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5" Type="http://schemas.openxmlformats.org/officeDocument/2006/relationships/notesSlide" Target="../notesSlides/notesSlide9.xml"/><Relationship Id="rId4"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tags" Target="../tags/tag51.xml"/><Relationship Id="rId7" Type="http://schemas.openxmlformats.org/officeDocument/2006/relationships/notesSlide" Target="../notesSlides/notesSlide10.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Layout" Target="../slideLayouts/slideLayout4.xml"/><Relationship Id="rId5" Type="http://schemas.openxmlformats.org/officeDocument/2006/relationships/tags" Target="../tags/tag53.xml"/><Relationship Id="rId4" Type="http://schemas.openxmlformats.org/officeDocument/2006/relationships/tags" Target="../tags/tag52.xml"/></Relationships>
</file>

<file path=ppt/slides/_rels/slide16.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tags" Target="../tags/tag56.xml"/><Relationship Id="rId7" Type="http://schemas.openxmlformats.org/officeDocument/2006/relationships/notesSlide" Target="../notesSlides/notesSlide11.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slideLayout" Target="../slideLayouts/slideLayout4.xml"/><Relationship Id="rId5" Type="http://schemas.openxmlformats.org/officeDocument/2006/relationships/tags" Target="../tags/tag58.xml"/><Relationship Id="rId4" Type="http://schemas.openxmlformats.org/officeDocument/2006/relationships/tags" Target="../tags/tag57.xml"/><Relationship Id="rId9" Type="http://schemas.openxmlformats.org/officeDocument/2006/relationships/image" Target="../media/image4.jpg"/></Relationships>
</file>

<file path=ppt/slides/_rels/slide17.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tags" Target="../tags/tag61.xml"/><Relationship Id="rId7" Type="http://schemas.openxmlformats.org/officeDocument/2006/relationships/notesSlide" Target="../notesSlides/notesSlide12.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slideLayout" Target="../slideLayouts/slideLayout4.xml"/><Relationship Id="rId5" Type="http://schemas.openxmlformats.org/officeDocument/2006/relationships/tags" Target="../tags/tag63.xml"/><Relationship Id="rId4" Type="http://schemas.openxmlformats.org/officeDocument/2006/relationships/tags" Target="../tags/tag62.xml"/><Relationship Id="rId9" Type="http://schemas.openxmlformats.org/officeDocument/2006/relationships/image" Target="../media/image6.jpg"/></Relationships>
</file>

<file path=ppt/slides/_rels/slide18.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tags" Target="../tags/tag66.xml"/><Relationship Id="rId7" Type="http://schemas.openxmlformats.org/officeDocument/2006/relationships/notesSlide" Target="../notesSlides/notesSlide13.xml"/><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slideLayout" Target="../slideLayouts/slideLayout4.xml"/><Relationship Id="rId5" Type="http://schemas.openxmlformats.org/officeDocument/2006/relationships/tags" Target="../tags/tag68.xml"/><Relationship Id="rId4" Type="http://schemas.openxmlformats.org/officeDocument/2006/relationships/tags" Target="../tags/tag67.xml"/></Relationships>
</file>

<file path=ppt/slides/_rels/slide19.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tags" Target="../tags/tag71.xml"/><Relationship Id="rId7" Type="http://schemas.openxmlformats.org/officeDocument/2006/relationships/notesSlide" Target="../notesSlides/notesSlide14.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slideLayout" Target="../slideLayouts/slideLayout4.xml"/><Relationship Id="rId5" Type="http://schemas.openxmlformats.org/officeDocument/2006/relationships/tags" Target="../tags/tag73.xml"/><Relationship Id="rId4" Type="http://schemas.openxmlformats.org/officeDocument/2006/relationships/tags" Target="../tags/tag72.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notesSlide" Target="../notesSlides/notesSlide1.xml"/><Relationship Id="rId5" Type="http://schemas.openxmlformats.org/officeDocument/2006/relationships/slideLayout" Target="../slideLayouts/slideLayout2.xml"/><Relationship Id="rId4" Type="http://schemas.openxmlformats.org/officeDocument/2006/relationships/tags" Target="../tags/tag6.xml"/></Relationships>
</file>

<file path=ppt/slides/_rels/slide20.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tags" Target="../tags/tag76.xml"/><Relationship Id="rId7" Type="http://schemas.openxmlformats.org/officeDocument/2006/relationships/notesSlide" Target="../notesSlides/notesSlide15.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slideLayout" Target="../slideLayouts/slideLayout4.xml"/><Relationship Id="rId5" Type="http://schemas.openxmlformats.org/officeDocument/2006/relationships/tags" Target="../tags/tag78.xml"/><Relationship Id="rId4" Type="http://schemas.openxmlformats.org/officeDocument/2006/relationships/tags" Target="../tags/tag77.xml"/><Relationship Id="rId9" Type="http://schemas.openxmlformats.org/officeDocument/2006/relationships/image" Target="../media/image9.jpg"/></Relationships>
</file>

<file path=ppt/slides/_rels/slide21.xml.rels><?xml version="1.0" encoding="UTF-8" standalone="yes"?>
<Relationships xmlns="http://schemas.openxmlformats.org/package/2006/relationships"><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 Id="rId5" Type="http://schemas.openxmlformats.org/officeDocument/2006/relationships/slideLayout" Target="../slideLayouts/slideLayout4.xml"/><Relationship Id="rId4" Type="http://schemas.openxmlformats.org/officeDocument/2006/relationships/tags" Target="../tags/tag82.xml"/></Relationships>
</file>

<file path=ppt/slides/_rels/slide22.xml.rels><?xml version="1.0" encoding="UTF-8" standalone="yes"?>
<Relationships xmlns="http://schemas.openxmlformats.org/package/2006/relationships"><Relationship Id="rId3" Type="http://schemas.openxmlformats.org/officeDocument/2006/relationships/tags" Target="../tags/tag85.xml"/><Relationship Id="rId2" Type="http://schemas.openxmlformats.org/officeDocument/2006/relationships/tags" Target="../tags/tag84.xml"/><Relationship Id="rId1" Type="http://schemas.openxmlformats.org/officeDocument/2006/relationships/tags" Target="../tags/tag83.xml"/><Relationship Id="rId5" Type="http://schemas.openxmlformats.org/officeDocument/2006/relationships/slideLayout" Target="../slideLayouts/slideLayout4.xml"/><Relationship Id="rId4" Type="http://schemas.openxmlformats.org/officeDocument/2006/relationships/tags" Target="../tags/tag86.xml"/></Relationships>
</file>

<file path=ppt/slides/_rels/slide23.xml.rels><?xml version="1.0" encoding="UTF-8" standalone="yes"?>
<Relationships xmlns="http://schemas.openxmlformats.org/package/2006/relationships"><Relationship Id="rId3" Type="http://schemas.openxmlformats.org/officeDocument/2006/relationships/tags" Target="../tags/tag89.xml"/><Relationship Id="rId2" Type="http://schemas.openxmlformats.org/officeDocument/2006/relationships/tags" Target="../tags/tag88.xml"/><Relationship Id="rId1" Type="http://schemas.openxmlformats.org/officeDocument/2006/relationships/tags" Target="../tags/tag87.xml"/><Relationship Id="rId4"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tags" Target="../tags/tag92.xml"/><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slideLayout" Target="../slideLayouts/slideLayout4.xml"/><Relationship Id="rId5" Type="http://schemas.openxmlformats.org/officeDocument/2006/relationships/tags" Target="../tags/tag94.xml"/><Relationship Id="rId4" Type="http://schemas.openxmlformats.org/officeDocument/2006/relationships/tags" Target="../tags/tag93.xml"/></Relationships>
</file>

<file path=ppt/slides/_rels/slide25.xml.rels><?xml version="1.0" encoding="UTF-8" standalone="yes"?>
<Relationships xmlns="http://schemas.openxmlformats.org/package/2006/relationships"><Relationship Id="rId3" Type="http://schemas.openxmlformats.org/officeDocument/2006/relationships/tags" Target="../tags/tag97.xml"/><Relationship Id="rId2" Type="http://schemas.openxmlformats.org/officeDocument/2006/relationships/tags" Target="../tags/tag96.xml"/><Relationship Id="rId1" Type="http://schemas.openxmlformats.org/officeDocument/2006/relationships/tags" Target="../tags/tag95.xml"/><Relationship Id="rId6" Type="http://schemas.openxmlformats.org/officeDocument/2006/relationships/slideLayout" Target="../slideLayouts/slideLayout4.xml"/><Relationship Id="rId5" Type="http://schemas.openxmlformats.org/officeDocument/2006/relationships/tags" Target="../tags/tag99.xml"/><Relationship Id="rId4" Type="http://schemas.openxmlformats.org/officeDocument/2006/relationships/tags" Target="../tags/tag98.xml"/></Relationships>
</file>

<file path=ppt/slides/_rels/slide26.xml.rels><?xml version="1.0" encoding="UTF-8" standalone="yes"?>
<Relationships xmlns="http://schemas.openxmlformats.org/package/2006/relationships"><Relationship Id="rId3" Type="http://schemas.openxmlformats.org/officeDocument/2006/relationships/tags" Target="../tags/tag102.xml"/><Relationship Id="rId2" Type="http://schemas.openxmlformats.org/officeDocument/2006/relationships/tags" Target="../tags/tag101.xml"/><Relationship Id="rId1" Type="http://schemas.openxmlformats.org/officeDocument/2006/relationships/tags" Target="../tags/tag100.xml"/><Relationship Id="rId5" Type="http://schemas.openxmlformats.org/officeDocument/2006/relationships/notesSlide" Target="../notesSlides/notesSlide16.xml"/><Relationship Id="rId4"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tags" Target="../tags/tag105.xml"/><Relationship Id="rId2" Type="http://schemas.openxmlformats.org/officeDocument/2006/relationships/tags" Target="../tags/tag104.xml"/><Relationship Id="rId1" Type="http://schemas.openxmlformats.org/officeDocument/2006/relationships/tags" Target="../tags/tag103.xml"/><Relationship Id="rId5" Type="http://schemas.openxmlformats.org/officeDocument/2006/relationships/notesSlide" Target="../notesSlides/notesSlide17.xml"/><Relationship Id="rId4"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06.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07.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10.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08.xml"/></Relationships>
</file>

<file path=ppt/slides/_rels/slide31.xml.rels><?xml version="1.0" encoding="UTF-8" standalone="yes"?>
<Relationships xmlns="http://schemas.openxmlformats.org/package/2006/relationships"><Relationship Id="rId3" Type="http://schemas.openxmlformats.org/officeDocument/2006/relationships/hyperlink" Target="mailto:Ruth.Philion@uqo.ca" TargetMode="External"/><Relationship Id="rId2" Type="http://schemas.openxmlformats.org/officeDocument/2006/relationships/slideLayout" Target="../slideLayouts/slideLayout12.xml"/><Relationship Id="rId1" Type="http://schemas.openxmlformats.org/officeDocument/2006/relationships/tags" Target="../tags/tag109.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tags" Target="../tags/tag17.xml"/></Relationships>
</file>

<file path=ppt/slides/_rels/slide6.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notesSlide" Target="../notesSlides/notesSlide4.xml"/><Relationship Id="rId5" Type="http://schemas.openxmlformats.org/officeDocument/2006/relationships/slideLayout" Target="../slideLayouts/slideLayout2.xml"/><Relationship Id="rId4" Type="http://schemas.openxmlformats.org/officeDocument/2006/relationships/tags" Target="../tags/tag2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8.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notesSlide" Target="../notesSlides/notesSlide5.xml"/><Relationship Id="rId5" Type="http://schemas.openxmlformats.org/officeDocument/2006/relationships/slideLayout" Target="../slideLayouts/slideLayout2.xml"/><Relationship Id="rId4" Type="http://schemas.openxmlformats.org/officeDocument/2006/relationships/tags" Target="../tags/tag26.xml"/></Relationships>
</file>

<file path=ppt/slides/_rels/slide9.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notesSlide" Target="../notesSlides/notesSlide6.xml"/><Relationship Id="rId5" Type="http://schemas.openxmlformats.org/officeDocument/2006/relationships/slideLayout" Target="../slideLayouts/slideLayout4.xml"/><Relationship Id="rId4" Type="http://schemas.openxmlformats.org/officeDocument/2006/relationships/tags" Target="../tags/tag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id="{2B8EB34A-CC46-4863-B2EC-03F6F58845B4}"/>
              </a:ext>
            </a:extLst>
          </p:cNvPr>
          <p:cNvSpPr>
            <a:spLocks noGrp="1"/>
          </p:cNvSpPr>
          <p:nvPr>
            <p:ph sz="half" idx="2"/>
            <p:custDataLst>
              <p:tags r:id="rId1"/>
            </p:custDataLst>
          </p:nvPr>
        </p:nvSpPr>
        <p:spPr>
          <a:xfrm>
            <a:off x="804970" y="3927106"/>
            <a:ext cx="10582060" cy="2221029"/>
          </a:xfrm>
        </p:spPr>
        <p:txBody>
          <a:bodyPr>
            <a:normAutofit fontScale="25000" lnSpcReduction="20000"/>
          </a:bodyPr>
          <a:lstStyle/>
          <a:p>
            <a:pPr marL="0" indent="0" algn="ctr">
              <a:lnSpc>
                <a:spcPct val="120000"/>
              </a:lnSpc>
              <a:spcBef>
                <a:spcPts val="0"/>
              </a:spcBef>
              <a:buNone/>
            </a:pPr>
            <a:endParaRPr lang="fr-CA" sz="8000" dirty="0">
              <a:solidFill>
                <a:srgbClr val="002060"/>
              </a:solidFill>
              <a:latin typeface="Century Schoolbook" panose="02040604050505020304" pitchFamily="18" charset="0"/>
            </a:endParaRPr>
          </a:p>
          <a:p>
            <a:pPr marL="0" indent="0" algn="ctr">
              <a:buNone/>
            </a:pPr>
            <a:r>
              <a:rPr lang="fr-CA" sz="8000" b="1" dirty="0">
                <a:solidFill>
                  <a:schemeClr val="accent1">
                    <a:lumMod val="50000"/>
                  </a:schemeClr>
                </a:solidFill>
              </a:rPr>
              <a:t>Ruth Philion, Université du Québec en Outaouais</a:t>
            </a:r>
          </a:p>
          <a:p>
            <a:pPr marL="0" indent="0" algn="ctr">
              <a:buNone/>
            </a:pPr>
            <a:r>
              <a:rPr lang="fr-CA" sz="8000" dirty="0">
                <a:solidFill>
                  <a:schemeClr val="accent1">
                    <a:lumMod val="50000"/>
                  </a:schemeClr>
                </a:solidFill>
              </a:rPr>
              <a:t>Michelle Bourassa, Christiane Bergeron-Leclerc, C., </a:t>
            </a:r>
          </a:p>
          <a:p>
            <a:pPr marL="0" indent="0" algn="ctr">
              <a:buNone/>
            </a:pPr>
            <a:r>
              <a:rPr lang="fr-CA" sz="8000" dirty="0">
                <a:solidFill>
                  <a:schemeClr val="accent1">
                    <a:lumMod val="50000"/>
                  </a:schemeClr>
                </a:solidFill>
              </a:rPr>
              <a:t>Isabelle St-Pierre, Isabelle  Vivegnis, Christine Lebel, Louise Bélair</a:t>
            </a:r>
          </a:p>
          <a:p>
            <a:pPr marL="0" indent="0" algn="ctr">
              <a:buNone/>
            </a:pPr>
            <a:endParaRPr lang="fr-CA" sz="8000" b="1" dirty="0">
              <a:solidFill>
                <a:srgbClr val="002060"/>
              </a:solidFill>
              <a:latin typeface="Century Schoolbook" panose="02040604050505020304" pitchFamily="18" charset="0"/>
            </a:endParaRPr>
          </a:p>
          <a:p>
            <a:pPr marL="0" indent="0" algn="ctr">
              <a:buNone/>
            </a:pPr>
            <a:r>
              <a:rPr lang="fr-CA" sz="8000" b="1" dirty="0">
                <a:solidFill>
                  <a:srgbClr val="002060"/>
                </a:solidFill>
                <a:latin typeface="Century Schoolbook" panose="02040604050505020304" pitchFamily="18" charset="0"/>
              </a:rPr>
              <a:t>CRSH-Savoir</a:t>
            </a:r>
          </a:p>
          <a:p>
            <a:pPr marL="0" indent="0" algn="ctr">
              <a:buNone/>
            </a:pPr>
            <a:endParaRPr lang="fr-CA" sz="8000" b="1" dirty="0">
              <a:solidFill>
                <a:srgbClr val="002060"/>
              </a:solidFill>
              <a:latin typeface="Century Schoolbook" panose="02040604050505020304" pitchFamily="18" charset="0"/>
            </a:endParaRPr>
          </a:p>
        </p:txBody>
      </p:sp>
      <p:sp>
        <p:nvSpPr>
          <p:cNvPr id="2" name="Rectangle 1">
            <a:extLst>
              <a:ext uri="{FF2B5EF4-FFF2-40B4-BE49-F238E27FC236}">
                <a16:creationId xmlns:a16="http://schemas.microsoft.com/office/drawing/2014/main" id="{C2EA1629-73B5-4D38-99A6-9F8B7AF4FAF0}"/>
              </a:ext>
            </a:extLst>
          </p:cNvPr>
          <p:cNvSpPr/>
          <p:nvPr/>
        </p:nvSpPr>
        <p:spPr>
          <a:xfrm>
            <a:off x="1716037" y="2196953"/>
            <a:ext cx="8648299" cy="1055930"/>
          </a:xfrm>
          <a:prstGeom prst="rect">
            <a:avLst/>
          </a:prstGeom>
        </p:spPr>
        <p:txBody>
          <a:bodyPr wrap="square">
            <a:spAutoFit/>
          </a:bodyPr>
          <a:lstStyle/>
          <a:p>
            <a:pPr algn="ctr">
              <a:lnSpc>
                <a:spcPct val="107000"/>
              </a:lnSpc>
              <a:spcAft>
                <a:spcPts val="800"/>
              </a:spcAft>
            </a:pPr>
            <a:r>
              <a:rPr lang="fr-CA" sz="30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Point de vue de stagiaires en situation de handicap : stratégies à déployer et accompagnement souhaité</a:t>
            </a:r>
            <a:endParaRPr lang="fr-CA" sz="3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3">
            <a:extLst>
              <a:ext uri="{FF2B5EF4-FFF2-40B4-BE49-F238E27FC236}">
                <a16:creationId xmlns:a16="http://schemas.microsoft.com/office/drawing/2014/main" id="{06C6F033-37F3-4735-BB5A-9A1C3F4B776A}"/>
              </a:ext>
            </a:extLst>
          </p:cNvPr>
          <p:cNvCxnSpPr/>
          <p:nvPr>
            <p:custDataLst>
              <p:tags r:id="rId2"/>
            </p:custDataLst>
          </p:nvPr>
        </p:nvCxnSpPr>
        <p:spPr>
          <a:xfrm>
            <a:off x="804970" y="3927106"/>
            <a:ext cx="10781414"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 name="Image 5" descr="Une image contenant texte, planche, bonbon, arrangé&#10;&#10;Description générée automatiquement">
            <a:extLst>
              <a:ext uri="{FF2B5EF4-FFF2-40B4-BE49-F238E27FC236}">
                <a16:creationId xmlns:a16="http://schemas.microsoft.com/office/drawing/2014/main" id="{20FE7BF9-C267-476B-8977-2A6228136CDB}"/>
              </a:ext>
            </a:extLst>
          </p:cNvPr>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9062184" y="231015"/>
            <a:ext cx="2382253" cy="1819153"/>
          </a:xfrm>
          <a:prstGeom prst="rect">
            <a:avLst/>
          </a:prstGeom>
          <a:noFill/>
          <a:ln>
            <a:noFill/>
          </a:ln>
        </p:spPr>
      </p:pic>
      <p:sp>
        <p:nvSpPr>
          <p:cNvPr id="3" name="Rectangle 2">
            <a:extLst>
              <a:ext uri="{FF2B5EF4-FFF2-40B4-BE49-F238E27FC236}">
                <a16:creationId xmlns:a16="http://schemas.microsoft.com/office/drawing/2014/main" id="{014EB6FE-291C-4291-81B6-9FE0AA325BAF}"/>
              </a:ext>
            </a:extLst>
          </p:cNvPr>
          <p:cNvSpPr/>
          <p:nvPr/>
        </p:nvSpPr>
        <p:spPr>
          <a:xfrm>
            <a:off x="2511055" y="1035638"/>
            <a:ext cx="6096000" cy="863250"/>
          </a:xfrm>
          <a:prstGeom prst="rect">
            <a:avLst/>
          </a:prstGeom>
        </p:spPr>
        <p:txBody>
          <a:bodyPr>
            <a:spAutoFit/>
          </a:bodyPr>
          <a:lstStyle/>
          <a:p>
            <a:pPr algn="ctr">
              <a:lnSpc>
                <a:spcPct val="107000"/>
              </a:lnSpc>
              <a:spcAft>
                <a:spcPts val="0"/>
              </a:spcAft>
            </a:pPr>
            <a:r>
              <a:rPr lang="fr-CA" sz="2400" i="1" dirty="0">
                <a:solidFill>
                  <a:srgbClr val="002060"/>
                </a:solidFill>
                <a:latin typeface="Century Schoolbook" panose="02040604050505020304" pitchFamily="18" charset="0"/>
                <a:ea typeface="Calibri" panose="020F0502020204030204" pitchFamily="34" charset="0"/>
                <a:cs typeface="Times New Roman" panose="02020603050405020304" pitchFamily="18" charset="0"/>
              </a:rPr>
              <a:t>Colloque de l’AQICESH, juin 2023</a:t>
            </a:r>
            <a:endParaRPr lang="fr-CA" sz="2400" dirty="0">
              <a:solidFill>
                <a:srgbClr val="002060"/>
              </a:solidFill>
              <a:latin typeface="Century Schoolbook" panose="020406040505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fr-CA" sz="2400" i="1" dirty="0">
                <a:solidFill>
                  <a:srgbClr val="002060"/>
                </a:solidFill>
                <a:latin typeface="Century Schoolbook" panose="02040604050505020304" pitchFamily="18" charset="0"/>
                <a:ea typeface="Calibri" panose="020F0502020204030204" pitchFamily="34" charset="0"/>
                <a:cs typeface="Times New Roman" panose="02020603050405020304" pitchFamily="18" charset="0"/>
              </a:rPr>
              <a:t> </a:t>
            </a:r>
            <a:endParaRPr lang="fr-CA" sz="2400" dirty="0">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5978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B0A06649-03FD-46D8-BD44-81E83F69FFB2}"/>
              </a:ext>
            </a:extLst>
          </p:cNvPr>
          <p:cNvSpPr>
            <a:spLocks noGrp="1"/>
          </p:cNvSpPr>
          <p:nvPr>
            <p:ph type="sldNum" sz="quarter" idx="12"/>
          </p:nvPr>
        </p:nvSpPr>
        <p:spPr/>
        <p:txBody>
          <a:bodyPr/>
          <a:lstStyle/>
          <a:p>
            <a:fld id="{D51A8B4C-BC9A-4FAD-AB21-527FAC66BED1}" type="slidenum">
              <a:rPr lang="fr-CA" smtClean="0"/>
              <a:t>10</a:t>
            </a:fld>
            <a:endParaRPr lang="fr-CA"/>
          </a:p>
        </p:txBody>
      </p:sp>
      <p:sp>
        <p:nvSpPr>
          <p:cNvPr id="3" name="Rectangle 2">
            <a:extLst>
              <a:ext uri="{FF2B5EF4-FFF2-40B4-BE49-F238E27FC236}">
                <a16:creationId xmlns:a16="http://schemas.microsoft.com/office/drawing/2014/main" id="{D00C8BDF-1C6C-4E5E-AE17-7122F3D588C7}"/>
              </a:ext>
            </a:extLst>
          </p:cNvPr>
          <p:cNvSpPr/>
          <p:nvPr/>
        </p:nvSpPr>
        <p:spPr>
          <a:xfrm>
            <a:off x="605029" y="1769952"/>
            <a:ext cx="10675779" cy="4524315"/>
          </a:xfrm>
          <a:prstGeom prst="rect">
            <a:avLst/>
          </a:prstGeom>
        </p:spPr>
        <p:txBody>
          <a:bodyPr wrap="square">
            <a:spAutoFit/>
          </a:bodyPr>
          <a:lstStyle/>
          <a:p>
            <a:pPr algn="just">
              <a:spcAft>
                <a:spcPts val="0"/>
              </a:spcAft>
            </a:pPr>
            <a:r>
              <a:rPr lang="fr-FR" sz="2400" b="1" dirty="0">
                <a:solidFill>
                  <a:schemeClr val="accent1">
                    <a:lumMod val="50000"/>
                  </a:schemeClr>
                </a:solidFill>
                <a:latin typeface="Century Schoolbook" panose="02040604050505020304" pitchFamily="18" charset="0"/>
                <a:ea typeface="Calibri" panose="020F0502020204030204" pitchFamily="34" charset="0"/>
                <a:cs typeface="Times New Roman" panose="02020603050405020304" pitchFamily="18" charset="0"/>
              </a:rPr>
              <a:t>QUESTIONNAIRE </a:t>
            </a:r>
          </a:p>
          <a:p>
            <a:pPr algn="just">
              <a:spcAft>
                <a:spcPts val="0"/>
              </a:spcAft>
            </a:pPr>
            <a:endParaRPr lang="fr-FR" sz="2400" b="1" dirty="0">
              <a:solidFill>
                <a:schemeClr val="accent1">
                  <a:lumMod val="50000"/>
                </a:schemeClr>
              </a:solidFill>
              <a:latin typeface="Century Schoolbook" panose="02040604050505020304" pitchFamily="18" charset="0"/>
              <a:ea typeface="Calibri" panose="020F0502020204030204" pitchFamily="34" charset="0"/>
              <a:cs typeface="Times New Roman" panose="02020603050405020304" pitchFamily="18" charset="0"/>
            </a:endParaRPr>
          </a:p>
          <a:p>
            <a:pPr algn="just">
              <a:spcAft>
                <a:spcPts val="0"/>
              </a:spcAft>
            </a:pPr>
            <a:r>
              <a:rPr lang="fr-FR" sz="2400" b="1" dirty="0">
                <a:solidFill>
                  <a:schemeClr val="accent1">
                    <a:lumMod val="50000"/>
                  </a:schemeClr>
                </a:solidFill>
                <a:latin typeface="Century Schoolbook" panose="02040604050505020304" pitchFamily="18" charset="0"/>
                <a:ea typeface="Calibri" panose="020F0502020204030204" pitchFamily="34" charset="0"/>
                <a:cs typeface="Times New Roman" panose="02020603050405020304" pitchFamily="18" charset="0"/>
              </a:rPr>
              <a:t>D</a:t>
            </a:r>
            <a:r>
              <a:rPr lang="fr-CA" sz="2400" b="1" dirty="0">
                <a:solidFill>
                  <a:schemeClr val="accent1">
                    <a:lumMod val="50000"/>
                  </a:schemeClr>
                </a:solidFill>
                <a:latin typeface="Century Schoolbook" panose="02040604050505020304" pitchFamily="18" charset="0"/>
                <a:ea typeface="Calibri" panose="020F0502020204030204" pitchFamily="34" charset="0"/>
                <a:cs typeface="Times New Roman" panose="02020603050405020304" pitchFamily="18" charset="0"/>
              </a:rPr>
              <a:t>eux sections</a:t>
            </a:r>
            <a:r>
              <a:rPr lang="fr-CA" sz="2400" dirty="0">
                <a:solidFill>
                  <a:schemeClr val="accent1">
                    <a:lumMod val="50000"/>
                  </a:schemeClr>
                </a:solidFill>
                <a:latin typeface="Century Schoolbook" panose="02040604050505020304" pitchFamily="18" charset="0"/>
                <a:ea typeface="Calibri" panose="020F0502020204030204" pitchFamily="34" charset="0"/>
                <a:cs typeface="Times New Roman" panose="02020603050405020304" pitchFamily="18" charset="0"/>
              </a:rPr>
              <a:t>.</a:t>
            </a:r>
          </a:p>
          <a:p>
            <a:pPr marL="457200" indent="-457200" algn="just">
              <a:spcAft>
                <a:spcPts val="0"/>
              </a:spcAft>
              <a:buAutoNum type="arabicPeriod"/>
            </a:pPr>
            <a:r>
              <a:rPr lang="fr-CA" sz="2400" dirty="0">
                <a:solidFill>
                  <a:schemeClr val="accent1">
                    <a:lumMod val="50000"/>
                  </a:schemeClr>
                </a:solidFill>
                <a:latin typeface="Century Schoolbook" panose="02040604050505020304" pitchFamily="18" charset="0"/>
                <a:ea typeface="Calibri" panose="020F0502020204030204" pitchFamily="34" charset="0"/>
                <a:cs typeface="Times New Roman" panose="02020603050405020304" pitchFamily="18" charset="0"/>
              </a:rPr>
              <a:t>Questions sur le profil des participantes (programme d’études,</a:t>
            </a:r>
          </a:p>
          <a:p>
            <a:pPr algn="just">
              <a:spcAft>
                <a:spcPts val="0"/>
              </a:spcAft>
            </a:pPr>
            <a:r>
              <a:rPr lang="fr-CA" sz="2400" dirty="0">
                <a:solidFill>
                  <a:schemeClr val="accent1">
                    <a:lumMod val="50000"/>
                  </a:schemeClr>
                </a:solidFill>
                <a:latin typeface="Century Schoolbook" panose="02040604050505020304" pitchFamily="18" charset="0"/>
                <a:ea typeface="Calibri" panose="020F0502020204030204" pitchFamily="34" charset="0"/>
                <a:cs typeface="Times New Roman" panose="02020603050405020304" pitchFamily="18" charset="0"/>
              </a:rPr>
              <a:t>      conditions diagnostiquées). </a:t>
            </a:r>
          </a:p>
          <a:p>
            <a:pPr marL="342900" indent="-342900" algn="just">
              <a:spcAft>
                <a:spcPts val="0"/>
              </a:spcAft>
              <a:buAutoNum type="arabicParenR"/>
            </a:pPr>
            <a:endParaRPr lang="fr-CA" sz="2400" dirty="0">
              <a:solidFill>
                <a:schemeClr val="accent1">
                  <a:lumMod val="50000"/>
                </a:schemeClr>
              </a:solidFill>
              <a:latin typeface="Century Schoolbook" panose="02040604050505020304" pitchFamily="18" charset="0"/>
              <a:ea typeface="Calibri" panose="020F0502020204030204" pitchFamily="34" charset="0"/>
              <a:cs typeface="Times New Roman" panose="02020603050405020304" pitchFamily="18" charset="0"/>
            </a:endParaRPr>
          </a:p>
          <a:p>
            <a:pPr>
              <a:spcAft>
                <a:spcPts val="0"/>
              </a:spcAft>
            </a:pPr>
            <a:r>
              <a:rPr lang="fr-CA" sz="2400" dirty="0">
                <a:solidFill>
                  <a:schemeClr val="accent1">
                    <a:lumMod val="50000"/>
                  </a:schemeClr>
                </a:solidFill>
                <a:latin typeface="Century Schoolbook" panose="02040604050505020304" pitchFamily="18" charset="0"/>
                <a:ea typeface="Calibri" panose="020F0502020204030204" pitchFamily="34" charset="0"/>
                <a:cs typeface="Times New Roman" panose="02020603050405020304" pitchFamily="18" charset="0"/>
              </a:rPr>
              <a:t>2. Sept thèmes, dont quatre (4) spécifiques à cette communication </a:t>
            </a:r>
          </a:p>
          <a:p>
            <a:pPr marL="800100" lvl="1" indent="-342900">
              <a:buAutoNum type="arabicParenR"/>
            </a:pPr>
            <a:r>
              <a:rPr lang="fr-CA" sz="2400" dirty="0">
                <a:solidFill>
                  <a:schemeClr val="accent1">
                    <a:lumMod val="50000"/>
                  </a:schemeClr>
                </a:solidFill>
                <a:latin typeface="Century Schoolbook" panose="02040604050505020304" pitchFamily="18" charset="0"/>
                <a:ea typeface="Calibri" panose="020F0502020204030204" pitchFamily="34" charset="0"/>
                <a:cs typeface="Times New Roman" panose="02020603050405020304" pitchFamily="18" charset="0"/>
              </a:rPr>
              <a:t>Tous les défis rencontrés en contexte de stage suivis de leurs principaux défis ;</a:t>
            </a:r>
          </a:p>
          <a:p>
            <a:pPr marL="800100" lvl="1" indent="-342900">
              <a:buAutoNum type="arabicParenR"/>
            </a:pPr>
            <a:r>
              <a:rPr lang="fr-CA" sz="2400" dirty="0">
                <a:solidFill>
                  <a:schemeClr val="accent1">
                    <a:lumMod val="50000"/>
                  </a:schemeClr>
                </a:solidFill>
                <a:latin typeface="Century Schoolbook" panose="02040604050505020304" pitchFamily="18" charset="0"/>
                <a:ea typeface="Calibri" panose="020F0502020204030204" pitchFamily="34" charset="0"/>
                <a:cs typeface="Times New Roman" panose="02020603050405020304" pitchFamily="18" charset="0"/>
              </a:rPr>
              <a:t>Les facteurs ayant aggravé les défis rencontrés et leurs effets ; </a:t>
            </a:r>
          </a:p>
          <a:p>
            <a:pPr marL="800100" lvl="1" indent="-342900">
              <a:buAutoNum type="arabicParenR"/>
            </a:pPr>
            <a:r>
              <a:rPr lang="fr-CA" sz="2400" dirty="0">
                <a:solidFill>
                  <a:schemeClr val="accent1">
                    <a:lumMod val="50000"/>
                  </a:schemeClr>
                </a:solidFill>
                <a:latin typeface="Century Schoolbook" panose="02040604050505020304" pitchFamily="18" charset="0"/>
                <a:ea typeface="Calibri" panose="020F0502020204030204" pitchFamily="34" charset="0"/>
                <a:cs typeface="Times New Roman" panose="02020603050405020304" pitchFamily="18" charset="0"/>
              </a:rPr>
              <a:t>Les actions posées pour remédier à leurs principaux défis ;</a:t>
            </a:r>
          </a:p>
          <a:p>
            <a:pPr marL="800100" lvl="1" indent="-342900">
              <a:buAutoNum type="arabicParenR"/>
            </a:pPr>
            <a:r>
              <a:rPr lang="fr-CA" sz="2400" dirty="0">
                <a:solidFill>
                  <a:schemeClr val="accent1">
                    <a:lumMod val="50000"/>
                  </a:schemeClr>
                </a:solidFill>
                <a:latin typeface="Century Schoolbook" panose="02040604050505020304" pitchFamily="18" charset="0"/>
                <a:ea typeface="Calibri" panose="020F0502020204030204" pitchFamily="34" charset="0"/>
                <a:cs typeface="Times New Roman" panose="02020603050405020304" pitchFamily="18" charset="0"/>
              </a:rPr>
              <a:t>Les mesures souhaitées de la part de leurs formatrices.</a:t>
            </a:r>
            <a:endParaRPr lang="fr-CA" sz="240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endParaRPr>
          </a:p>
        </p:txBody>
      </p:sp>
      <p:sp>
        <p:nvSpPr>
          <p:cNvPr id="4" name="Titre 1">
            <a:extLst>
              <a:ext uri="{FF2B5EF4-FFF2-40B4-BE49-F238E27FC236}">
                <a16:creationId xmlns:a16="http://schemas.microsoft.com/office/drawing/2014/main" id="{29A0D1C7-96B9-4C25-B19A-AE27925DA5F0}"/>
              </a:ext>
            </a:extLst>
          </p:cNvPr>
          <p:cNvSpPr txBox="1">
            <a:spLocks/>
          </p:cNvSpPr>
          <p:nvPr>
            <p:custDataLst>
              <p:tags r:id="rId1"/>
            </p:custDataLst>
          </p:nvPr>
        </p:nvSpPr>
        <p:spPr>
          <a:xfrm>
            <a:off x="1222923" y="307340"/>
            <a:ext cx="9404723" cy="14005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A" dirty="0">
                <a:solidFill>
                  <a:srgbClr val="002060"/>
                </a:solidFill>
                <a:latin typeface="Century Schoolbook" panose="02040604050505020304" pitchFamily="18" charset="0"/>
              </a:rPr>
              <a:t>Méthodologie  </a:t>
            </a:r>
            <a:endParaRPr lang="fr-CA" sz="3200" dirty="0">
              <a:solidFill>
                <a:srgbClr val="002060"/>
              </a:solidFill>
              <a:latin typeface="Century Schoolbook" panose="02040604050505020304" pitchFamily="18" charset="0"/>
            </a:endParaRPr>
          </a:p>
        </p:txBody>
      </p:sp>
      <p:cxnSp>
        <p:nvCxnSpPr>
          <p:cNvPr id="5" name="Straight Connector 3">
            <a:extLst>
              <a:ext uri="{FF2B5EF4-FFF2-40B4-BE49-F238E27FC236}">
                <a16:creationId xmlns:a16="http://schemas.microsoft.com/office/drawing/2014/main" id="{686A2313-AFD6-4B67-9796-12A133703C5A}"/>
              </a:ext>
            </a:extLst>
          </p:cNvPr>
          <p:cNvCxnSpPr/>
          <p:nvPr>
            <p:custDataLst>
              <p:tags r:id="rId2"/>
            </p:custDataLst>
          </p:nvPr>
        </p:nvCxnSpPr>
        <p:spPr>
          <a:xfrm>
            <a:off x="452164" y="1358170"/>
            <a:ext cx="10781414"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9631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B0A06649-03FD-46D8-BD44-81E83F69FFB2}"/>
              </a:ext>
            </a:extLst>
          </p:cNvPr>
          <p:cNvSpPr>
            <a:spLocks noGrp="1"/>
          </p:cNvSpPr>
          <p:nvPr>
            <p:ph type="sldNum" sz="quarter" idx="12"/>
          </p:nvPr>
        </p:nvSpPr>
        <p:spPr/>
        <p:txBody>
          <a:bodyPr/>
          <a:lstStyle/>
          <a:p>
            <a:fld id="{D51A8B4C-BC9A-4FAD-AB21-527FAC66BED1}" type="slidenum">
              <a:rPr lang="fr-CA" smtClean="0"/>
              <a:t>11</a:t>
            </a:fld>
            <a:endParaRPr lang="fr-CA"/>
          </a:p>
        </p:txBody>
      </p:sp>
      <p:sp>
        <p:nvSpPr>
          <p:cNvPr id="3" name="Rectangle 2">
            <a:extLst>
              <a:ext uri="{FF2B5EF4-FFF2-40B4-BE49-F238E27FC236}">
                <a16:creationId xmlns:a16="http://schemas.microsoft.com/office/drawing/2014/main" id="{D00C8BDF-1C6C-4E5E-AE17-7122F3D588C7}"/>
              </a:ext>
            </a:extLst>
          </p:cNvPr>
          <p:cNvSpPr/>
          <p:nvPr/>
        </p:nvSpPr>
        <p:spPr>
          <a:xfrm>
            <a:off x="838200" y="1558387"/>
            <a:ext cx="10819691" cy="5909310"/>
          </a:xfrm>
          <a:prstGeom prst="rect">
            <a:avLst/>
          </a:prstGeom>
        </p:spPr>
        <p:txBody>
          <a:bodyPr wrap="square">
            <a:spAutoFit/>
          </a:bodyPr>
          <a:lstStyle/>
          <a:p>
            <a:pPr>
              <a:spcAft>
                <a:spcPts val="0"/>
              </a:spcAft>
            </a:pPr>
            <a:r>
              <a:rPr lang="fr-FR" sz="2200" b="1" dirty="0">
                <a:solidFill>
                  <a:schemeClr val="accent1">
                    <a:lumMod val="50000"/>
                  </a:schemeClr>
                </a:solidFill>
                <a:latin typeface="Century Schoolbook" panose="02040604050505020304" pitchFamily="18" charset="0"/>
                <a:ea typeface="Calibri" panose="020F0502020204030204" pitchFamily="34" charset="0"/>
                <a:cs typeface="Times New Roman" panose="02020603050405020304" pitchFamily="18" charset="0"/>
              </a:rPr>
              <a:t>GROUPES DE DISCUSSION  </a:t>
            </a:r>
          </a:p>
          <a:p>
            <a:pPr>
              <a:spcAft>
                <a:spcPts val="0"/>
              </a:spcAft>
            </a:pPr>
            <a:endParaRPr lang="fr-FR" sz="2200" b="1" dirty="0">
              <a:solidFill>
                <a:schemeClr val="accent1">
                  <a:lumMod val="50000"/>
                </a:schemeClr>
              </a:solidFill>
              <a:latin typeface="Century Schoolbook" panose="02040604050505020304" pitchFamily="18" charset="0"/>
              <a:ea typeface="Calibri" panose="020F0502020204030204" pitchFamily="34" charset="0"/>
              <a:cs typeface="Times New Roman" panose="02020603050405020304" pitchFamily="18" charset="0"/>
            </a:endParaRPr>
          </a:p>
          <a:p>
            <a:pPr>
              <a:spcAft>
                <a:spcPts val="0"/>
              </a:spcAft>
            </a:pPr>
            <a:r>
              <a:rPr lang="fr-FR" sz="2200" b="1" dirty="0">
                <a:solidFill>
                  <a:schemeClr val="accent1">
                    <a:lumMod val="50000"/>
                  </a:schemeClr>
                </a:solidFill>
                <a:latin typeface="Century Schoolbook" panose="02040604050505020304" pitchFamily="18" charset="0"/>
                <a:ea typeface="Calibri" panose="020F0502020204030204" pitchFamily="34" charset="0"/>
                <a:cs typeface="Times New Roman" panose="02020603050405020304" pitchFamily="18" charset="0"/>
              </a:rPr>
              <a:t>20 participants, 3 groupes (processus itératif)</a:t>
            </a:r>
          </a:p>
          <a:p>
            <a:pPr lvl="1"/>
            <a:r>
              <a:rPr lang="fr-FR" sz="2200" b="1" dirty="0">
                <a:solidFill>
                  <a:schemeClr val="accent1">
                    <a:lumMod val="50000"/>
                  </a:schemeClr>
                </a:solidFill>
                <a:latin typeface="Century Schoolbook" panose="02040604050505020304" pitchFamily="18" charset="0"/>
                <a:ea typeface="Calibri" panose="020F0502020204030204" pitchFamily="34" charset="0"/>
                <a:cs typeface="Times New Roman" panose="02020603050405020304" pitchFamily="18" charset="0"/>
              </a:rPr>
              <a:t> </a:t>
            </a:r>
          </a:p>
          <a:p>
            <a:r>
              <a:rPr lang="fr-FR" sz="2200" b="1" dirty="0">
                <a:solidFill>
                  <a:schemeClr val="accent1">
                    <a:lumMod val="50000"/>
                  </a:schemeClr>
                </a:solidFill>
                <a:latin typeface="Century Schoolbook" panose="02040604050505020304" pitchFamily="18" charset="0"/>
                <a:ea typeface="Calibri" panose="020F0502020204030204" pitchFamily="34" charset="0"/>
                <a:cs typeface="Times New Roman" panose="02020603050405020304" pitchFamily="18" charset="0"/>
              </a:rPr>
              <a:t>Thèmes 3 et 4 (données issues du questionnaire)</a:t>
            </a:r>
          </a:p>
          <a:p>
            <a:pPr lvl="1"/>
            <a:r>
              <a:rPr lang="fr-CA" sz="2000" dirty="0">
                <a:solidFill>
                  <a:schemeClr val="accent1">
                    <a:lumMod val="50000"/>
                  </a:schemeClr>
                </a:solidFill>
                <a:latin typeface="Century Schoolbook" panose="02040604050505020304" pitchFamily="18" charset="0"/>
                <a:ea typeface="Calibri" panose="020F0502020204030204" pitchFamily="34" charset="0"/>
                <a:cs typeface="Times New Roman" panose="02020603050405020304" pitchFamily="18" charset="0"/>
              </a:rPr>
              <a:t>3) Les actions posées pour remédier à leurs principaux défis</a:t>
            </a:r>
          </a:p>
          <a:p>
            <a:pPr lvl="1"/>
            <a:r>
              <a:rPr lang="fr-CA" sz="2000" dirty="0">
                <a:solidFill>
                  <a:schemeClr val="accent1">
                    <a:lumMod val="50000"/>
                  </a:schemeClr>
                </a:solidFill>
                <a:latin typeface="Century Schoolbook" panose="02040604050505020304" pitchFamily="18" charset="0"/>
                <a:ea typeface="Calibri" panose="020F0502020204030204" pitchFamily="34" charset="0"/>
                <a:cs typeface="Times New Roman" panose="02020603050405020304" pitchFamily="18" charset="0"/>
              </a:rPr>
              <a:t>4) Les mesures souhaitées de la part de leurs formatrices</a:t>
            </a:r>
          </a:p>
          <a:p>
            <a:pPr lvl="1"/>
            <a:endParaRPr lang="fr-FR" sz="2200" b="1" dirty="0">
              <a:solidFill>
                <a:schemeClr val="accent1">
                  <a:lumMod val="50000"/>
                </a:schemeClr>
              </a:solidFill>
              <a:latin typeface="Century Schoolbook" panose="02040604050505020304" pitchFamily="18" charset="0"/>
              <a:cs typeface="Times New Roman" panose="02020603050405020304" pitchFamily="18" charset="0"/>
            </a:endParaRPr>
          </a:p>
          <a:p>
            <a:r>
              <a:rPr lang="fr-FR" sz="2000" b="1" dirty="0">
                <a:solidFill>
                  <a:schemeClr val="accent1">
                    <a:lumMod val="50000"/>
                  </a:schemeClr>
                </a:solidFill>
                <a:latin typeface="Century Schoolbook" panose="02040604050505020304" pitchFamily="18" charset="0"/>
                <a:cs typeface="Times New Roman" panose="02020603050405020304" pitchFamily="18" charset="0"/>
              </a:rPr>
              <a:t>Mission : </a:t>
            </a:r>
          </a:p>
          <a:p>
            <a:r>
              <a:rPr lang="fr-CA" sz="2000" dirty="0">
                <a:solidFill>
                  <a:srgbClr val="002060"/>
                </a:solidFill>
                <a:latin typeface="Century Schoolbook" panose="02040604050505020304" pitchFamily="18" charset="0"/>
              </a:rPr>
              <a:t>1) Identifier les stratégies utiles à toutes et tous les stagiaires parce que toujours</a:t>
            </a:r>
          </a:p>
          <a:p>
            <a:r>
              <a:rPr lang="fr-CA" sz="2000" dirty="0">
                <a:solidFill>
                  <a:srgbClr val="002060"/>
                </a:solidFill>
                <a:latin typeface="Century Schoolbook" panose="02040604050505020304" pitchFamily="18" charset="0"/>
              </a:rPr>
              <a:t>    pertinentes ; </a:t>
            </a:r>
          </a:p>
          <a:p>
            <a:r>
              <a:rPr lang="fr-CA" sz="2000" dirty="0">
                <a:solidFill>
                  <a:srgbClr val="002060"/>
                </a:solidFill>
                <a:latin typeface="Century Schoolbook" panose="02040604050505020304" pitchFamily="18" charset="0"/>
              </a:rPr>
              <a:t>2) Identifier les stratégies réservées aux stagiaires en SH aux prises avec le défi en</a:t>
            </a:r>
          </a:p>
          <a:p>
            <a:r>
              <a:rPr lang="fr-CA" sz="2000" dirty="0">
                <a:solidFill>
                  <a:srgbClr val="002060"/>
                </a:solidFill>
                <a:latin typeface="Century Schoolbook" panose="02040604050505020304" pitchFamily="18" charset="0"/>
              </a:rPr>
              <a:t>    examen ; </a:t>
            </a:r>
          </a:p>
          <a:p>
            <a:r>
              <a:rPr lang="fr-CA" sz="2000" dirty="0">
                <a:solidFill>
                  <a:srgbClr val="002060"/>
                </a:solidFill>
                <a:latin typeface="Century Schoolbook" panose="02040604050505020304" pitchFamily="18" charset="0"/>
              </a:rPr>
              <a:t>3) Modifier les stratégies ou en ajouter de nouvelles susceptibles de contribuer à relever le</a:t>
            </a:r>
          </a:p>
          <a:p>
            <a:r>
              <a:rPr lang="fr-CA" sz="2000" dirty="0">
                <a:solidFill>
                  <a:srgbClr val="002060"/>
                </a:solidFill>
                <a:latin typeface="Century Schoolbook" panose="02040604050505020304" pitchFamily="18" charset="0"/>
              </a:rPr>
              <a:t>    défi.</a:t>
            </a:r>
          </a:p>
          <a:p>
            <a:pPr lvl="1"/>
            <a:endParaRPr lang="fr-CA" sz="2200" dirty="0">
              <a:solidFill>
                <a:schemeClr val="accent1">
                  <a:lumMod val="50000"/>
                </a:schemeClr>
              </a:solidFill>
              <a:latin typeface="Century Schoolbook" panose="02040604050505020304" pitchFamily="18" charset="0"/>
              <a:ea typeface="Calibri" panose="020F0502020204030204" pitchFamily="34" charset="0"/>
              <a:cs typeface="Times New Roman" panose="02020603050405020304" pitchFamily="18" charset="0"/>
            </a:endParaRPr>
          </a:p>
          <a:p>
            <a:r>
              <a:rPr lang="fr-CA" sz="2200" dirty="0">
                <a:solidFill>
                  <a:schemeClr val="accent1">
                    <a:lumMod val="50000"/>
                  </a:schemeClr>
                </a:solidFill>
                <a:latin typeface="Century Schoolbook" panose="02040604050505020304" pitchFamily="18" charset="0"/>
                <a:ea typeface="Calibri" panose="020F0502020204030204" pitchFamily="34" charset="0"/>
                <a:cs typeface="Times New Roman" panose="02020603050405020304" pitchFamily="18" charset="0"/>
              </a:rPr>
              <a:t> </a:t>
            </a:r>
          </a:p>
          <a:p>
            <a:endParaRPr lang="fr-CA" sz="220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endParaRPr>
          </a:p>
        </p:txBody>
      </p:sp>
      <p:sp>
        <p:nvSpPr>
          <p:cNvPr id="4" name="Titre 1">
            <a:extLst>
              <a:ext uri="{FF2B5EF4-FFF2-40B4-BE49-F238E27FC236}">
                <a16:creationId xmlns:a16="http://schemas.microsoft.com/office/drawing/2014/main" id="{29A0D1C7-96B9-4C25-B19A-AE27925DA5F0}"/>
              </a:ext>
            </a:extLst>
          </p:cNvPr>
          <p:cNvSpPr txBox="1">
            <a:spLocks/>
          </p:cNvSpPr>
          <p:nvPr>
            <p:custDataLst>
              <p:tags r:id="rId1"/>
            </p:custDataLst>
          </p:nvPr>
        </p:nvSpPr>
        <p:spPr>
          <a:xfrm>
            <a:off x="1222923" y="288089"/>
            <a:ext cx="9404723" cy="14005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A" dirty="0">
                <a:solidFill>
                  <a:srgbClr val="002060"/>
                </a:solidFill>
                <a:latin typeface="Century Schoolbook" panose="02040604050505020304" pitchFamily="18" charset="0"/>
              </a:rPr>
              <a:t>Méthodologie  </a:t>
            </a:r>
            <a:endParaRPr lang="fr-CA" sz="3200" dirty="0">
              <a:solidFill>
                <a:srgbClr val="002060"/>
              </a:solidFill>
              <a:latin typeface="Century Schoolbook" panose="02040604050505020304" pitchFamily="18" charset="0"/>
            </a:endParaRPr>
          </a:p>
        </p:txBody>
      </p:sp>
      <p:cxnSp>
        <p:nvCxnSpPr>
          <p:cNvPr id="5" name="Straight Connector 3">
            <a:extLst>
              <a:ext uri="{FF2B5EF4-FFF2-40B4-BE49-F238E27FC236}">
                <a16:creationId xmlns:a16="http://schemas.microsoft.com/office/drawing/2014/main" id="{686A2313-AFD6-4B67-9796-12A133703C5A}"/>
              </a:ext>
            </a:extLst>
          </p:cNvPr>
          <p:cNvCxnSpPr/>
          <p:nvPr>
            <p:custDataLst>
              <p:tags r:id="rId2"/>
            </p:custDataLst>
          </p:nvPr>
        </p:nvCxnSpPr>
        <p:spPr>
          <a:xfrm>
            <a:off x="452164" y="1358170"/>
            <a:ext cx="10781414"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0663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01297CA8-6E01-4FF5-93F4-56D275C9C3CE}"/>
              </a:ext>
            </a:extLst>
          </p:cNvPr>
          <p:cNvSpPr>
            <a:spLocks noGrp="1"/>
          </p:cNvSpPr>
          <p:nvPr>
            <p:ph type="sldNum" sz="quarter" idx="12"/>
            <p:custDataLst>
              <p:tags r:id="rId1"/>
            </p:custDataLst>
          </p:nvPr>
        </p:nvSpPr>
        <p:spPr/>
        <p:txBody>
          <a:bodyPr/>
          <a:lstStyle/>
          <a:p>
            <a:fld id="{D51A8B4C-BC9A-4FAD-AB21-527FAC66BED1}" type="slidenum">
              <a:rPr lang="fr-CA" smtClean="0"/>
              <a:t>12</a:t>
            </a:fld>
            <a:endParaRPr lang="fr-CA"/>
          </a:p>
        </p:txBody>
      </p:sp>
      <p:sp>
        <p:nvSpPr>
          <p:cNvPr id="8" name="Titre 1">
            <a:extLst>
              <a:ext uri="{FF2B5EF4-FFF2-40B4-BE49-F238E27FC236}">
                <a16:creationId xmlns:a16="http://schemas.microsoft.com/office/drawing/2014/main" id="{AA9B33EF-18C4-4777-8157-8FF11A1547F5}"/>
              </a:ext>
            </a:extLst>
          </p:cNvPr>
          <p:cNvSpPr>
            <a:spLocks noGrp="1"/>
          </p:cNvSpPr>
          <p:nvPr>
            <p:ph type="title"/>
            <p:custDataLst>
              <p:tags r:id="rId2"/>
            </p:custDataLst>
          </p:nvPr>
        </p:nvSpPr>
        <p:spPr>
          <a:xfrm>
            <a:off x="1092382" y="584702"/>
            <a:ext cx="9404723" cy="917573"/>
          </a:xfrm>
        </p:spPr>
        <p:txBody>
          <a:bodyPr/>
          <a:lstStyle/>
          <a:p>
            <a:r>
              <a:rPr lang="fr-CA" dirty="0">
                <a:solidFill>
                  <a:srgbClr val="002060"/>
                </a:solidFill>
                <a:latin typeface="Century Schoolbook" panose="02040604050505020304" pitchFamily="18" charset="0"/>
              </a:rPr>
              <a:t>Résultats</a:t>
            </a:r>
            <a:r>
              <a:rPr lang="fr-CA" b="1" dirty="0">
                <a:solidFill>
                  <a:srgbClr val="002060"/>
                </a:solidFill>
              </a:rPr>
              <a:t> </a:t>
            </a:r>
            <a:endParaRPr lang="fr-CA" sz="3200" b="1" dirty="0">
              <a:solidFill>
                <a:srgbClr val="002060"/>
              </a:solidFill>
            </a:endParaRPr>
          </a:p>
        </p:txBody>
      </p:sp>
      <p:cxnSp>
        <p:nvCxnSpPr>
          <p:cNvPr id="9" name="Straight Connector 3">
            <a:extLst>
              <a:ext uri="{FF2B5EF4-FFF2-40B4-BE49-F238E27FC236}">
                <a16:creationId xmlns:a16="http://schemas.microsoft.com/office/drawing/2014/main" id="{125A5AE3-0AE4-406D-B78E-912E7D11E938}"/>
              </a:ext>
            </a:extLst>
          </p:cNvPr>
          <p:cNvCxnSpPr/>
          <p:nvPr>
            <p:custDataLst>
              <p:tags r:id="rId3"/>
            </p:custDataLst>
          </p:nvPr>
        </p:nvCxnSpPr>
        <p:spPr>
          <a:xfrm>
            <a:off x="404036" y="1558422"/>
            <a:ext cx="10781414"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oneTexte 2">
            <a:extLst>
              <a:ext uri="{FF2B5EF4-FFF2-40B4-BE49-F238E27FC236}">
                <a16:creationId xmlns:a16="http://schemas.microsoft.com/office/drawing/2014/main" id="{48A13FC1-5B88-42D2-82A5-EE5C679483A2}"/>
              </a:ext>
            </a:extLst>
          </p:cNvPr>
          <p:cNvSpPr txBox="1"/>
          <p:nvPr>
            <p:custDataLst>
              <p:tags r:id="rId4"/>
            </p:custDataLst>
          </p:nvPr>
        </p:nvSpPr>
        <p:spPr>
          <a:xfrm flipH="1">
            <a:off x="2095957" y="2106515"/>
            <a:ext cx="7233383" cy="892552"/>
          </a:xfrm>
          <a:prstGeom prst="rect">
            <a:avLst/>
          </a:prstGeom>
          <a:solidFill>
            <a:schemeClr val="accent2">
              <a:lumMod val="40000"/>
              <a:lumOff val="60000"/>
            </a:schemeClr>
          </a:solidFill>
        </p:spPr>
        <p:txBody>
          <a:bodyPr wrap="square" rtlCol="0">
            <a:spAutoFit/>
          </a:bodyPr>
          <a:lstStyle/>
          <a:p>
            <a:pPr algn="ctr"/>
            <a:r>
              <a:rPr lang="fr-CA" sz="2600" b="1" dirty="0">
                <a:solidFill>
                  <a:srgbClr val="002060"/>
                </a:solidFill>
                <a:latin typeface="Century Schoolbook" panose="02040604050505020304" pitchFamily="18" charset="0"/>
              </a:rPr>
              <a:t>Questionnaire</a:t>
            </a:r>
          </a:p>
          <a:p>
            <a:pPr algn="ctr"/>
            <a:r>
              <a:rPr lang="fr-CA" sz="2600" b="1" dirty="0">
                <a:solidFill>
                  <a:srgbClr val="002060"/>
                </a:solidFill>
                <a:latin typeface="Century Schoolbook" panose="02040604050505020304" pitchFamily="18" charset="0"/>
              </a:rPr>
              <a:t>50 participantes : trois programmes</a:t>
            </a:r>
          </a:p>
        </p:txBody>
      </p:sp>
      <p:sp>
        <p:nvSpPr>
          <p:cNvPr id="2" name="Rectangle 1">
            <a:extLst>
              <a:ext uri="{FF2B5EF4-FFF2-40B4-BE49-F238E27FC236}">
                <a16:creationId xmlns:a16="http://schemas.microsoft.com/office/drawing/2014/main" id="{8116E778-7517-48E2-8417-9C460C9C047C}"/>
              </a:ext>
            </a:extLst>
          </p:cNvPr>
          <p:cNvSpPr/>
          <p:nvPr/>
        </p:nvSpPr>
        <p:spPr>
          <a:xfrm>
            <a:off x="2567595" y="3292712"/>
            <a:ext cx="7233383" cy="1384995"/>
          </a:xfrm>
          <a:prstGeom prst="rect">
            <a:avLst/>
          </a:prstGeom>
          <a:ln w="9525">
            <a:noFill/>
          </a:ln>
        </p:spPr>
        <p:txBody>
          <a:bodyPr wrap="square">
            <a:spAutoFit/>
          </a:bodyPr>
          <a:lstStyle/>
          <a:p>
            <a:pPr>
              <a:spcAft>
                <a:spcPts val="0"/>
              </a:spcAft>
            </a:pPr>
            <a:r>
              <a:rPr lang="fr-CA" sz="2800" dirty="0">
                <a:solidFill>
                  <a:schemeClr val="accent1">
                    <a:lumMod val="50000"/>
                  </a:schemeClr>
                </a:solidFill>
                <a:latin typeface="Century Schoolbook" panose="02040604050505020304" pitchFamily="18" charset="0"/>
                <a:ea typeface="Calibri" panose="020F0502020204030204" pitchFamily="34" charset="0"/>
              </a:rPr>
              <a:t>Travail social :                46</a:t>
            </a:r>
            <a:r>
              <a:rPr lang="fr-CA" sz="2800" b="1" dirty="0">
                <a:solidFill>
                  <a:schemeClr val="accent1">
                    <a:lumMod val="50000"/>
                  </a:schemeClr>
                </a:solidFill>
                <a:latin typeface="Century Schoolbook" panose="02040604050505020304" pitchFamily="18" charset="0"/>
                <a:ea typeface="Calibri" panose="020F0502020204030204" pitchFamily="34" charset="0"/>
              </a:rPr>
              <a:t> </a:t>
            </a:r>
            <a:r>
              <a:rPr lang="fr-CA" sz="2800" dirty="0">
                <a:solidFill>
                  <a:schemeClr val="accent1">
                    <a:lumMod val="50000"/>
                  </a:schemeClr>
                </a:solidFill>
                <a:latin typeface="Century Schoolbook" panose="02040604050505020304" pitchFamily="18" charset="0"/>
                <a:ea typeface="Calibri" panose="020F0502020204030204" pitchFamily="34" charset="0"/>
              </a:rPr>
              <a:t>% (n=23) </a:t>
            </a:r>
          </a:p>
          <a:p>
            <a:pPr>
              <a:spcAft>
                <a:spcPts val="0"/>
              </a:spcAft>
            </a:pPr>
            <a:r>
              <a:rPr lang="fr-CA" sz="2800" dirty="0">
                <a:solidFill>
                  <a:schemeClr val="accent1">
                    <a:lumMod val="50000"/>
                  </a:schemeClr>
                </a:solidFill>
                <a:latin typeface="Century Schoolbook" panose="02040604050505020304" pitchFamily="18" charset="0"/>
                <a:ea typeface="Calibri" panose="020F0502020204030204" pitchFamily="34" charset="0"/>
              </a:rPr>
              <a:t>Sciences de l’éducation : 35</a:t>
            </a:r>
            <a:r>
              <a:rPr lang="fr-CA" sz="2800" b="1" dirty="0">
                <a:solidFill>
                  <a:schemeClr val="accent1">
                    <a:lumMod val="50000"/>
                  </a:schemeClr>
                </a:solidFill>
                <a:latin typeface="Century Schoolbook" panose="02040604050505020304" pitchFamily="18" charset="0"/>
                <a:ea typeface="Calibri" panose="020F0502020204030204" pitchFamily="34" charset="0"/>
              </a:rPr>
              <a:t> </a:t>
            </a:r>
            <a:r>
              <a:rPr lang="fr-CA" sz="2800" dirty="0">
                <a:solidFill>
                  <a:schemeClr val="accent1">
                    <a:lumMod val="50000"/>
                  </a:schemeClr>
                </a:solidFill>
                <a:latin typeface="Century Schoolbook" panose="02040604050505020304" pitchFamily="18" charset="0"/>
                <a:ea typeface="Calibri" panose="020F0502020204030204" pitchFamily="34" charset="0"/>
              </a:rPr>
              <a:t>% (n=18)</a:t>
            </a:r>
          </a:p>
          <a:p>
            <a:pPr>
              <a:spcAft>
                <a:spcPts val="0"/>
              </a:spcAft>
            </a:pPr>
            <a:r>
              <a:rPr lang="fr-CA" sz="2800" dirty="0">
                <a:solidFill>
                  <a:schemeClr val="accent1">
                    <a:lumMod val="50000"/>
                  </a:schemeClr>
                </a:solidFill>
                <a:latin typeface="Century Schoolbook" panose="02040604050505020304" pitchFamily="18" charset="0"/>
                <a:ea typeface="Calibri" panose="020F0502020204030204" pitchFamily="34" charset="0"/>
              </a:rPr>
              <a:t>Sciences infirmières :     18</a:t>
            </a:r>
            <a:r>
              <a:rPr lang="fr-CA" sz="2800" b="1" dirty="0">
                <a:solidFill>
                  <a:schemeClr val="accent1">
                    <a:lumMod val="50000"/>
                  </a:schemeClr>
                </a:solidFill>
                <a:latin typeface="Century Schoolbook" panose="02040604050505020304" pitchFamily="18" charset="0"/>
                <a:ea typeface="Calibri" panose="020F0502020204030204" pitchFamily="34" charset="0"/>
              </a:rPr>
              <a:t> </a:t>
            </a:r>
            <a:r>
              <a:rPr lang="fr-CA" sz="2800" dirty="0">
                <a:solidFill>
                  <a:schemeClr val="accent1">
                    <a:lumMod val="50000"/>
                  </a:schemeClr>
                </a:solidFill>
                <a:latin typeface="Century Schoolbook" panose="02040604050505020304" pitchFamily="18" charset="0"/>
                <a:ea typeface="Calibri" panose="020F0502020204030204" pitchFamily="34" charset="0"/>
              </a:rPr>
              <a:t>% (n=9)</a:t>
            </a:r>
          </a:p>
        </p:txBody>
      </p:sp>
      <p:sp>
        <p:nvSpPr>
          <p:cNvPr id="10" name="ZoneTexte 9">
            <a:extLst>
              <a:ext uri="{FF2B5EF4-FFF2-40B4-BE49-F238E27FC236}">
                <a16:creationId xmlns:a16="http://schemas.microsoft.com/office/drawing/2014/main" id="{CE08A6BA-B668-42DF-B34F-99CFD78481C6}"/>
              </a:ext>
            </a:extLst>
          </p:cNvPr>
          <p:cNvSpPr txBox="1"/>
          <p:nvPr>
            <p:custDataLst>
              <p:tags r:id="rId5"/>
            </p:custDataLst>
          </p:nvPr>
        </p:nvSpPr>
        <p:spPr>
          <a:xfrm flipH="1">
            <a:off x="2310920" y="5146494"/>
            <a:ext cx="7233383" cy="892552"/>
          </a:xfrm>
          <a:prstGeom prst="rect">
            <a:avLst/>
          </a:prstGeom>
          <a:solidFill>
            <a:schemeClr val="accent2">
              <a:lumMod val="40000"/>
              <a:lumOff val="60000"/>
            </a:schemeClr>
          </a:solidFill>
        </p:spPr>
        <p:txBody>
          <a:bodyPr wrap="square" rtlCol="0">
            <a:spAutoFit/>
          </a:bodyPr>
          <a:lstStyle/>
          <a:p>
            <a:pPr algn="ctr"/>
            <a:r>
              <a:rPr lang="fr-CA" sz="2600" b="1" dirty="0">
                <a:solidFill>
                  <a:srgbClr val="002060"/>
                </a:solidFill>
                <a:latin typeface="Century Schoolbook" panose="02040604050505020304" pitchFamily="18" charset="0"/>
              </a:rPr>
              <a:t>Groupe de discussion</a:t>
            </a:r>
          </a:p>
          <a:p>
            <a:pPr algn="ctr"/>
            <a:r>
              <a:rPr lang="fr-CA" sz="2600" b="1" dirty="0">
                <a:solidFill>
                  <a:srgbClr val="002060"/>
                </a:solidFill>
                <a:latin typeface="Century Schoolbook" panose="02040604050505020304" pitchFamily="18" charset="0"/>
              </a:rPr>
              <a:t>20 participantes : trois groupes</a:t>
            </a:r>
          </a:p>
        </p:txBody>
      </p:sp>
    </p:spTree>
    <p:extLst>
      <p:ext uri="{BB962C8B-B14F-4D97-AF65-F5344CB8AC3E}">
        <p14:creationId xmlns:p14="http://schemas.microsoft.com/office/powerpoint/2010/main" val="432090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01297CA8-6E01-4FF5-93F4-56D275C9C3CE}"/>
              </a:ext>
            </a:extLst>
          </p:cNvPr>
          <p:cNvSpPr>
            <a:spLocks noGrp="1"/>
          </p:cNvSpPr>
          <p:nvPr>
            <p:ph type="sldNum" sz="quarter" idx="12"/>
            <p:custDataLst>
              <p:tags r:id="rId1"/>
            </p:custDataLst>
          </p:nvPr>
        </p:nvSpPr>
        <p:spPr/>
        <p:txBody>
          <a:bodyPr/>
          <a:lstStyle/>
          <a:p>
            <a:fld id="{D51A8B4C-BC9A-4FAD-AB21-527FAC66BED1}" type="slidenum">
              <a:rPr lang="fr-CA" smtClean="0"/>
              <a:t>13</a:t>
            </a:fld>
            <a:endParaRPr lang="fr-CA"/>
          </a:p>
        </p:txBody>
      </p:sp>
      <p:sp>
        <p:nvSpPr>
          <p:cNvPr id="8" name="Titre 1">
            <a:extLst>
              <a:ext uri="{FF2B5EF4-FFF2-40B4-BE49-F238E27FC236}">
                <a16:creationId xmlns:a16="http://schemas.microsoft.com/office/drawing/2014/main" id="{AA9B33EF-18C4-4777-8157-8FF11A1547F5}"/>
              </a:ext>
            </a:extLst>
          </p:cNvPr>
          <p:cNvSpPr>
            <a:spLocks noGrp="1"/>
          </p:cNvSpPr>
          <p:nvPr>
            <p:ph type="title"/>
            <p:custDataLst>
              <p:tags r:id="rId2"/>
            </p:custDataLst>
          </p:nvPr>
        </p:nvSpPr>
        <p:spPr>
          <a:xfrm>
            <a:off x="1092382" y="584702"/>
            <a:ext cx="9404723" cy="917573"/>
          </a:xfrm>
        </p:spPr>
        <p:txBody>
          <a:bodyPr/>
          <a:lstStyle/>
          <a:p>
            <a:r>
              <a:rPr lang="fr-CA" dirty="0">
                <a:solidFill>
                  <a:srgbClr val="002060"/>
                </a:solidFill>
                <a:latin typeface="Century Schoolbook" panose="02040604050505020304" pitchFamily="18" charset="0"/>
              </a:rPr>
              <a:t>Résultats</a:t>
            </a:r>
            <a:r>
              <a:rPr lang="fr-CA" dirty="0">
                <a:solidFill>
                  <a:srgbClr val="002060"/>
                </a:solidFill>
              </a:rPr>
              <a:t> </a:t>
            </a:r>
            <a:endParaRPr lang="fr-CA" sz="3200" dirty="0">
              <a:solidFill>
                <a:srgbClr val="002060"/>
              </a:solidFill>
            </a:endParaRPr>
          </a:p>
        </p:txBody>
      </p:sp>
      <p:cxnSp>
        <p:nvCxnSpPr>
          <p:cNvPr id="9" name="Straight Connector 3">
            <a:extLst>
              <a:ext uri="{FF2B5EF4-FFF2-40B4-BE49-F238E27FC236}">
                <a16:creationId xmlns:a16="http://schemas.microsoft.com/office/drawing/2014/main" id="{125A5AE3-0AE4-406D-B78E-912E7D11E938}"/>
              </a:ext>
            </a:extLst>
          </p:cNvPr>
          <p:cNvCxnSpPr/>
          <p:nvPr>
            <p:custDataLst>
              <p:tags r:id="rId3"/>
            </p:custDataLst>
          </p:nvPr>
        </p:nvCxnSpPr>
        <p:spPr>
          <a:xfrm>
            <a:off x="404036" y="1558422"/>
            <a:ext cx="10781414"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8116E778-7517-48E2-8417-9C460C9C047C}"/>
              </a:ext>
            </a:extLst>
          </p:cNvPr>
          <p:cNvSpPr/>
          <p:nvPr/>
        </p:nvSpPr>
        <p:spPr>
          <a:xfrm>
            <a:off x="4145903" y="4795586"/>
            <a:ext cx="3700534" cy="830997"/>
          </a:xfrm>
          <a:prstGeom prst="rect">
            <a:avLst/>
          </a:prstGeom>
          <a:solidFill>
            <a:schemeClr val="bg1"/>
          </a:solidFill>
          <a:ln w="28575">
            <a:noFill/>
          </a:ln>
        </p:spPr>
        <p:txBody>
          <a:bodyPr wrap="square">
            <a:spAutoFit/>
          </a:bodyPr>
          <a:lstStyle/>
          <a:p>
            <a:pPr>
              <a:spcAft>
                <a:spcPts val="0"/>
              </a:spcAft>
            </a:pPr>
            <a:r>
              <a:rPr lang="fr-CA" sz="2400" dirty="0">
                <a:solidFill>
                  <a:srgbClr val="002060"/>
                </a:solidFill>
                <a:latin typeface="Century Schoolbook" panose="02040604050505020304" pitchFamily="18" charset="0"/>
                <a:ea typeface="Calibri" panose="020F0502020204030204" pitchFamily="34" charset="0"/>
                <a:cs typeface="Times New Roman" panose="02020603050405020304" pitchFamily="18" charset="0"/>
              </a:rPr>
              <a:t>Plus d’un TSM  : 38 %</a:t>
            </a:r>
          </a:p>
          <a:p>
            <a:pPr>
              <a:spcAft>
                <a:spcPts val="0"/>
              </a:spcAft>
            </a:pPr>
            <a:r>
              <a:rPr lang="fr-CA" sz="2400" dirty="0">
                <a:solidFill>
                  <a:srgbClr val="002060"/>
                </a:solidFill>
                <a:latin typeface="Century Schoolbook" panose="02040604050505020304" pitchFamily="18" charset="0"/>
                <a:ea typeface="Calibri" panose="020F0502020204030204" pitchFamily="34" charset="0"/>
                <a:cs typeface="Times New Roman" panose="02020603050405020304" pitchFamily="18" charset="0"/>
              </a:rPr>
              <a:t>TSM et TDA/H  : 20 %</a:t>
            </a:r>
          </a:p>
        </p:txBody>
      </p:sp>
      <p:graphicFrame>
        <p:nvGraphicFramePr>
          <p:cNvPr id="12" name="Tableau 11">
            <a:extLst>
              <a:ext uri="{FF2B5EF4-FFF2-40B4-BE49-F238E27FC236}">
                <a16:creationId xmlns:a16="http://schemas.microsoft.com/office/drawing/2014/main" id="{5911B18C-F187-4CE2-B4FA-0F4A3B2E21BE}"/>
              </a:ext>
            </a:extLst>
          </p:cNvPr>
          <p:cNvGraphicFramePr>
            <a:graphicFrameLocks noGrp="1"/>
          </p:cNvGraphicFramePr>
          <p:nvPr>
            <p:custDataLst>
              <p:tags r:id="rId4"/>
            </p:custDataLst>
            <p:extLst>
              <p:ext uri="{D42A27DB-BD31-4B8C-83A1-F6EECF244321}">
                <p14:modId xmlns:p14="http://schemas.microsoft.com/office/powerpoint/2010/main" val="2248801118"/>
              </p:ext>
            </p:extLst>
          </p:nvPr>
        </p:nvGraphicFramePr>
        <p:xfrm>
          <a:off x="3297174" y="2389419"/>
          <a:ext cx="5409679" cy="1676400"/>
        </p:xfrm>
        <a:graphic>
          <a:graphicData uri="http://schemas.openxmlformats.org/drawingml/2006/table">
            <a:tbl>
              <a:tblPr firstRow="1" firstCol="1" bandRow="1">
                <a:tableStyleId>{5C22544A-7EE6-4342-B048-85BDC9FD1C3A}</a:tableStyleId>
              </a:tblPr>
              <a:tblGrid>
                <a:gridCol w="2261416">
                  <a:extLst>
                    <a:ext uri="{9D8B030D-6E8A-4147-A177-3AD203B41FA5}">
                      <a16:colId xmlns:a16="http://schemas.microsoft.com/office/drawing/2014/main" val="1567436849"/>
                    </a:ext>
                  </a:extLst>
                </a:gridCol>
                <a:gridCol w="3148263">
                  <a:extLst>
                    <a:ext uri="{9D8B030D-6E8A-4147-A177-3AD203B41FA5}">
                      <a16:colId xmlns:a16="http://schemas.microsoft.com/office/drawing/2014/main" val="618655804"/>
                    </a:ext>
                  </a:extLst>
                </a:gridCol>
              </a:tblGrid>
              <a:tr h="205818">
                <a:tc gridSpan="2">
                  <a:txBody>
                    <a:bodyPr/>
                    <a:lstStyle/>
                    <a:p>
                      <a:pPr marR="213360" lvl="0" algn="l">
                        <a:spcAft>
                          <a:spcPts val="0"/>
                        </a:spcAft>
                      </a:pPr>
                      <a:r>
                        <a:rPr lang="fr-CA" sz="2200" dirty="0">
                          <a:solidFill>
                            <a:srgbClr val="002060"/>
                          </a:solidFill>
                          <a:effectLst/>
                          <a:latin typeface="Century Schoolbook" panose="02040604050505020304" pitchFamily="18" charset="0"/>
                        </a:rPr>
                        <a:t>Conditions</a:t>
                      </a:r>
                      <a:r>
                        <a:rPr lang="fr-CA" sz="2200" dirty="0">
                          <a:solidFill>
                            <a:schemeClr val="bg1"/>
                          </a:solidFill>
                          <a:effectLst/>
                          <a:latin typeface="Century Schoolbook" panose="02040604050505020304" pitchFamily="18" charset="0"/>
                        </a:rPr>
                        <a:t>       </a:t>
                      </a:r>
                      <a:r>
                        <a:rPr lang="fr-CA" sz="2200" dirty="0">
                          <a:solidFill>
                            <a:schemeClr val="accent1">
                              <a:lumMod val="50000"/>
                            </a:schemeClr>
                          </a:solidFill>
                          <a:effectLst/>
                          <a:latin typeface="Century Schoolbook" panose="02040604050505020304" pitchFamily="18" charset="0"/>
                        </a:rPr>
                        <a:t>Participantes %</a:t>
                      </a:r>
                      <a:r>
                        <a:rPr lang="fr-CA" sz="2200" dirty="0">
                          <a:solidFill>
                            <a:schemeClr val="bg1"/>
                          </a:solidFill>
                          <a:effectLst/>
                          <a:latin typeface="Century Schoolbook" panose="02040604050505020304" pitchFamily="18" charset="0"/>
                        </a:rPr>
                        <a:t>                                                             </a:t>
                      </a:r>
                      <a:endParaRPr lang="fr-CA" sz="2200" dirty="0">
                        <a:solidFill>
                          <a:schemeClr val="bg1"/>
                        </a:solidFill>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63575" marR="63575" marT="0"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endParaRPr lang="fr-CA"/>
                    </a:p>
                  </a:txBody>
                  <a:tcPr/>
                </a:tc>
                <a:extLst>
                  <a:ext uri="{0D108BD9-81ED-4DB2-BD59-A6C34878D82A}">
                    <a16:rowId xmlns:a16="http://schemas.microsoft.com/office/drawing/2014/main" val="3837541420"/>
                  </a:ext>
                </a:extLst>
              </a:tr>
              <a:tr h="0">
                <a:tc>
                  <a:txBody>
                    <a:bodyPr/>
                    <a:lstStyle/>
                    <a:p>
                      <a:pPr algn="just">
                        <a:spcAft>
                          <a:spcPts val="0"/>
                        </a:spcAft>
                      </a:pPr>
                      <a:r>
                        <a:rPr lang="fr-CA" sz="2200" dirty="0">
                          <a:solidFill>
                            <a:srgbClr val="002060"/>
                          </a:solidFill>
                          <a:effectLst/>
                          <a:latin typeface="Century Schoolbook" panose="02040604050505020304" pitchFamily="18" charset="0"/>
                        </a:rPr>
                        <a:t>TSM</a:t>
                      </a:r>
                      <a:endParaRPr lang="fr-CA" sz="2200" dirty="0">
                        <a:solidFill>
                          <a:srgbClr val="002060"/>
                        </a:solidFill>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63575" marR="63575" marT="0" marB="0">
                    <a:lnL w="190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just">
                        <a:spcAft>
                          <a:spcPts val="0"/>
                        </a:spcAft>
                      </a:pPr>
                      <a:r>
                        <a:rPr lang="fr-CA" sz="2200" dirty="0">
                          <a:solidFill>
                            <a:srgbClr val="002060"/>
                          </a:solidFill>
                          <a:effectLst/>
                          <a:latin typeface="Century Schoolbook" panose="02040604050505020304" pitchFamily="18" charset="0"/>
                        </a:rPr>
                        <a:t>70 %  (n = 35)</a:t>
                      </a:r>
                      <a:endParaRPr lang="fr-CA" sz="2200" dirty="0">
                        <a:solidFill>
                          <a:srgbClr val="002060"/>
                        </a:solidFill>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63575" marR="63575" marT="0" marB="0">
                    <a:lnL w="12700" cap="flat" cmpd="sng" algn="ctr">
                      <a:noFill/>
                      <a:prstDash val="solid"/>
                      <a:round/>
                      <a:headEnd type="none" w="med" len="med"/>
                      <a:tailEnd type="none" w="med" len="med"/>
                    </a:lnL>
                    <a:lnR w="1905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87842716"/>
                  </a:ext>
                </a:extLst>
              </a:tr>
              <a:tr h="97763">
                <a:tc>
                  <a:txBody>
                    <a:bodyPr/>
                    <a:lstStyle/>
                    <a:p>
                      <a:pPr algn="just">
                        <a:spcAft>
                          <a:spcPts val="0"/>
                        </a:spcAft>
                      </a:pPr>
                      <a:r>
                        <a:rPr lang="fr-CA" sz="2200" dirty="0">
                          <a:solidFill>
                            <a:srgbClr val="002060"/>
                          </a:solidFill>
                          <a:effectLst/>
                          <a:latin typeface="Century Schoolbook" panose="02040604050505020304" pitchFamily="18" charset="0"/>
                        </a:rPr>
                        <a:t>TDA/H</a:t>
                      </a:r>
                      <a:endParaRPr lang="fr-CA" sz="2200" dirty="0">
                        <a:solidFill>
                          <a:srgbClr val="002060"/>
                        </a:solidFill>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63575" marR="63575" marT="0" marB="0">
                    <a:lnL w="1905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just">
                        <a:spcAft>
                          <a:spcPts val="0"/>
                        </a:spcAft>
                      </a:pPr>
                      <a:r>
                        <a:rPr lang="fr-CA" sz="2200" dirty="0">
                          <a:solidFill>
                            <a:srgbClr val="002060"/>
                          </a:solidFill>
                          <a:effectLst/>
                          <a:latin typeface="Century Schoolbook" panose="02040604050505020304" pitchFamily="18" charset="0"/>
                        </a:rPr>
                        <a:t>45 %  (n= 20)</a:t>
                      </a:r>
                      <a:endParaRPr lang="fr-CA" sz="2200" dirty="0">
                        <a:solidFill>
                          <a:srgbClr val="002060"/>
                        </a:solidFill>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63575" marR="63575" marT="0" marB="0">
                    <a:lnL w="1270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56209640"/>
                  </a:ext>
                </a:extLst>
              </a:tr>
              <a:tr h="41970">
                <a:tc>
                  <a:txBody>
                    <a:bodyPr/>
                    <a:lstStyle/>
                    <a:p>
                      <a:pPr algn="just">
                        <a:spcAft>
                          <a:spcPts val="0"/>
                        </a:spcAft>
                      </a:pPr>
                      <a:r>
                        <a:rPr lang="fr-CA" sz="2200" dirty="0">
                          <a:solidFill>
                            <a:srgbClr val="002060"/>
                          </a:solidFill>
                          <a:effectLst/>
                          <a:latin typeface="Century Schoolbook" panose="02040604050505020304" pitchFamily="18" charset="0"/>
                          <a:ea typeface="Times New Roman" panose="02020603050405020304" pitchFamily="18" charset="0"/>
                          <a:cs typeface="Times New Roman" panose="02020603050405020304" pitchFamily="18" charset="0"/>
                        </a:rPr>
                        <a:t>TA</a:t>
                      </a:r>
                    </a:p>
                  </a:txBody>
                  <a:tcPr marL="63575" marR="63575" marT="0" marB="0">
                    <a:lnL w="1905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just">
                        <a:spcAft>
                          <a:spcPts val="0"/>
                        </a:spcAft>
                      </a:pPr>
                      <a:r>
                        <a:rPr lang="fr-CA" sz="2200" dirty="0">
                          <a:solidFill>
                            <a:srgbClr val="002060"/>
                          </a:solidFill>
                          <a:effectLst/>
                          <a:latin typeface="Century Schoolbook" panose="02040604050505020304" pitchFamily="18" charset="0"/>
                        </a:rPr>
                        <a:t>  8 %  (n=4)</a:t>
                      </a:r>
                      <a:endParaRPr lang="fr-CA" sz="2200" dirty="0">
                        <a:solidFill>
                          <a:srgbClr val="002060"/>
                        </a:solidFill>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63575" marR="63575" marT="0" marB="0">
                    <a:lnL w="1270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81113603"/>
                  </a:ext>
                </a:extLst>
              </a:tr>
              <a:tr h="0">
                <a:tc>
                  <a:txBody>
                    <a:bodyPr/>
                    <a:lstStyle/>
                    <a:p>
                      <a:pPr algn="just">
                        <a:spcAft>
                          <a:spcPts val="0"/>
                        </a:spcAft>
                      </a:pPr>
                      <a:r>
                        <a:rPr lang="fr-CA" sz="2200" dirty="0">
                          <a:solidFill>
                            <a:srgbClr val="002060"/>
                          </a:solidFill>
                          <a:effectLst/>
                          <a:latin typeface="Century Schoolbook" panose="02040604050505020304" pitchFamily="18" charset="0"/>
                          <a:ea typeface="Times New Roman" panose="02020603050405020304" pitchFamily="18" charset="0"/>
                          <a:cs typeface="Times New Roman" panose="02020603050405020304" pitchFamily="18" charset="0"/>
                        </a:rPr>
                        <a:t>TSA</a:t>
                      </a:r>
                    </a:p>
                  </a:txBody>
                  <a:tcPr marL="63575" marR="63575" marT="0" marB="0">
                    <a:lnL w="1905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spcAft>
                          <a:spcPts val="0"/>
                        </a:spcAft>
                      </a:pPr>
                      <a:r>
                        <a:rPr lang="fr-CA" sz="2200" dirty="0">
                          <a:solidFill>
                            <a:srgbClr val="002060"/>
                          </a:solidFill>
                          <a:effectLst/>
                          <a:latin typeface="Century Schoolbook" panose="02040604050505020304" pitchFamily="18" charset="0"/>
                        </a:rPr>
                        <a:t>  2 %  (n = 1)</a:t>
                      </a:r>
                      <a:endParaRPr lang="fr-CA" sz="2200" dirty="0">
                        <a:solidFill>
                          <a:srgbClr val="002060"/>
                        </a:solidFill>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63575" marR="63575" marT="0" marB="0">
                    <a:lnL w="1270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46977458"/>
                  </a:ext>
                </a:extLst>
              </a:tr>
            </a:tbl>
          </a:graphicData>
        </a:graphic>
      </p:graphicFrame>
      <p:sp>
        <p:nvSpPr>
          <p:cNvPr id="3" name="Rectangle 2">
            <a:extLst>
              <a:ext uri="{FF2B5EF4-FFF2-40B4-BE49-F238E27FC236}">
                <a16:creationId xmlns:a16="http://schemas.microsoft.com/office/drawing/2014/main" id="{23A96A24-10F6-4AB9-8043-0DBED8807A43}"/>
              </a:ext>
            </a:extLst>
          </p:cNvPr>
          <p:cNvSpPr/>
          <p:nvPr/>
        </p:nvSpPr>
        <p:spPr>
          <a:xfrm>
            <a:off x="3406775" y="1877426"/>
            <a:ext cx="4961615" cy="369332"/>
          </a:xfrm>
          <a:prstGeom prst="rect">
            <a:avLst/>
          </a:prstGeom>
        </p:spPr>
        <p:txBody>
          <a:bodyPr wrap="none">
            <a:spAutoFit/>
          </a:bodyPr>
          <a:lstStyle/>
          <a:p>
            <a:r>
              <a:rPr lang="fr-CA" b="1" dirty="0">
                <a:solidFill>
                  <a:srgbClr val="002060"/>
                </a:solidFill>
                <a:latin typeface="Century Schoolbook" panose="02040604050505020304" pitchFamily="18" charset="0"/>
              </a:rPr>
              <a:t>CONDITIONS DES</a:t>
            </a:r>
            <a:r>
              <a:rPr lang="fr-CA" b="1" dirty="0">
                <a:solidFill>
                  <a:schemeClr val="bg1"/>
                </a:solidFill>
                <a:latin typeface="Century Schoolbook" panose="02040604050505020304" pitchFamily="18" charset="0"/>
              </a:rPr>
              <a:t> </a:t>
            </a:r>
            <a:r>
              <a:rPr lang="fr-CA" b="1" dirty="0">
                <a:solidFill>
                  <a:srgbClr val="002060"/>
                </a:solidFill>
                <a:latin typeface="Century Schoolbook" panose="02040604050505020304" pitchFamily="18" charset="0"/>
              </a:rPr>
              <a:t>50</a:t>
            </a:r>
            <a:r>
              <a:rPr lang="fr-CA" b="1" dirty="0">
                <a:solidFill>
                  <a:schemeClr val="bg1"/>
                </a:solidFill>
                <a:latin typeface="Century Schoolbook" panose="02040604050505020304" pitchFamily="18" charset="0"/>
              </a:rPr>
              <a:t> </a:t>
            </a:r>
            <a:r>
              <a:rPr lang="fr-CA" b="1" dirty="0">
                <a:solidFill>
                  <a:srgbClr val="002060"/>
                </a:solidFill>
                <a:latin typeface="Century Schoolbook" panose="02040604050505020304" pitchFamily="18" charset="0"/>
              </a:rPr>
              <a:t>PARTICIPANTES</a:t>
            </a:r>
            <a:endParaRPr lang="fr-CA" b="1" dirty="0"/>
          </a:p>
        </p:txBody>
      </p:sp>
      <p:cxnSp>
        <p:nvCxnSpPr>
          <p:cNvPr id="10" name="Straight Connector 3">
            <a:extLst>
              <a:ext uri="{FF2B5EF4-FFF2-40B4-BE49-F238E27FC236}">
                <a16:creationId xmlns:a16="http://schemas.microsoft.com/office/drawing/2014/main" id="{F71928E2-F237-4FE6-B590-0E870BB62AD9}"/>
              </a:ext>
            </a:extLst>
          </p:cNvPr>
          <p:cNvCxnSpPr>
            <a:cxnSpLocks/>
          </p:cNvCxnSpPr>
          <p:nvPr>
            <p:custDataLst>
              <p:tags r:id="rId5"/>
            </p:custDataLst>
          </p:nvPr>
        </p:nvCxnSpPr>
        <p:spPr>
          <a:xfrm flipV="1">
            <a:off x="3976857" y="5737665"/>
            <a:ext cx="3821453" cy="1"/>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 name="Straight Connector 3">
            <a:extLst>
              <a:ext uri="{FF2B5EF4-FFF2-40B4-BE49-F238E27FC236}">
                <a16:creationId xmlns:a16="http://schemas.microsoft.com/office/drawing/2014/main" id="{452C671C-A2F6-4397-A6F0-95F71047D0FE}"/>
              </a:ext>
            </a:extLst>
          </p:cNvPr>
          <p:cNvCxnSpPr>
            <a:cxnSpLocks/>
          </p:cNvCxnSpPr>
          <p:nvPr>
            <p:custDataLst>
              <p:tags r:id="rId6"/>
            </p:custDataLst>
          </p:nvPr>
        </p:nvCxnSpPr>
        <p:spPr>
          <a:xfrm flipV="1">
            <a:off x="3976858" y="4720474"/>
            <a:ext cx="3821453" cy="1"/>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6650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custDataLst>
              <p:tags r:id="rId1"/>
            </p:custDataLst>
          </p:nvPr>
        </p:nvSpPr>
        <p:spPr/>
        <p:txBody>
          <a:bodyPr/>
          <a:lstStyle/>
          <a:p>
            <a:fld id="{6113E31D-E2AB-40D1-8B51-AFA5AFEF393A}" type="slidenum">
              <a:rPr lang="en-US" smtClean="0"/>
              <a:pPr/>
              <a:t>14</a:t>
            </a:fld>
            <a:endParaRPr lang="en-US" dirty="0"/>
          </a:p>
        </p:txBody>
      </p:sp>
      <p:cxnSp>
        <p:nvCxnSpPr>
          <p:cNvPr id="6" name="Straight Connector 3"/>
          <p:cNvCxnSpPr/>
          <p:nvPr>
            <p:custDataLst>
              <p:tags r:id="rId2"/>
            </p:custDataLst>
          </p:nvPr>
        </p:nvCxnSpPr>
        <p:spPr>
          <a:xfrm>
            <a:off x="515326" y="1584364"/>
            <a:ext cx="10781414"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Titre 1">
            <a:extLst>
              <a:ext uri="{FF2B5EF4-FFF2-40B4-BE49-F238E27FC236}">
                <a16:creationId xmlns:a16="http://schemas.microsoft.com/office/drawing/2014/main" id="{138D0C6D-D6EB-478B-A779-7CB74E7E6ED3}"/>
              </a:ext>
            </a:extLst>
          </p:cNvPr>
          <p:cNvSpPr>
            <a:spLocks noGrp="1"/>
          </p:cNvSpPr>
          <p:nvPr>
            <p:ph type="title"/>
            <p:custDataLst>
              <p:tags r:id="rId3"/>
            </p:custDataLst>
          </p:nvPr>
        </p:nvSpPr>
        <p:spPr>
          <a:xfrm>
            <a:off x="1203672" y="461345"/>
            <a:ext cx="9404723" cy="1400530"/>
          </a:xfrm>
        </p:spPr>
        <p:txBody>
          <a:bodyPr/>
          <a:lstStyle/>
          <a:p>
            <a:r>
              <a:rPr lang="fr-CA" dirty="0">
                <a:solidFill>
                  <a:srgbClr val="002060"/>
                </a:solidFill>
                <a:latin typeface="Century Schoolbook" panose="02040604050505020304" pitchFamily="18" charset="0"/>
              </a:rPr>
              <a:t>Résultats : les principaux défis </a:t>
            </a:r>
            <a:endParaRPr lang="fr-CA" sz="3200" dirty="0">
              <a:solidFill>
                <a:srgbClr val="002060"/>
              </a:solidFill>
              <a:latin typeface="Century Schoolbook" panose="02040604050505020304" pitchFamily="18" charset="0"/>
            </a:endParaRPr>
          </a:p>
        </p:txBody>
      </p:sp>
      <p:graphicFrame>
        <p:nvGraphicFramePr>
          <p:cNvPr id="2" name="Tableau 1">
            <a:extLst>
              <a:ext uri="{FF2B5EF4-FFF2-40B4-BE49-F238E27FC236}">
                <a16:creationId xmlns:a16="http://schemas.microsoft.com/office/drawing/2014/main" id="{E285E0DC-8A6A-44A6-8302-E43AC4B6557D}"/>
              </a:ext>
            </a:extLst>
          </p:cNvPr>
          <p:cNvGraphicFramePr>
            <a:graphicFrameLocks noGrp="1"/>
          </p:cNvGraphicFramePr>
          <p:nvPr>
            <p:extLst>
              <p:ext uri="{D42A27DB-BD31-4B8C-83A1-F6EECF244321}">
                <p14:modId xmlns:p14="http://schemas.microsoft.com/office/powerpoint/2010/main" val="1738944009"/>
              </p:ext>
            </p:extLst>
          </p:nvPr>
        </p:nvGraphicFramePr>
        <p:xfrm>
          <a:off x="1112232" y="2582430"/>
          <a:ext cx="9116341" cy="3657600"/>
        </p:xfrm>
        <a:graphic>
          <a:graphicData uri="http://schemas.openxmlformats.org/drawingml/2006/table">
            <a:tbl>
              <a:tblPr firstRow="1" firstCol="1" bandRow="1">
                <a:tableStyleId>{5C22544A-7EE6-4342-B048-85BDC9FD1C3A}</a:tableStyleId>
              </a:tblPr>
              <a:tblGrid>
                <a:gridCol w="5242978">
                  <a:extLst>
                    <a:ext uri="{9D8B030D-6E8A-4147-A177-3AD203B41FA5}">
                      <a16:colId xmlns:a16="http://schemas.microsoft.com/office/drawing/2014/main" val="3613643491"/>
                    </a:ext>
                  </a:extLst>
                </a:gridCol>
                <a:gridCol w="2165627">
                  <a:extLst>
                    <a:ext uri="{9D8B030D-6E8A-4147-A177-3AD203B41FA5}">
                      <a16:colId xmlns:a16="http://schemas.microsoft.com/office/drawing/2014/main" val="794279739"/>
                    </a:ext>
                  </a:extLst>
                </a:gridCol>
                <a:gridCol w="1707736">
                  <a:extLst>
                    <a:ext uri="{9D8B030D-6E8A-4147-A177-3AD203B41FA5}">
                      <a16:colId xmlns:a16="http://schemas.microsoft.com/office/drawing/2014/main" val="484949653"/>
                    </a:ext>
                  </a:extLst>
                </a:gridCol>
              </a:tblGrid>
              <a:tr h="178246">
                <a:tc>
                  <a:txBody>
                    <a:bodyPr/>
                    <a:lstStyle/>
                    <a:p>
                      <a:pPr algn="ctr">
                        <a:lnSpc>
                          <a:spcPct val="100000"/>
                        </a:lnSpc>
                        <a:spcAft>
                          <a:spcPts val="0"/>
                        </a:spcAft>
                      </a:pPr>
                      <a:r>
                        <a:rPr lang="fr-CA" sz="200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rPr>
                        <a:t>DÉFIS</a:t>
                      </a:r>
                    </a:p>
                  </a:txBody>
                  <a:tcPr marL="42207" marR="42207" marT="0" marB="0">
                    <a:lnL w="19050" cap="flat" cmpd="sng" algn="ctr">
                      <a:noFill/>
                      <a:prstDash val="solid"/>
                      <a:round/>
                      <a:headEnd type="none" w="med" len="med"/>
                      <a:tailEnd type="none" w="med" len="med"/>
                    </a:lnL>
                    <a:lnT w="12700" cap="flat" cmpd="sng" algn="ctr">
                      <a:solidFill>
                        <a:schemeClr val="accent2"/>
                      </a:solidFill>
                      <a:prstDash val="solid"/>
                      <a:round/>
                      <a:headEnd type="none" w="med" len="med"/>
                      <a:tailEnd type="none" w="med" len="med"/>
                    </a:lnT>
                    <a:solidFill>
                      <a:schemeClr val="accent2">
                        <a:lumMod val="20000"/>
                        <a:lumOff val="80000"/>
                      </a:schemeClr>
                    </a:solidFill>
                  </a:tcPr>
                </a:tc>
                <a:tc>
                  <a:txBody>
                    <a:bodyPr/>
                    <a:lstStyle/>
                    <a:p>
                      <a:pPr algn="ctr">
                        <a:lnSpc>
                          <a:spcPct val="100000"/>
                        </a:lnSpc>
                        <a:spcAft>
                          <a:spcPts val="0"/>
                        </a:spcAft>
                      </a:pPr>
                      <a:r>
                        <a:rPr lang="fr-CA" sz="2000" dirty="0">
                          <a:solidFill>
                            <a:srgbClr val="002060"/>
                          </a:solidFill>
                          <a:effectLst/>
                          <a:latin typeface="Century Schoolbook" panose="02040604050505020304" pitchFamily="18" charset="0"/>
                        </a:rPr>
                        <a:t> Participants %</a:t>
                      </a:r>
                    </a:p>
                  </a:txBody>
                  <a:tcPr marL="42207" marR="42207" marT="0" marB="0">
                    <a:lnT w="12700" cap="flat" cmpd="sng" algn="ctr">
                      <a:solidFill>
                        <a:schemeClr val="accent2"/>
                      </a:solidFill>
                      <a:prstDash val="solid"/>
                      <a:round/>
                      <a:headEnd type="none" w="med" len="med"/>
                      <a:tailEnd type="none" w="med" len="med"/>
                    </a:lnT>
                    <a:solidFill>
                      <a:schemeClr val="accent2">
                        <a:lumMod val="20000"/>
                        <a:lumOff val="80000"/>
                      </a:schemeClr>
                    </a:solidFill>
                  </a:tcPr>
                </a:tc>
                <a:tc>
                  <a:txBody>
                    <a:bodyPr/>
                    <a:lstStyle/>
                    <a:p>
                      <a:pPr algn="ctr">
                        <a:lnSpc>
                          <a:spcPct val="100000"/>
                        </a:lnSpc>
                        <a:spcAft>
                          <a:spcPts val="0"/>
                        </a:spcAft>
                      </a:pPr>
                      <a:r>
                        <a:rPr lang="fr-CA" sz="2000" dirty="0">
                          <a:solidFill>
                            <a:srgbClr val="002060"/>
                          </a:solidFill>
                          <a:effectLst/>
                          <a:latin typeface="Century Schoolbook" panose="02040604050505020304" pitchFamily="18" charset="0"/>
                        </a:rPr>
                        <a:t>Défi 1 et 2</a:t>
                      </a:r>
                      <a:endParaRPr lang="fr-CA" sz="2000" dirty="0">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42207" marR="42207" marT="0" marB="0">
                    <a:lnR w="1905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solidFill>
                      <a:schemeClr val="accent2">
                        <a:lumMod val="20000"/>
                        <a:lumOff val="80000"/>
                      </a:schemeClr>
                    </a:solidFill>
                  </a:tcPr>
                </a:tc>
                <a:extLst>
                  <a:ext uri="{0D108BD9-81ED-4DB2-BD59-A6C34878D82A}">
                    <a16:rowId xmlns:a16="http://schemas.microsoft.com/office/drawing/2014/main" val="3555698471"/>
                  </a:ext>
                </a:extLst>
              </a:tr>
              <a:tr h="0">
                <a:tc>
                  <a:txBody>
                    <a:bodyPr/>
                    <a:lstStyle/>
                    <a:p>
                      <a:pPr algn="l">
                        <a:lnSpc>
                          <a:spcPct val="100000"/>
                        </a:lnSpc>
                        <a:spcAft>
                          <a:spcPts val="0"/>
                        </a:spcAft>
                      </a:pPr>
                      <a:r>
                        <a:rPr lang="fr-CA" sz="2000" b="0" dirty="0">
                          <a:solidFill>
                            <a:schemeClr val="accent1">
                              <a:lumMod val="50000"/>
                            </a:schemeClr>
                          </a:solidFill>
                          <a:effectLst/>
                          <a:latin typeface="Century Schoolbook" panose="02040604050505020304" pitchFamily="18" charset="0"/>
                        </a:rPr>
                        <a:t>Composer avec anxiété, stress, émotions</a:t>
                      </a:r>
                      <a:endParaRPr lang="fr-CA" sz="2000" b="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42207" marR="42207" marT="0" marB="0">
                    <a:lnL w="19050" cap="flat" cmpd="sng" algn="ctr">
                      <a:noFill/>
                      <a:prstDash val="solid"/>
                      <a:round/>
                      <a:headEnd type="none" w="med" len="med"/>
                      <a:tailEnd type="none" w="med" len="med"/>
                    </a:lnL>
                    <a:solidFill>
                      <a:schemeClr val="bg1"/>
                    </a:solidFill>
                  </a:tcPr>
                </a:tc>
                <a:tc>
                  <a:txBody>
                    <a:bodyPr/>
                    <a:lstStyle/>
                    <a:p>
                      <a:pPr algn="ctr">
                        <a:lnSpc>
                          <a:spcPct val="100000"/>
                        </a:lnSpc>
                        <a:spcAft>
                          <a:spcPts val="0"/>
                        </a:spcAft>
                      </a:pPr>
                      <a:r>
                        <a:rPr lang="fr-CA" sz="2000" dirty="0">
                          <a:solidFill>
                            <a:schemeClr val="accent1">
                              <a:lumMod val="50000"/>
                            </a:schemeClr>
                          </a:solidFill>
                          <a:effectLst/>
                          <a:latin typeface="Century Schoolbook" panose="02040604050505020304" pitchFamily="18" charset="0"/>
                        </a:rPr>
                        <a:t>86 %</a:t>
                      </a:r>
                      <a:endParaRPr lang="fr-CA" sz="200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42207" marR="42207" marT="0" marB="0">
                    <a:solidFill>
                      <a:schemeClr val="accent2"/>
                    </a:solidFill>
                  </a:tcPr>
                </a:tc>
                <a:tc>
                  <a:txBody>
                    <a:bodyPr/>
                    <a:lstStyle/>
                    <a:p>
                      <a:pPr algn="ctr">
                        <a:lnSpc>
                          <a:spcPct val="100000"/>
                        </a:lnSpc>
                        <a:spcAft>
                          <a:spcPts val="0"/>
                        </a:spcAft>
                      </a:pPr>
                      <a:r>
                        <a:rPr lang="fr-CA" sz="200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rPr>
                        <a:t>59 %</a:t>
                      </a:r>
                    </a:p>
                  </a:txBody>
                  <a:tcPr marL="42207" marR="42207" marT="0" marB="0">
                    <a:lnR w="19050" cap="flat" cmpd="sng" algn="ctr">
                      <a:noFill/>
                      <a:prstDash val="solid"/>
                      <a:round/>
                      <a:headEnd type="none" w="med" len="med"/>
                      <a:tailEnd type="none" w="med" len="med"/>
                    </a:lnR>
                    <a:solidFill>
                      <a:schemeClr val="accent2"/>
                    </a:solidFill>
                  </a:tcPr>
                </a:tc>
                <a:extLst>
                  <a:ext uri="{0D108BD9-81ED-4DB2-BD59-A6C34878D82A}">
                    <a16:rowId xmlns:a16="http://schemas.microsoft.com/office/drawing/2014/main" val="636326205"/>
                  </a:ext>
                </a:extLst>
              </a:tr>
              <a:tr h="0">
                <a:tc>
                  <a:txBody>
                    <a:bodyPr/>
                    <a:lstStyle/>
                    <a:p>
                      <a:pPr algn="l">
                        <a:lnSpc>
                          <a:spcPct val="100000"/>
                        </a:lnSpc>
                        <a:spcAft>
                          <a:spcPts val="0"/>
                        </a:spcAft>
                      </a:pPr>
                      <a:r>
                        <a:rPr lang="fr-CA" sz="2000" b="0" dirty="0">
                          <a:solidFill>
                            <a:schemeClr val="accent1">
                              <a:lumMod val="50000"/>
                            </a:schemeClr>
                          </a:solidFill>
                          <a:effectLst/>
                          <a:latin typeface="Century Schoolbook" panose="02040604050505020304" pitchFamily="18" charset="0"/>
                        </a:rPr>
                        <a:t>Organiser, gérer temps</a:t>
                      </a:r>
                      <a:endParaRPr lang="fr-CA" sz="2000" b="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42207" marR="42207" marT="0" marB="0">
                    <a:lnL w="19050" cap="flat" cmpd="sng" algn="ctr">
                      <a:noFill/>
                      <a:prstDash val="solid"/>
                      <a:round/>
                      <a:headEnd type="none" w="med" len="med"/>
                      <a:tailEnd type="none" w="med" len="med"/>
                    </a:lnL>
                    <a:solidFill>
                      <a:schemeClr val="accent2">
                        <a:lumMod val="20000"/>
                        <a:lumOff val="80000"/>
                      </a:schemeClr>
                    </a:solidFill>
                  </a:tcPr>
                </a:tc>
                <a:tc>
                  <a:txBody>
                    <a:bodyPr/>
                    <a:lstStyle/>
                    <a:p>
                      <a:pPr algn="ctr">
                        <a:lnSpc>
                          <a:spcPct val="100000"/>
                        </a:lnSpc>
                        <a:spcAft>
                          <a:spcPts val="0"/>
                        </a:spcAft>
                      </a:pPr>
                      <a:r>
                        <a:rPr lang="fr-CA" sz="2000" dirty="0">
                          <a:solidFill>
                            <a:schemeClr val="accent1">
                              <a:lumMod val="50000"/>
                            </a:schemeClr>
                          </a:solidFill>
                          <a:effectLst/>
                          <a:latin typeface="Century Schoolbook" panose="02040604050505020304" pitchFamily="18" charset="0"/>
                        </a:rPr>
                        <a:t>68 %</a:t>
                      </a:r>
                      <a:endParaRPr lang="fr-CA" sz="200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42207" marR="42207" marT="0" marB="0">
                    <a:solidFill>
                      <a:schemeClr val="accent2"/>
                    </a:solidFill>
                  </a:tcPr>
                </a:tc>
                <a:tc>
                  <a:txBody>
                    <a:bodyPr/>
                    <a:lstStyle/>
                    <a:p>
                      <a:pPr algn="ctr">
                        <a:lnSpc>
                          <a:spcPct val="100000"/>
                        </a:lnSpc>
                        <a:spcAft>
                          <a:spcPts val="0"/>
                        </a:spcAft>
                      </a:pPr>
                      <a:r>
                        <a:rPr lang="fr-CA" sz="200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rPr>
                        <a:t>42 %</a:t>
                      </a:r>
                    </a:p>
                  </a:txBody>
                  <a:tcPr marL="42207" marR="42207" marT="0" marB="0">
                    <a:lnR w="19050" cap="flat" cmpd="sng" algn="ctr">
                      <a:noFill/>
                      <a:prstDash val="solid"/>
                      <a:round/>
                      <a:headEnd type="none" w="med" len="med"/>
                      <a:tailEnd type="none" w="med" len="med"/>
                    </a:lnR>
                    <a:solidFill>
                      <a:schemeClr val="accent2"/>
                    </a:solidFill>
                  </a:tcPr>
                </a:tc>
                <a:extLst>
                  <a:ext uri="{0D108BD9-81ED-4DB2-BD59-A6C34878D82A}">
                    <a16:rowId xmlns:a16="http://schemas.microsoft.com/office/drawing/2014/main" val="859749048"/>
                  </a:ext>
                </a:extLst>
              </a:tr>
              <a:tr h="0">
                <a:tc>
                  <a:txBody>
                    <a:bodyPr/>
                    <a:lstStyle/>
                    <a:p>
                      <a:pPr algn="l">
                        <a:lnSpc>
                          <a:spcPct val="100000"/>
                        </a:lnSpc>
                        <a:spcAft>
                          <a:spcPts val="0"/>
                        </a:spcAft>
                      </a:pPr>
                      <a:r>
                        <a:rPr lang="fr-CA" sz="2000" b="0" dirty="0">
                          <a:solidFill>
                            <a:schemeClr val="accent1">
                              <a:lumMod val="50000"/>
                            </a:schemeClr>
                          </a:solidFill>
                          <a:effectLst/>
                          <a:latin typeface="Century Schoolbook" panose="02040604050505020304" pitchFamily="18" charset="0"/>
                        </a:rPr>
                        <a:t>Rédiger travaux stage dans les délais</a:t>
                      </a:r>
                      <a:endParaRPr lang="fr-CA" sz="2000" b="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42207" marR="42207" marT="0" marB="0">
                    <a:lnL w="19050" cap="flat" cmpd="sng" algn="ctr">
                      <a:noFill/>
                      <a:prstDash val="solid"/>
                      <a:round/>
                      <a:headEnd type="none" w="med" len="med"/>
                      <a:tailEnd type="none" w="med" len="med"/>
                    </a:lnL>
                    <a:solidFill>
                      <a:schemeClr val="bg1"/>
                    </a:solidFill>
                  </a:tcPr>
                </a:tc>
                <a:tc>
                  <a:txBody>
                    <a:bodyPr/>
                    <a:lstStyle/>
                    <a:p>
                      <a:pPr algn="ctr">
                        <a:lnSpc>
                          <a:spcPct val="100000"/>
                        </a:lnSpc>
                        <a:spcAft>
                          <a:spcPts val="0"/>
                        </a:spcAft>
                      </a:pPr>
                      <a:r>
                        <a:rPr lang="fr-CA" sz="2000" dirty="0">
                          <a:solidFill>
                            <a:schemeClr val="accent1">
                              <a:lumMod val="50000"/>
                            </a:schemeClr>
                          </a:solidFill>
                          <a:effectLst/>
                          <a:latin typeface="Century Schoolbook" panose="02040604050505020304" pitchFamily="18" charset="0"/>
                        </a:rPr>
                        <a:t>58 %</a:t>
                      </a:r>
                      <a:endParaRPr lang="fr-CA" sz="200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42207" marR="42207" marT="0" marB="0">
                    <a:solidFill>
                      <a:schemeClr val="accent2"/>
                    </a:solidFill>
                  </a:tcPr>
                </a:tc>
                <a:tc>
                  <a:txBody>
                    <a:bodyPr/>
                    <a:lstStyle/>
                    <a:p>
                      <a:pPr algn="ctr">
                        <a:lnSpc>
                          <a:spcPct val="100000"/>
                        </a:lnSpc>
                        <a:spcAft>
                          <a:spcPts val="0"/>
                        </a:spcAft>
                      </a:pPr>
                      <a:r>
                        <a:rPr lang="fr-CA" sz="200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rPr>
                        <a:t>30 %</a:t>
                      </a:r>
                    </a:p>
                  </a:txBody>
                  <a:tcPr marL="42207" marR="42207" marT="0" marB="0">
                    <a:lnR w="19050" cap="flat" cmpd="sng" algn="ctr">
                      <a:noFill/>
                      <a:prstDash val="solid"/>
                      <a:round/>
                      <a:headEnd type="none" w="med" len="med"/>
                      <a:tailEnd type="none" w="med" len="med"/>
                    </a:lnR>
                    <a:solidFill>
                      <a:schemeClr val="bg1"/>
                    </a:solidFill>
                  </a:tcPr>
                </a:tc>
                <a:extLst>
                  <a:ext uri="{0D108BD9-81ED-4DB2-BD59-A6C34878D82A}">
                    <a16:rowId xmlns:a16="http://schemas.microsoft.com/office/drawing/2014/main" val="1092424810"/>
                  </a:ext>
                </a:extLst>
              </a:tr>
              <a:tr h="0">
                <a:tc>
                  <a:txBody>
                    <a:bodyPr/>
                    <a:lstStyle/>
                    <a:p>
                      <a:pPr algn="l">
                        <a:lnSpc>
                          <a:spcPct val="100000"/>
                        </a:lnSpc>
                        <a:spcAft>
                          <a:spcPts val="0"/>
                        </a:spcAft>
                      </a:pPr>
                      <a:r>
                        <a:rPr lang="fr-CA" sz="2000" b="0" dirty="0">
                          <a:solidFill>
                            <a:schemeClr val="accent1">
                              <a:lumMod val="50000"/>
                            </a:schemeClr>
                          </a:solidFill>
                          <a:effectLst/>
                          <a:latin typeface="Century Schoolbook" panose="02040604050505020304" pitchFamily="18" charset="0"/>
                        </a:rPr>
                        <a:t>Rédiger notes de terrain</a:t>
                      </a:r>
                      <a:endParaRPr lang="fr-CA" sz="2000" b="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42207" marR="42207" marT="0" marB="0">
                    <a:lnL w="19050" cap="flat" cmpd="sng" algn="ctr">
                      <a:noFill/>
                      <a:prstDash val="solid"/>
                      <a:round/>
                      <a:headEnd type="none" w="med" len="med"/>
                      <a:tailEnd type="none" w="med" len="med"/>
                    </a:lnL>
                    <a:solidFill>
                      <a:schemeClr val="accent2">
                        <a:lumMod val="20000"/>
                        <a:lumOff val="80000"/>
                      </a:schemeClr>
                    </a:solidFill>
                  </a:tcPr>
                </a:tc>
                <a:tc>
                  <a:txBody>
                    <a:bodyPr/>
                    <a:lstStyle/>
                    <a:p>
                      <a:pPr algn="ctr">
                        <a:lnSpc>
                          <a:spcPct val="100000"/>
                        </a:lnSpc>
                        <a:spcAft>
                          <a:spcPts val="0"/>
                        </a:spcAft>
                      </a:pPr>
                      <a:r>
                        <a:rPr lang="fr-CA" sz="2000" dirty="0">
                          <a:solidFill>
                            <a:schemeClr val="accent1">
                              <a:lumMod val="50000"/>
                            </a:schemeClr>
                          </a:solidFill>
                          <a:effectLst/>
                          <a:latin typeface="Century Schoolbook" panose="02040604050505020304" pitchFamily="18" charset="0"/>
                        </a:rPr>
                        <a:t>58 %</a:t>
                      </a:r>
                      <a:endParaRPr lang="fr-CA" sz="200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42207" marR="42207" marT="0" marB="0">
                    <a:solidFill>
                      <a:schemeClr val="accent2"/>
                    </a:solidFill>
                  </a:tcPr>
                </a:tc>
                <a:tc>
                  <a:txBody>
                    <a:bodyPr/>
                    <a:lstStyle/>
                    <a:p>
                      <a:pPr algn="ctr">
                        <a:lnSpc>
                          <a:spcPct val="100000"/>
                        </a:lnSpc>
                        <a:spcAft>
                          <a:spcPts val="0"/>
                        </a:spcAft>
                      </a:pPr>
                      <a:r>
                        <a:rPr lang="fr-CA" sz="200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rPr>
                        <a:t>   4  % </a:t>
                      </a:r>
                    </a:p>
                  </a:txBody>
                  <a:tcPr marL="42207" marR="42207" marT="0" marB="0">
                    <a:lnR w="19050" cap="flat" cmpd="sng" algn="ctr">
                      <a:no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2656823086"/>
                  </a:ext>
                </a:extLst>
              </a:tr>
              <a:tr h="0">
                <a:tc>
                  <a:txBody>
                    <a:bodyPr/>
                    <a:lstStyle/>
                    <a:p>
                      <a:pPr algn="l">
                        <a:lnSpc>
                          <a:spcPct val="100000"/>
                        </a:lnSpc>
                        <a:spcAft>
                          <a:spcPts val="0"/>
                        </a:spcAft>
                      </a:pPr>
                      <a:r>
                        <a:rPr lang="fr-CA" sz="2000" b="0" dirty="0">
                          <a:solidFill>
                            <a:schemeClr val="accent1">
                              <a:lumMod val="50000"/>
                            </a:schemeClr>
                          </a:solidFill>
                          <a:effectLst/>
                          <a:latin typeface="Century Schoolbook" panose="02040604050505020304" pitchFamily="18" charset="0"/>
                        </a:rPr>
                        <a:t>Divulguer besoins</a:t>
                      </a:r>
                    </a:p>
                  </a:txBody>
                  <a:tcPr marL="42207" marR="42207" marT="0" marB="0">
                    <a:lnL w="19050" cap="flat" cmpd="sng" algn="ctr">
                      <a:noFill/>
                      <a:prstDash val="solid"/>
                      <a:round/>
                      <a:headEnd type="none" w="med" len="med"/>
                      <a:tailEnd type="none" w="med" len="med"/>
                    </a:lnL>
                    <a:solidFill>
                      <a:schemeClr val="bg1"/>
                    </a:solidFill>
                  </a:tcPr>
                </a:tc>
                <a:tc>
                  <a:txBody>
                    <a:bodyPr/>
                    <a:lstStyle/>
                    <a:p>
                      <a:pPr algn="ctr">
                        <a:lnSpc>
                          <a:spcPct val="100000"/>
                        </a:lnSpc>
                        <a:spcAft>
                          <a:spcPts val="0"/>
                        </a:spcAft>
                      </a:pPr>
                      <a:r>
                        <a:rPr lang="fr-CA" sz="2000" dirty="0">
                          <a:solidFill>
                            <a:schemeClr val="accent1">
                              <a:lumMod val="50000"/>
                            </a:schemeClr>
                          </a:solidFill>
                          <a:effectLst/>
                          <a:latin typeface="Century Schoolbook" panose="02040604050505020304" pitchFamily="18" charset="0"/>
                        </a:rPr>
                        <a:t>40 %</a:t>
                      </a:r>
                      <a:endParaRPr lang="fr-CA" sz="200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42207" marR="42207" marT="0" marB="0">
                    <a:solidFill>
                      <a:schemeClr val="bg1"/>
                    </a:solidFill>
                  </a:tcPr>
                </a:tc>
                <a:tc>
                  <a:txBody>
                    <a:bodyPr/>
                    <a:lstStyle/>
                    <a:p>
                      <a:pPr algn="ctr">
                        <a:lnSpc>
                          <a:spcPct val="100000"/>
                        </a:lnSpc>
                        <a:spcAft>
                          <a:spcPts val="0"/>
                        </a:spcAft>
                      </a:pPr>
                      <a:r>
                        <a:rPr lang="fr-CA" sz="200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rPr>
                        <a:t>   8 %</a:t>
                      </a:r>
                    </a:p>
                  </a:txBody>
                  <a:tcPr marL="42207" marR="42207" marT="0" marB="0">
                    <a:lnR w="19050" cap="flat" cmpd="sng" algn="ctr">
                      <a:noFill/>
                      <a:prstDash val="solid"/>
                      <a:round/>
                      <a:headEnd type="none" w="med" len="med"/>
                      <a:tailEnd type="none" w="med" len="med"/>
                    </a:lnR>
                    <a:solidFill>
                      <a:schemeClr val="bg1"/>
                    </a:solidFill>
                  </a:tcPr>
                </a:tc>
                <a:extLst>
                  <a:ext uri="{0D108BD9-81ED-4DB2-BD59-A6C34878D82A}">
                    <a16:rowId xmlns:a16="http://schemas.microsoft.com/office/drawing/2014/main" val="786311647"/>
                  </a:ext>
                </a:extLst>
              </a:tr>
              <a:tr h="0">
                <a:tc>
                  <a:txBody>
                    <a:bodyPr/>
                    <a:lstStyle/>
                    <a:p>
                      <a:pPr algn="l">
                        <a:lnSpc>
                          <a:spcPct val="100000"/>
                        </a:lnSpc>
                        <a:spcAft>
                          <a:spcPts val="0"/>
                        </a:spcAft>
                      </a:pPr>
                      <a:r>
                        <a:rPr lang="fr-CA" sz="2000" b="0" dirty="0">
                          <a:solidFill>
                            <a:schemeClr val="accent1">
                              <a:lumMod val="50000"/>
                            </a:schemeClr>
                          </a:solidFill>
                          <a:effectLst/>
                          <a:latin typeface="Century Schoolbook" panose="02040604050505020304" pitchFamily="18" charset="0"/>
                        </a:rPr>
                        <a:t>Démontrer savoir-faire</a:t>
                      </a:r>
                      <a:endParaRPr lang="fr-CA" sz="2000" b="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42207" marR="42207" marT="0" marB="0">
                    <a:lnL w="19050" cap="flat" cmpd="sng" algn="ctr">
                      <a:noFill/>
                      <a:prstDash val="solid"/>
                      <a:round/>
                      <a:headEnd type="none" w="med" len="med"/>
                      <a:tailEnd type="none" w="med" len="med"/>
                    </a:lnL>
                    <a:solidFill>
                      <a:schemeClr val="accent2">
                        <a:lumMod val="20000"/>
                        <a:lumOff val="80000"/>
                      </a:schemeClr>
                    </a:solidFill>
                  </a:tcPr>
                </a:tc>
                <a:tc>
                  <a:txBody>
                    <a:bodyPr/>
                    <a:lstStyle/>
                    <a:p>
                      <a:pPr algn="ctr">
                        <a:lnSpc>
                          <a:spcPct val="100000"/>
                        </a:lnSpc>
                        <a:spcAft>
                          <a:spcPts val="0"/>
                        </a:spcAft>
                      </a:pPr>
                      <a:r>
                        <a:rPr lang="fr-CA" sz="2000" dirty="0">
                          <a:solidFill>
                            <a:schemeClr val="accent1">
                              <a:lumMod val="50000"/>
                            </a:schemeClr>
                          </a:solidFill>
                          <a:effectLst/>
                          <a:latin typeface="Century Schoolbook" panose="02040604050505020304" pitchFamily="18" charset="0"/>
                        </a:rPr>
                        <a:t>34 %</a:t>
                      </a:r>
                      <a:endParaRPr lang="fr-CA" sz="200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42207" marR="42207" marT="0" marB="0">
                    <a:solidFill>
                      <a:schemeClr val="accent2">
                        <a:lumMod val="20000"/>
                        <a:lumOff val="80000"/>
                      </a:schemeClr>
                    </a:solidFill>
                  </a:tcPr>
                </a:tc>
                <a:tc>
                  <a:txBody>
                    <a:bodyPr/>
                    <a:lstStyle/>
                    <a:p>
                      <a:pPr algn="ctr">
                        <a:lnSpc>
                          <a:spcPct val="100000"/>
                        </a:lnSpc>
                        <a:spcAft>
                          <a:spcPts val="0"/>
                        </a:spcAft>
                      </a:pPr>
                      <a:r>
                        <a:rPr lang="fr-CA" sz="200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rPr>
                        <a:t>   6 %</a:t>
                      </a:r>
                    </a:p>
                  </a:txBody>
                  <a:tcPr marL="42207" marR="42207" marT="0" marB="0">
                    <a:lnR w="19050" cap="flat" cmpd="sng" algn="ctr">
                      <a:no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3899629699"/>
                  </a:ext>
                </a:extLst>
              </a:tr>
              <a:tr h="0">
                <a:tc>
                  <a:txBody>
                    <a:bodyPr/>
                    <a:lstStyle/>
                    <a:p>
                      <a:pPr algn="l">
                        <a:lnSpc>
                          <a:spcPct val="100000"/>
                        </a:lnSpc>
                        <a:spcAft>
                          <a:spcPts val="0"/>
                        </a:spcAft>
                      </a:pPr>
                      <a:r>
                        <a:rPr lang="fr-CA" sz="2000" b="0" dirty="0">
                          <a:solidFill>
                            <a:schemeClr val="accent1">
                              <a:lumMod val="50000"/>
                            </a:schemeClr>
                          </a:solidFill>
                          <a:effectLst/>
                          <a:latin typeface="Century Schoolbook" panose="02040604050505020304" pitchFamily="18" charset="0"/>
                        </a:rPr>
                        <a:t>Communiquer efficacement à l’oral</a:t>
                      </a:r>
                      <a:endParaRPr lang="fr-CA" sz="2000" b="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42207" marR="42207" marT="0" marB="0">
                    <a:lnL w="19050" cap="flat" cmpd="sng" algn="ctr">
                      <a:noFill/>
                      <a:prstDash val="solid"/>
                      <a:round/>
                      <a:headEnd type="none" w="med" len="med"/>
                      <a:tailEnd type="none" w="med" len="med"/>
                    </a:lnL>
                    <a:solidFill>
                      <a:schemeClr val="bg1"/>
                    </a:solidFill>
                  </a:tcPr>
                </a:tc>
                <a:tc>
                  <a:txBody>
                    <a:bodyPr/>
                    <a:lstStyle/>
                    <a:p>
                      <a:pPr algn="ctr">
                        <a:lnSpc>
                          <a:spcPct val="100000"/>
                        </a:lnSpc>
                        <a:spcAft>
                          <a:spcPts val="0"/>
                        </a:spcAft>
                      </a:pPr>
                      <a:r>
                        <a:rPr lang="fr-CA" sz="2000" dirty="0">
                          <a:solidFill>
                            <a:schemeClr val="accent1">
                              <a:lumMod val="50000"/>
                            </a:schemeClr>
                          </a:solidFill>
                          <a:effectLst/>
                          <a:latin typeface="Century Schoolbook" panose="02040604050505020304" pitchFamily="18" charset="0"/>
                        </a:rPr>
                        <a:t>26 %</a:t>
                      </a:r>
                      <a:endParaRPr lang="fr-CA" sz="200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42207" marR="42207" marT="0" marB="0">
                    <a:solidFill>
                      <a:schemeClr val="bg1"/>
                    </a:solidFill>
                  </a:tcPr>
                </a:tc>
                <a:tc>
                  <a:txBody>
                    <a:bodyPr/>
                    <a:lstStyle/>
                    <a:p>
                      <a:pPr algn="ctr">
                        <a:lnSpc>
                          <a:spcPct val="100000"/>
                        </a:lnSpc>
                        <a:spcAft>
                          <a:spcPts val="0"/>
                        </a:spcAft>
                      </a:pPr>
                      <a:r>
                        <a:rPr lang="fr-CA" sz="2000" dirty="0">
                          <a:solidFill>
                            <a:schemeClr val="accent1">
                              <a:lumMod val="50000"/>
                            </a:schemeClr>
                          </a:solidFill>
                          <a:effectLst/>
                          <a:latin typeface="Century Schoolbook" panose="02040604050505020304" pitchFamily="18" charset="0"/>
                        </a:rPr>
                        <a:t>   4 %</a:t>
                      </a:r>
                      <a:endParaRPr lang="fr-CA" sz="200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42207" marR="42207" marT="0" marB="0">
                    <a:lnR w="19050" cap="flat" cmpd="sng" algn="ctr">
                      <a:noFill/>
                      <a:prstDash val="solid"/>
                      <a:round/>
                      <a:headEnd type="none" w="med" len="med"/>
                      <a:tailEnd type="none" w="med" len="med"/>
                    </a:lnR>
                    <a:solidFill>
                      <a:schemeClr val="bg1"/>
                    </a:solidFill>
                  </a:tcPr>
                </a:tc>
                <a:extLst>
                  <a:ext uri="{0D108BD9-81ED-4DB2-BD59-A6C34878D82A}">
                    <a16:rowId xmlns:a16="http://schemas.microsoft.com/office/drawing/2014/main" val="1225924744"/>
                  </a:ext>
                </a:extLst>
              </a:tr>
              <a:tr h="0">
                <a:tc>
                  <a:txBody>
                    <a:bodyPr/>
                    <a:lstStyle/>
                    <a:p>
                      <a:pPr algn="l">
                        <a:lnSpc>
                          <a:spcPct val="100000"/>
                        </a:lnSpc>
                        <a:spcAft>
                          <a:spcPts val="0"/>
                        </a:spcAft>
                      </a:pPr>
                      <a:r>
                        <a:rPr lang="fr-CA" sz="2000" b="0" dirty="0">
                          <a:solidFill>
                            <a:schemeClr val="accent1">
                              <a:lumMod val="50000"/>
                            </a:schemeClr>
                          </a:solidFill>
                          <a:effectLst/>
                          <a:latin typeface="Century Schoolbook" panose="02040604050505020304" pitchFamily="18" charset="0"/>
                        </a:rPr>
                        <a:t>Entrer en relation avec personnel milieu</a:t>
                      </a:r>
                      <a:endParaRPr lang="fr-CA" sz="2000" b="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42207" marR="42207" marT="0" marB="0">
                    <a:lnL w="19050" cap="flat" cmpd="sng" algn="ctr">
                      <a:noFill/>
                      <a:prstDash val="solid"/>
                      <a:round/>
                      <a:headEnd type="none" w="med" len="med"/>
                      <a:tailEnd type="none" w="med" len="med"/>
                    </a:lnL>
                    <a:solidFill>
                      <a:schemeClr val="accent2">
                        <a:lumMod val="20000"/>
                        <a:lumOff val="80000"/>
                      </a:schemeClr>
                    </a:solidFill>
                  </a:tcPr>
                </a:tc>
                <a:tc>
                  <a:txBody>
                    <a:bodyPr/>
                    <a:lstStyle/>
                    <a:p>
                      <a:pPr algn="ctr">
                        <a:lnSpc>
                          <a:spcPct val="100000"/>
                        </a:lnSpc>
                        <a:spcAft>
                          <a:spcPts val="0"/>
                        </a:spcAft>
                      </a:pPr>
                      <a:r>
                        <a:rPr lang="fr-CA" sz="2000" dirty="0">
                          <a:solidFill>
                            <a:schemeClr val="accent1">
                              <a:lumMod val="50000"/>
                            </a:schemeClr>
                          </a:solidFill>
                          <a:effectLst/>
                          <a:latin typeface="Century Schoolbook" panose="02040604050505020304" pitchFamily="18" charset="0"/>
                        </a:rPr>
                        <a:t>20 %</a:t>
                      </a:r>
                      <a:endParaRPr lang="fr-CA" sz="200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42207" marR="42207" marT="0" marB="0">
                    <a:solidFill>
                      <a:schemeClr val="accent2">
                        <a:lumMod val="20000"/>
                        <a:lumOff val="80000"/>
                      </a:schemeClr>
                    </a:solidFill>
                  </a:tcPr>
                </a:tc>
                <a:tc>
                  <a:txBody>
                    <a:bodyPr/>
                    <a:lstStyle/>
                    <a:p>
                      <a:pPr algn="ctr">
                        <a:lnSpc>
                          <a:spcPct val="100000"/>
                        </a:lnSpc>
                        <a:spcAft>
                          <a:spcPts val="0"/>
                        </a:spcAft>
                      </a:pPr>
                      <a:r>
                        <a:rPr lang="fr-CA" sz="2000" dirty="0">
                          <a:solidFill>
                            <a:schemeClr val="accent1">
                              <a:lumMod val="50000"/>
                            </a:schemeClr>
                          </a:solidFill>
                          <a:effectLst/>
                          <a:latin typeface="Century Schoolbook" panose="02040604050505020304" pitchFamily="18" charset="0"/>
                        </a:rPr>
                        <a:t>   6 %</a:t>
                      </a:r>
                      <a:endParaRPr lang="fr-CA" sz="200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42207" marR="42207" marT="0" marB="0">
                    <a:lnR w="19050" cap="flat" cmpd="sng" algn="ctr">
                      <a:no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1815231806"/>
                  </a:ext>
                </a:extLst>
              </a:tr>
              <a:tr h="0">
                <a:tc>
                  <a:txBody>
                    <a:bodyPr/>
                    <a:lstStyle/>
                    <a:p>
                      <a:pPr algn="l">
                        <a:lnSpc>
                          <a:spcPct val="100000"/>
                        </a:lnSpc>
                        <a:spcAft>
                          <a:spcPts val="0"/>
                        </a:spcAft>
                      </a:pPr>
                      <a:r>
                        <a:rPr lang="fr-CA" sz="2000" b="0" dirty="0">
                          <a:solidFill>
                            <a:schemeClr val="accent1">
                              <a:lumMod val="50000"/>
                            </a:schemeClr>
                          </a:solidFill>
                          <a:effectLst/>
                          <a:latin typeface="Century Schoolbook" panose="02040604050505020304" pitchFamily="18" charset="0"/>
                        </a:rPr>
                        <a:t>Démontrer savoirs</a:t>
                      </a:r>
                      <a:endParaRPr lang="fr-CA" sz="2000" b="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42207" marR="42207" marT="0" marB="0">
                    <a:lnL w="19050" cap="flat" cmpd="sng" algn="ctr">
                      <a:noFill/>
                      <a:prstDash val="solid"/>
                      <a:round/>
                      <a:headEnd type="none" w="med" len="med"/>
                      <a:tailEnd type="none" w="med" len="med"/>
                    </a:lnL>
                    <a:solidFill>
                      <a:schemeClr val="bg1"/>
                    </a:solidFill>
                  </a:tcPr>
                </a:tc>
                <a:tc>
                  <a:txBody>
                    <a:bodyPr/>
                    <a:lstStyle/>
                    <a:p>
                      <a:pPr algn="ctr">
                        <a:lnSpc>
                          <a:spcPct val="100000"/>
                        </a:lnSpc>
                        <a:spcAft>
                          <a:spcPts val="0"/>
                        </a:spcAft>
                      </a:pPr>
                      <a:r>
                        <a:rPr lang="fr-CA" sz="2000" dirty="0">
                          <a:solidFill>
                            <a:schemeClr val="accent1">
                              <a:lumMod val="50000"/>
                            </a:schemeClr>
                          </a:solidFill>
                          <a:effectLst/>
                          <a:latin typeface="Century Schoolbook" panose="02040604050505020304" pitchFamily="18" charset="0"/>
                        </a:rPr>
                        <a:t>18 %</a:t>
                      </a:r>
                      <a:endParaRPr lang="fr-CA" sz="200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42207" marR="42207" marT="0" marB="0">
                    <a:solidFill>
                      <a:schemeClr val="bg1"/>
                    </a:solidFill>
                  </a:tcPr>
                </a:tc>
                <a:tc>
                  <a:txBody>
                    <a:bodyPr/>
                    <a:lstStyle/>
                    <a:p>
                      <a:pPr algn="ctr">
                        <a:lnSpc>
                          <a:spcPct val="100000"/>
                        </a:lnSpc>
                        <a:spcAft>
                          <a:spcPts val="0"/>
                        </a:spcAft>
                      </a:pPr>
                      <a:r>
                        <a:rPr lang="fr-CA" sz="2000" dirty="0">
                          <a:solidFill>
                            <a:schemeClr val="accent1">
                              <a:lumMod val="50000"/>
                            </a:schemeClr>
                          </a:solidFill>
                          <a:effectLst/>
                          <a:latin typeface="Century Schoolbook" panose="02040604050505020304" pitchFamily="18" charset="0"/>
                        </a:rPr>
                        <a:t>   6 %</a:t>
                      </a:r>
                      <a:endParaRPr lang="fr-CA" sz="200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42207" marR="42207" marT="0" marB="0">
                    <a:lnR w="19050" cap="flat" cmpd="sng" algn="ctr">
                      <a:noFill/>
                      <a:prstDash val="solid"/>
                      <a:round/>
                      <a:headEnd type="none" w="med" len="med"/>
                      <a:tailEnd type="none" w="med" len="med"/>
                    </a:lnR>
                    <a:solidFill>
                      <a:schemeClr val="bg1"/>
                    </a:solidFill>
                  </a:tcPr>
                </a:tc>
                <a:extLst>
                  <a:ext uri="{0D108BD9-81ED-4DB2-BD59-A6C34878D82A}">
                    <a16:rowId xmlns:a16="http://schemas.microsoft.com/office/drawing/2014/main" val="2910539523"/>
                  </a:ext>
                </a:extLst>
              </a:tr>
              <a:tr h="0">
                <a:tc>
                  <a:txBody>
                    <a:bodyPr/>
                    <a:lstStyle/>
                    <a:p>
                      <a:pPr algn="l">
                        <a:lnSpc>
                          <a:spcPct val="100000"/>
                        </a:lnSpc>
                        <a:spcAft>
                          <a:spcPts val="0"/>
                        </a:spcAft>
                      </a:pPr>
                      <a:r>
                        <a:rPr lang="fr-CA" sz="2000" b="0" dirty="0">
                          <a:solidFill>
                            <a:schemeClr val="accent1">
                              <a:lumMod val="50000"/>
                            </a:schemeClr>
                          </a:solidFill>
                          <a:effectLst/>
                          <a:latin typeface="Century Schoolbook" panose="02040604050505020304" pitchFamily="18" charset="0"/>
                        </a:rPr>
                        <a:t>Respecter règles écrites </a:t>
                      </a:r>
                      <a:endParaRPr lang="fr-CA" sz="2000" b="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42207" marR="42207" marT="0" marB="0">
                    <a:lnL w="19050" cap="flat" cmpd="sng" algn="ctr">
                      <a:noFill/>
                      <a:prstDash val="solid"/>
                      <a:round/>
                      <a:headEnd type="none" w="med" len="med"/>
                      <a:tailEnd type="none" w="med" len="med"/>
                    </a:lnL>
                    <a:solidFill>
                      <a:schemeClr val="accent2">
                        <a:lumMod val="20000"/>
                        <a:lumOff val="80000"/>
                      </a:schemeClr>
                    </a:solidFill>
                  </a:tcPr>
                </a:tc>
                <a:tc>
                  <a:txBody>
                    <a:bodyPr/>
                    <a:lstStyle/>
                    <a:p>
                      <a:pPr algn="ctr">
                        <a:lnSpc>
                          <a:spcPct val="100000"/>
                        </a:lnSpc>
                        <a:spcAft>
                          <a:spcPts val="0"/>
                        </a:spcAft>
                      </a:pPr>
                      <a:r>
                        <a:rPr lang="fr-CA" sz="2000" dirty="0">
                          <a:solidFill>
                            <a:schemeClr val="accent1">
                              <a:lumMod val="50000"/>
                            </a:schemeClr>
                          </a:solidFill>
                          <a:effectLst/>
                          <a:latin typeface="Century Schoolbook" panose="02040604050505020304" pitchFamily="18" charset="0"/>
                        </a:rPr>
                        <a:t>18 %</a:t>
                      </a:r>
                      <a:endParaRPr lang="fr-CA" sz="200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42207" marR="42207" marT="0" marB="0">
                    <a:solidFill>
                      <a:schemeClr val="accent2">
                        <a:lumMod val="20000"/>
                        <a:lumOff val="80000"/>
                      </a:schemeClr>
                    </a:solidFill>
                  </a:tcPr>
                </a:tc>
                <a:tc>
                  <a:txBody>
                    <a:bodyPr/>
                    <a:lstStyle/>
                    <a:p>
                      <a:pPr algn="ctr">
                        <a:lnSpc>
                          <a:spcPct val="100000"/>
                        </a:lnSpc>
                        <a:spcAft>
                          <a:spcPts val="0"/>
                        </a:spcAft>
                      </a:pPr>
                      <a:r>
                        <a:rPr lang="fr-CA" sz="2000" dirty="0">
                          <a:solidFill>
                            <a:schemeClr val="accent1">
                              <a:lumMod val="50000"/>
                            </a:schemeClr>
                          </a:solidFill>
                          <a:effectLst/>
                          <a:latin typeface="Century Schoolbook" panose="02040604050505020304" pitchFamily="18" charset="0"/>
                        </a:rPr>
                        <a:t>   6 %</a:t>
                      </a:r>
                      <a:endParaRPr lang="fr-CA" sz="200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42207" marR="42207" marT="0" marB="0">
                    <a:lnR w="19050" cap="flat" cmpd="sng" algn="ctr">
                      <a:no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3558353689"/>
                  </a:ext>
                </a:extLst>
              </a:tr>
              <a:tr h="191077">
                <a:tc>
                  <a:txBody>
                    <a:bodyPr/>
                    <a:lstStyle/>
                    <a:p>
                      <a:pPr algn="l">
                        <a:lnSpc>
                          <a:spcPct val="100000"/>
                        </a:lnSpc>
                        <a:spcAft>
                          <a:spcPts val="0"/>
                        </a:spcAft>
                      </a:pPr>
                      <a:r>
                        <a:rPr lang="fr-CA" sz="2000" b="0" dirty="0">
                          <a:solidFill>
                            <a:schemeClr val="accent1">
                              <a:lumMod val="50000"/>
                            </a:schemeClr>
                          </a:solidFill>
                          <a:effectLst/>
                          <a:latin typeface="Century Schoolbook" panose="02040604050505020304" pitchFamily="18" charset="0"/>
                        </a:rPr>
                        <a:t>Relations avec patients ou élèves</a:t>
                      </a:r>
                      <a:endParaRPr lang="fr-CA" sz="2000" b="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42207" marR="42207" marT="0" marB="0">
                    <a:lnL w="19050" cap="flat" cmpd="sng" algn="ctr">
                      <a:noFill/>
                      <a:prstDash val="solid"/>
                      <a:round/>
                      <a:headEnd type="none" w="med" len="med"/>
                      <a:tailEnd type="none" w="med" len="med"/>
                    </a:lnL>
                    <a:lnB w="12700" cap="flat" cmpd="sng" algn="ctr">
                      <a:solidFill>
                        <a:schemeClr val="accent2"/>
                      </a:solidFill>
                      <a:prstDash val="solid"/>
                      <a:round/>
                      <a:headEnd type="none" w="med" len="med"/>
                      <a:tailEnd type="none" w="med" len="med"/>
                    </a:lnB>
                    <a:solidFill>
                      <a:schemeClr val="bg1"/>
                    </a:solidFill>
                  </a:tcPr>
                </a:tc>
                <a:tc>
                  <a:txBody>
                    <a:bodyPr/>
                    <a:lstStyle/>
                    <a:p>
                      <a:pPr algn="ctr">
                        <a:lnSpc>
                          <a:spcPct val="100000"/>
                        </a:lnSpc>
                        <a:spcAft>
                          <a:spcPts val="0"/>
                        </a:spcAft>
                      </a:pPr>
                      <a:r>
                        <a:rPr lang="fr-CA" sz="2000" dirty="0">
                          <a:solidFill>
                            <a:schemeClr val="accent1">
                              <a:lumMod val="50000"/>
                            </a:schemeClr>
                          </a:solidFill>
                          <a:effectLst/>
                          <a:latin typeface="Century Schoolbook" panose="02040604050505020304" pitchFamily="18" charset="0"/>
                        </a:rPr>
                        <a:t>10 %</a:t>
                      </a:r>
                      <a:endParaRPr lang="fr-CA" sz="200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42207" marR="42207" marT="0" marB="0">
                    <a:lnB w="12700" cap="flat" cmpd="sng" algn="ctr">
                      <a:solidFill>
                        <a:schemeClr val="accent2"/>
                      </a:solidFill>
                      <a:prstDash val="solid"/>
                      <a:round/>
                      <a:headEnd type="none" w="med" len="med"/>
                      <a:tailEnd type="none" w="med" len="med"/>
                    </a:lnB>
                    <a:solidFill>
                      <a:schemeClr val="bg1"/>
                    </a:solidFill>
                  </a:tcPr>
                </a:tc>
                <a:tc>
                  <a:txBody>
                    <a:bodyPr/>
                    <a:lstStyle/>
                    <a:p>
                      <a:pPr algn="ctr">
                        <a:lnSpc>
                          <a:spcPct val="100000"/>
                        </a:lnSpc>
                        <a:spcAft>
                          <a:spcPts val="0"/>
                        </a:spcAft>
                      </a:pPr>
                      <a:r>
                        <a:rPr lang="fr-CA" sz="2000" dirty="0">
                          <a:solidFill>
                            <a:schemeClr val="accent1">
                              <a:lumMod val="50000"/>
                            </a:schemeClr>
                          </a:solidFill>
                          <a:effectLst/>
                          <a:latin typeface="Century Schoolbook" panose="02040604050505020304" pitchFamily="18" charset="0"/>
                        </a:rPr>
                        <a:t>-</a:t>
                      </a:r>
                      <a:endParaRPr lang="fr-CA" sz="2000" dirty="0">
                        <a:solidFill>
                          <a:schemeClr val="accent1">
                            <a:lumMod val="50000"/>
                          </a:schemeClr>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42207" marR="42207" marT="0" marB="0">
                    <a:lnR w="19050" cap="flat" cmpd="sng" algn="ctr">
                      <a:noFill/>
                      <a:prstDash val="solid"/>
                      <a:round/>
                      <a:headEnd type="none" w="med" len="med"/>
                      <a:tailEnd type="none" w="med" len="med"/>
                    </a:lnR>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3804133183"/>
                  </a:ext>
                </a:extLst>
              </a:tr>
            </a:tbl>
          </a:graphicData>
        </a:graphic>
      </p:graphicFrame>
      <p:sp>
        <p:nvSpPr>
          <p:cNvPr id="7" name="Bulle narrative : rectangle 6">
            <a:extLst>
              <a:ext uri="{FF2B5EF4-FFF2-40B4-BE49-F238E27FC236}">
                <a16:creationId xmlns:a16="http://schemas.microsoft.com/office/drawing/2014/main" id="{836ACA76-08FB-44C3-AFBE-6DD47BA5CB1E}"/>
              </a:ext>
            </a:extLst>
          </p:cNvPr>
          <p:cNvSpPr/>
          <p:nvPr/>
        </p:nvSpPr>
        <p:spPr>
          <a:xfrm>
            <a:off x="6669502" y="1667482"/>
            <a:ext cx="2450435" cy="666297"/>
          </a:xfrm>
          <a:prstGeom prst="wedgeRectCallout">
            <a:avLst>
              <a:gd name="adj1" fmla="val -20833"/>
              <a:gd name="adj2" fmla="val 94907"/>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solidFill>
                <a:srgbClr val="002060"/>
              </a:solidFill>
            </a:endParaRPr>
          </a:p>
          <a:p>
            <a:pPr algn="ctr"/>
            <a:r>
              <a:rPr lang="fr-CA" dirty="0">
                <a:solidFill>
                  <a:srgbClr val="002060"/>
                </a:solidFill>
              </a:rPr>
              <a:t>94 % : au moins 2 défis</a:t>
            </a:r>
          </a:p>
          <a:p>
            <a:pPr algn="ctr"/>
            <a:r>
              <a:rPr lang="fr-CA" dirty="0">
                <a:solidFill>
                  <a:srgbClr val="002060"/>
                </a:solidFill>
              </a:rPr>
              <a:t>76 % : 4 défis et plus </a:t>
            </a:r>
          </a:p>
          <a:p>
            <a:pPr algn="ctr"/>
            <a:endParaRPr lang="fr-CA" dirty="0">
              <a:solidFill>
                <a:srgbClr val="002060"/>
              </a:solidFill>
            </a:endParaRPr>
          </a:p>
        </p:txBody>
      </p:sp>
    </p:spTree>
    <p:extLst>
      <p:ext uri="{BB962C8B-B14F-4D97-AF65-F5344CB8AC3E}">
        <p14:creationId xmlns:p14="http://schemas.microsoft.com/office/powerpoint/2010/main" val="3248628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custDataLst>
              <p:tags r:id="rId1"/>
            </p:custDataLst>
          </p:nvPr>
        </p:nvSpPr>
        <p:spPr>
          <a:xfrm>
            <a:off x="8629650" y="6369871"/>
            <a:ext cx="2743200" cy="365125"/>
          </a:xfrm>
        </p:spPr>
        <p:txBody>
          <a:bodyPr/>
          <a:lstStyle/>
          <a:p>
            <a:fld id="{6113E31D-E2AB-40D1-8B51-AFA5AFEF393A}" type="slidenum">
              <a:rPr lang="en-US" smtClean="0"/>
              <a:pPr/>
              <a:t>15</a:t>
            </a:fld>
            <a:endParaRPr lang="en-US" dirty="0"/>
          </a:p>
        </p:txBody>
      </p:sp>
      <p:cxnSp>
        <p:nvCxnSpPr>
          <p:cNvPr id="6" name="Straight Connector 3"/>
          <p:cNvCxnSpPr/>
          <p:nvPr>
            <p:custDataLst>
              <p:tags r:id="rId2"/>
            </p:custDataLst>
          </p:nvPr>
        </p:nvCxnSpPr>
        <p:spPr>
          <a:xfrm>
            <a:off x="438114" y="1543531"/>
            <a:ext cx="10781414"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Titre 1">
            <a:extLst>
              <a:ext uri="{FF2B5EF4-FFF2-40B4-BE49-F238E27FC236}">
                <a16:creationId xmlns:a16="http://schemas.microsoft.com/office/drawing/2014/main" id="{138D0C6D-D6EB-478B-A779-7CB74E7E6ED3}"/>
              </a:ext>
            </a:extLst>
          </p:cNvPr>
          <p:cNvSpPr>
            <a:spLocks noGrp="1"/>
          </p:cNvSpPr>
          <p:nvPr>
            <p:ph type="title"/>
            <p:custDataLst>
              <p:tags r:id="rId3"/>
            </p:custDataLst>
          </p:nvPr>
        </p:nvSpPr>
        <p:spPr>
          <a:xfrm>
            <a:off x="1203672" y="305566"/>
            <a:ext cx="9404723" cy="1092968"/>
          </a:xfrm>
        </p:spPr>
        <p:txBody>
          <a:bodyPr/>
          <a:lstStyle/>
          <a:p>
            <a:r>
              <a:rPr lang="fr-CA" dirty="0">
                <a:solidFill>
                  <a:srgbClr val="002060"/>
                </a:solidFill>
                <a:latin typeface="Century Schoolbook" panose="02040604050505020304" pitchFamily="18" charset="0"/>
              </a:rPr>
              <a:t>Résultats</a:t>
            </a:r>
            <a:endParaRPr lang="fr-CA" sz="3200" dirty="0">
              <a:solidFill>
                <a:srgbClr val="002060"/>
              </a:solidFill>
              <a:latin typeface="Century Schoolbook" panose="02040604050505020304" pitchFamily="18" charset="0"/>
            </a:endParaRPr>
          </a:p>
        </p:txBody>
      </p:sp>
      <p:sp>
        <p:nvSpPr>
          <p:cNvPr id="2" name="Rectangle 1">
            <a:extLst>
              <a:ext uri="{FF2B5EF4-FFF2-40B4-BE49-F238E27FC236}">
                <a16:creationId xmlns:a16="http://schemas.microsoft.com/office/drawing/2014/main" id="{274521B6-F309-4450-B51D-5563D8F4E8A6}"/>
              </a:ext>
            </a:extLst>
          </p:cNvPr>
          <p:cNvSpPr/>
          <p:nvPr>
            <p:custDataLst>
              <p:tags r:id="rId4"/>
            </p:custDataLst>
          </p:nvPr>
        </p:nvSpPr>
        <p:spPr>
          <a:xfrm>
            <a:off x="3628725" y="443671"/>
            <a:ext cx="6934851" cy="769441"/>
          </a:xfrm>
          <a:prstGeom prst="rect">
            <a:avLst/>
          </a:prstGeom>
        </p:spPr>
        <p:txBody>
          <a:bodyPr wrap="square">
            <a:spAutoFit/>
          </a:bodyPr>
          <a:lstStyle/>
          <a:p>
            <a:pPr marL="90170">
              <a:spcAft>
                <a:spcPts val="0"/>
              </a:spcAft>
            </a:pPr>
            <a:r>
              <a:rPr lang="fr-CA" sz="4400" dirty="0">
                <a:solidFill>
                  <a:srgbClr val="002060"/>
                </a:solidFill>
                <a:latin typeface="Century Schoolbook" panose="02040604050505020304" pitchFamily="18" charset="0"/>
                <a:ea typeface="Calibri" panose="020F0502020204030204" pitchFamily="34" charset="0"/>
                <a:cs typeface="Times New Roman" panose="02020603050405020304" pitchFamily="18" charset="0"/>
              </a:rPr>
              <a:t>: les facteurs aggravants</a:t>
            </a:r>
          </a:p>
        </p:txBody>
      </p:sp>
      <p:sp>
        <p:nvSpPr>
          <p:cNvPr id="10" name="ZoneTexte 9">
            <a:extLst>
              <a:ext uri="{FF2B5EF4-FFF2-40B4-BE49-F238E27FC236}">
                <a16:creationId xmlns:a16="http://schemas.microsoft.com/office/drawing/2014/main" id="{12D6CEF4-8D2F-4410-94B7-91EE3087C095}"/>
              </a:ext>
            </a:extLst>
          </p:cNvPr>
          <p:cNvSpPr txBox="1"/>
          <p:nvPr>
            <p:custDataLst>
              <p:tags r:id="rId5"/>
            </p:custDataLst>
          </p:nvPr>
        </p:nvSpPr>
        <p:spPr>
          <a:xfrm flipH="1">
            <a:off x="394800" y="1817098"/>
            <a:ext cx="10916616" cy="1200329"/>
          </a:xfrm>
          <a:prstGeom prst="rect">
            <a:avLst/>
          </a:prstGeom>
          <a:noFill/>
        </p:spPr>
        <p:txBody>
          <a:bodyPr wrap="square" rtlCol="0">
            <a:spAutoFit/>
          </a:bodyPr>
          <a:lstStyle/>
          <a:p>
            <a:r>
              <a:rPr lang="fr-CA" b="1" dirty="0">
                <a:solidFill>
                  <a:srgbClr val="002060"/>
                </a:solidFill>
              </a:rPr>
              <a:t>SIX FACTEURS AGGRAVANTS LEURS DÉFIS : 92 % des participantes </a:t>
            </a:r>
          </a:p>
          <a:p>
            <a:r>
              <a:rPr lang="fr-CA" dirty="0">
                <a:solidFill>
                  <a:srgbClr val="002060"/>
                </a:solidFill>
              </a:rPr>
              <a:t> </a:t>
            </a:r>
          </a:p>
          <a:p>
            <a:r>
              <a:rPr lang="fr-CA" dirty="0">
                <a:solidFill>
                  <a:srgbClr val="002060"/>
                </a:solidFill>
              </a:rPr>
              <a:t>Augmentation de l’anxiété, du stress, des symptômes associés à leur condition (ex, angoisse, anxiété de performance, difficulté d’attention, symptôme du TOC, procrastination) : 74 %</a:t>
            </a:r>
          </a:p>
        </p:txBody>
      </p:sp>
      <p:sp>
        <p:nvSpPr>
          <p:cNvPr id="11" name="Rectangle 10">
            <a:extLst>
              <a:ext uri="{FF2B5EF4-FFF2-40B4-BE49-F238E27FC236}">
                <a16:creationId xmlns:a16="http://schemas.microsoft.com/office/drawing/2014/main" id="{29E8D509-5BEA-416B-B956-7E1F6FC6A7DB}"/>
              </a:ext>
            </a:extLst>
          </p:cNvPr>
          <p:cNvSpPr/>
          <p:nvPr/>
        </p:nvSpPr>
        <p:spPr>
          <a:xfrm>
            <a:off x="394800" y="3112405"/>
            <a:ext cx="10119360" cy="1477328"/>
          </a:xfrm>
          <a:prstGeom prst="rect">
            <a:avLst/>
          </a:prstGeom>
        </p:spPr>
        <p:txBody>
          <a:bodyPr wrap="square">
            <a:spAutoFit/>
          </a:bodyPr>
          <a:lstStyle/>
          <a:p>
            <a:pPr marL="342900" indent="-342900">
              <a:buAutoNum type="arabicParenR"/>
            </a:pPr>
            <a:r>
              <a:rPr lang="fr-CA" b="1" dirty="0">
                <a:solidFill>
                  <a:srgbClr val="002060"/>
                </a:solidFill>
                <a:latin typeface="Century Schoolbook" panose="02040604050505020304" pitchFamily="18" charset="0"/>
                <a:ea typeface="Calibri" panose="020F0502020204030204" pitchFamily="34" charset="0"/>
                <a:cs typeface="Times New Roman" panose="02020603050405020304" pitchFamily="18" charset="0"/>
              </a:rPr>
              <a:t>La quantité de travaux</a:t>
            </a:r>
            <a:r>
              <a:rPr lang="fr-CA" dirty="0">
                <a:solidFill>
                  <a:srgbClr val="002060"/>
                </a:solidFill>
                <a:latin typeface="Century Schoolbook" panose="02040604050505020304" pitchFamily="18" charset="0"/>
                <a:ea typeface="Calibri" panose="020F0502020204030204" pitchFamily="34" charset="0"/>
                <a:cs typeface="Times New Roman" panose="02020603050405020304" pitchFamily="18" charset="0"/>
              </a:rPr>
              <a:t> (74 %) </a:t>
            </a:r>
            <a:endParaRPr lang="fr-CA" dirty="0">
              <a:solidFill>
                <a:srgbClr val="002060"/>
              </a:solidFill>
              <a:latin typeface="Century Schoolbook" panose="02040604050505020304" pitchFamily="18" charset="0"/>
              <a:cs typeface="Times New Roman" panose="02020603050405020304" pitchFamily="18" charset="0"/>
            </a:endParaRPr>
          </a:p>
          <a:p>
            <a:pPr marL="285750" indent="-285750">
              <a:buFont typeface="Arial" panose="020B0604020202020204" pitchFamily="34" charset="0"/>
              <a:buChar char="•"/>
            </a:pPr>
            <a:r>
              <a:rPr lang="fr-CA" dirty="0">
                <a:solidFill>
                  <a:srgbClr val="002060"/>
                </a:solidFill>
              </a:rPr>
              <a:t>Affecte pour 34 % d’entre elles leur :</a:t>
            </a:r>
          </a:p>
          <a:p>
            <a:pPr marL="742950" lvl="1" indent="-285750">
              <a:buFont typeface="Arial" panose="020B0604020202020204" pitchFamily="34" charset="0"/>
              <a:buChar char="•"/>
            </a:pPr>
            <a:r>
              <a:rPr lang="fr-CA" dirty="0">
                <a:solidFill>
                  <a:srgbClr val="002060"/>
                </a:solidFill>
              </a:rPr>
              <a:t>hygiène de vie (sommeil, alimentation)</a:t>
            </a:r>
          </a:p>
          <a:p>
            <a:pPr marL="742950" lvl="1" indent="-285750">
              <a:buFont typeface="Arial" panose="020B0604020202020204" pitchFamily="34" charset="0"/>
              <a:buChar char="•"/>
            </a:pPr>
            <a:r>
              <a:rPr lang="fr-CA" dirty="0">
                <a:solidFill>
                  <a:srgbClr val="002060"/>
                </a:solidFill>
              </a:rPr>
              <a:t>disponibilité cognitive entrainant des travaux faits hâtivement, </a:t>
            </a:r>
          </a:p>
          <a:p>
            <a:pPr lvl="1"/>
            <a:r>
              <a:rPr lang="fr-CA" dirty="0">
                <a:solidFill>
                  <a:srgbClr val="002060"/>
                </a:solidFill>
              </a:rPr>
              <a:t>      sans relecture et une remise hors délai </a:t>
            </a:r>
          </a:p>
        </p:txBody>
      </p:sp>
      <p:pic>
        <p:nvPicPr>
          <p:cNvPr id="16" name="Image 15">
            <a:extLst>
              <a:ext uri="{FF2B5EF4-FFF2-40B4-BE49-F238E27FC236}">
                <a16:creationId xmlns:a16="http://schemas.microsoft.com/office/drawing/2014/main" id="{553112AB-F7A5-4604-A784-0469ABBC043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568938" y="4961710"/>
            <a:ext cx="2724150" cy="1676400"/>
          </a:xfrm>
          <a:prstGeom prst="rect">
            <a:avLst/>
          </a:prstGeom>
        </p:spPr>
      </p:pic>
      <p:sp>
        <p:nvSpPr>
          <p:cNvPr id="12" name="Bulle narrative : ronde 11">
            <a:extLst>
              <a:ext uri="{FF2B5EF4-FFF2-40B4-BE49-F238E27FC236}">
                <a16:creationId xmlns:a16="http://schemas.microsoft.com/office/drawing/2014/main" id="{7C6E0242-1FED-4B41-B5D7-8DBCAC8B182C}"/>
              </a:ext>
            </a:extLst>
          </p:cNvPr>
          <p:cNvSpPr/>
          <p:nvPr/>
        </p:nvSpPr>
        <p:spPr>
          <a:xfrm>
            <a:off x="8176661" y="3112405"/>
            <a:ext cx="3508408" cy="2577188"/>
          </a:xfrm>
          <a:prstGeom prst="wedgeEllipseCallout">
            <a:avLst>
              <a:gd name="adj1" fmla="val -44189"/>
              <a:gd name="adj2" fmla="val 53873"/>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600" i="1" dirty="0">
                <a:solidFill>
                  <a:srgbClr val="002060"/>
                </a:solidFill>
              </a:rPr>
              <a:t>« J’avais une fatigue constante en raison de ma lenteur d'exécution des travaux. Manque de confiance en moi, peur de demander à mon EA de me répéter une directive »</a:t>
            </a:r>
            <a:r>
              <a:rPr lang="fr-CA" sz="1600" dirty="0">
                <a:solidFill>
                  <a:srgbClr val="002060"/>
                </a:solidFill>
              </a:rPr>
              <a:t> (P3)</a:t>
            </a:r>
          </a:p>
        </p:txBody>
      </p:sp>
    </p:spTree>
    <p:extLst>
      <p:ext uri="{BB962C8B-B14F-4D97-AF65-F5344CB8AC3E}">
        <p14:creationId xmlns:p14="http://schemas.microsoft.com/office/powerpoint/2010/main" val="1854904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custDataLst>
              <p:tags r:id="rId1"/>
            </p:custDataLst>
          </p:nvPr>
        </p:nvSpPr>
        <p:spPr>
          <a:xfrm>
            <a:off x="8629650" y="6369871"/>
            <a:ext cx="2743200" cy="365125"/>
          </a:xfrm>
        </p:spPr>
        <p:txBody>
          <a:bodyPr/>
          <a:lstStyle/>
          <a:p>
            <a:fld id="{6113E31D-E2AB-40D1-8B51-AFA5AFEF393A}" type="slidenum">
              <a:rPr lang="en-US" smtClean="0"/>
              <a:pPr/>
              <a:t>16</a:t>
            </a:fld>
            <a:endParaRPr lang="en-US" dirty="0"/>
          </a:p>
        </p:txBody>
      </p:sp>
      <p:cxnSp>
        <p:nvCxnSpPr>
          <p:cNvPr id="6" name="Straight Connector 3"/>
          <p:cNvCxnSpPr/>
          <p:nvPr>
            <p:custDataLst>
              <p:tags r:id="rId2"/>
            </p:custDataLst>
          </p:nvPr>
        </p:nvCxnSpPr>
        <p:spPr>
          <a:xfrm>
            <a:off x="438114" y="1543531"/>
            <a:ext cx="10781414"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Titre 1">
            <a:extLst>
              <a:ext uri="{FF2B5EF4-FFF2-40B4-BE49-F238E27FC236}">
                <a16:creationId xmlns:a16="http://schemas.microsoft.com/office/drawing/2014/main" id="{138D0C6D-D6EB-478B-A779-7CB74E7E6ED3}"/>
              </a:ext>
            </a:extLst>
          </p:cNvPr>
          <p:cNvSpPr>
            <a:spLocks noGrp="1"/>
          </p:cNvSpPr>
          <p:nvPr>
            <p:ph type="title"/>
            <p:custDataLst>
              <p:tags r:id="rId3"/>
            </p:custDataLst>
          </p:nvPr>
        </p:nvSpPr>
        <p:spPr>
          <a:xfrm>
            <a:off x="1203672" y="305566"/>
            <a:ext cx="9404723" cy="1092968"/>
          </a:xfrm>
        </p:spPr>
        <p:txBody>
          <a:bodyPr/>
          <a:lstStyle/>
          <a:p>
            <a:r>
              <a:rPr lang="fr-CA" dirty="0">
                <a:solidFill>
                  <a:srgbClr val="002060"/>
                </a:solidFill>
                <a:latin typeface="Century Schoolbook" panose="02040604050505020304" pitchFamily="18" charset="0"/>
              </a:rPr>
              <a:t>Résultats</a:t>
            </a:r>
            <a:endParaRPr lang="fr-CA" sz="3200" dirty="0">
              <a:solidFill>
                <a:srgbClr val="002060"/>
              </a:solidFill>
              <a:latin typeface="Century Schoolbook" panose="02040604050505020304" pitchFamily="18" charset="0"/>
            </a:endParaRPr>
          </a:p>
        </p:txBody>
      </p:sp>
      <p:sp>
        <p:nvSpPr>
          <p:cNvPr id="2" name="Rectangle 1">
            <a:extLst>
              <a:ext uri="{FF2B5EF4-FFF2-40B4-BE49-F238E27FC236}">
                <a16:creationId xmlns:a16="http://schemas.microsoft.com/office/drawing/2014/main" id="{274521B6-F309-4450-B51D-5563D8F4E8A6}"/>
              </a:ext>
            </a:extLst>
          </p:cNvPr>
          <p:cNvSpPr/>
          <p:nvPr>
            <p:custDataLst>
              <p:tags r:id="rId4"/>
            </p:custDataLst>
          </p:nvPr>
        </p:nvSpPr>
        <p:spPr>
          <a:xfrm>
            <a:off x="3638349" y="438468"/>
            <a:ext cx="6934851" cy="769441"/>
          </a:xfrm>
          <a:prstGeom prst="rect">
            <a:avLst/>
          </a:prstGeom>
        </p:spPr>
        <p:txBody>
          <a:bodyPr wrap="square">
            <a:spAutoFit/>
          </a:bodyPr>
          <a:lstStyle/>
          <a:p>
            <a:pPr marL="90170">
              <a:spcAft>
                <a:spcPts val="0"/>
              </a:spcAft>
            </a:pPr>
            <a:r>
              <a:rPr lang="fr-CA" sz="4400" dirty="0">
                <a:solidFill>
                  <a:srgbClr val="002060"/>
                </a:solidFill>
                <a:latin typeface="Century Schoolbook" panose="02040604050505020304" pitchFamily="18" charset="0"/>
                <a:ea typeface="Calibri" panose="020F0502020204030204" pitchFamily="34" charset="0"/>
                <a:cs typeface="Times New Roman" panose="02020603050405020304" pitchFamily="18" charset="0"/>
              </a:rPr>
              <a:t>: les facteurs aggravants</a:t>
            </a:r>
          </a:p>
        </p:txBody>
      </p:sp>
      <p:sp>
        <p:nvSpPr>
          <p:cNvPr id="10" name="ZoneTexte 9">
            <a:extLst>
              <a:ext uri="{FF2B5EF4-FFF2-40B4-BE49-F238E27FC236}">
                <a16:creationId xmlns:a16="http://schemas.microsoft.com/office/drawing/2014/main" id="{12D6CEF4-8D2F-4410-94B7-91EE3087C095}"/>
              </a:ext>
            </a:extLst>
          </p:cNvPr>
          <p:cNvSpPr txBox="1"/>
          <p:nvPr>
            <p:custDataLst>
              <p:tags r:id="rId5"/>
            </p:custDataLst>
          </p:nvPr>
        </p:nvSpPr>
        <p:spPr>
          <a:xfrm flipH="1">
            <a:off x="370512" y="1931722"/>
            <a:ext cx="11276055" cy="923330"/>
          </a:xfrm>
          <a:prstGeom prst="rect">
            <a:avLst/>
          </a:prstGeom>
          <a:noFill/>
        </p:spPr>
        <p:txBody>
          <a:bodyPr wrap="square" rtlCol="0">
            <a:spAutoFit/>
          </a:bodyPr>
          <a:lstStyle/>
          <a:p>
            <a:r>
              <a:rPr lang="fr-CA" dirty="0">
                <a:solidFill>
                  <a:srgbClr val="002060"/>
                </a:solidFill>
                <a:latin typeface="Century Schoolbook" panose="02040604050505020304" pitchFamily="18" charset="0"/>
              </a:rPr>
              <a:t>2)</a:t>
            </a:r>
            <a:r>
              <a:rPr lang="fr-CA" b="1" dirty="0">
                <a:solidFill>
                  <a:srgbClr val="002060"/>
                </a:solidFill>
                <a:latin typeface="Century Schoolbook" panose="02040604050505020304" pitchFamily="18" charset="0"/>
              </a:rPr>
              <a:t> La gestion du temps sur le terrain : 46 %</a:t>
            </a:r>
            <a:endParaRPr lang="fr-CA" dirty="0">
              <a:solidFill>
                <a:srgbClr val="002060"/>
              </a:solidFill>
              <a:latin typeface="Century Schoolbook" panose="02040604050505020304" pitchFamily="18" charset="0"/>
            </a:endParaRPr>
          </a:p>
          <a:p>
            <a:pPr marL="285750" indent="-285750">
              <a:buFont typeface="Arial" panose="020B0604020202020204" pitchFamily="34" charset="0"/>
              <a:buChar char="•"/>
            </a:pPr>
            <a:r>
              <a:rPr lang="fr-CA" dirty="0">
                <a:solidFill>
                  <a:srgbClr val="002060"/>
                </a:solidFill>
                <a:latin typeface="Century Schoolbook" panose="02040604050505020304" pitchFamily="18" charset="0"/>
              </a:rPr>
              <a:t>Suivre le rythme imposé, gérer les imprévus, s’ajuster aux trop pleins de détails et de stimuli </a:t>
            </a:r>
          </a:p>
          <a:p>
            <a:pPr marL="285750" indent="-285750">
              <a:buFont typeface="Arial" panose="020B0604020202020204" pitchFamily="34" charset="0"/>
              <a:buChar char="•"/>
            </a:pPr>
            <a:r>
              <a:rPr lang="fr-CA" dirty="0">
                <a:solidFill>
                  <a:srgbClr val="002060"/>
                </a:solidFill>
                <a:latin typeface="Century Schoolbook" panose="02040604050505020304" pitchFamily="18" charset="0"/>
              </a:rPr>
              <a:t>Génère une surcharge cognitive et des risques d’oublier</a:t>
            </a:r>
          </a:p>
        </p:txBody>
      </p:sp>
      <p:pic>
        <p:nvPicPr>
          <p:cNvPr id="5" name="Image 4">
            <a:extLst>
              <a:ext uri="{FF2B5EF4-FFF2-40B4-BE49-F238E27FC236}">
                <a16:creationId xmlns:a16="http://schemas.microsoft.com/office/drawing/2014/main" id="{A8450005-6226-4F57-8C95-B1BDD90F153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403131" y="4886624"/>
            <a:ext cx="2667000" cy="1714500"/>
          </a:xfrm>
          <a:prstGeom prst="rect">
            <a:avLst/>
          </a:prstGeom>
        </p:spPr>
      </p:pic>
      <p:sp>
        <p:nvSpPr>
          <p:cNvPr id="7" name="Bulle narrative : ronde 6">
            <a:extLst>
              <a:ext uri="{FF2B5EF4-FFF2-40B4-BE49-F238E27FC236}">
                <a16:creationId xmlns:a16="http://schemas.microsoft.com/office/drawing/2014/main" id="{5B82A79A-9828-4A5C-802C-D6C2C7D73AE2}"/>
              </a:ext>
            </a:extLst>
          </p:cNvPr>
          <p:cNvSpPr/>
          <p:nvPr/>
        </p:nvSpPr>
        <p:spPr>
          <a:xfrm rot="10800000" flipH="1" flipV="1">
            <a:off x="8393229" y="2855052"/>
            <a:ext cx="3428259" cy="1756886"/>
          </a:xfrm>
          <a:prstGeom prst="wedgeEllipse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600" dirty="0">
                <a:solidFill>
                  <a:srgbClr val="002060"/>
                </a:solidFill>
                <a:latin typeface="Century Schoolbook" panose="02040604050505020304" pitchFamily="18" charset="0"/>
              </a:rPr>
              <a:t>« </a:t>
            </a:r>
            <a:r>
              <a:rPr lang="fr-CA" sz="1600" i="1" dirty="0">
                <a:solidFill>
                  <a:srgbClr val="002060"/>
                </a:solidFill>
                <a:latin typeface="Century Schoolbook" panose="02040604050505020304" pitchFamily="18" charset="0"/>
              </a:rPr>
              <a:t>Le manque d’espace personnel pour me concentrer et reprendre mon souffle pour composer avec mon anxiété»</a:t>
            </a:r>
            <a:r>
              <a:rPr lang="fr-CA" sz="1600" dirty="0">
                <a:solidFill>
                  <a:srgbClr val="002060"/>
                </a:solidFill>
                <a:latin typeface="Century Schoolbook" panose="02040604050505020304" pitchFamily="18" charset="0"/>
              </a:rPr>
              <a:t> (P14).</a:t>
            </a:r>
          </a:p>
        </p:txBody>
      </p:sp>
      <p:pic>
        <p:nvPicPr>
          <p:cNvPr id="14" name="Image 13">
            <a:extLst>
              <a:ext uri="{FF2B5EF4-FFF2-40B4-BE49-F238E27FC236}">
                <a16:creationId xmlns:a16="http://schemas.microsoft.com/office/drawing/2014/main" id="{8FF84E6E-8F3C-4956-85A6-1B779BAC2A5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745053" y="4872337"/>
            <a:ext cx="2619375" cy="1743075"/>
          </a:xfrm>
          <a:prstGeom prst="rect">
            <a:avLst/>
          </a:prstGeom>
        </p:spPr>
      </p:pic>
      <p:sp>
        <p:nvSpPr>
          <p:cNvPr id="11" name="Bulle narrative : ronde 10">
            <a:extLst>
              <a:ext uri="{FF2B5EF4-FFF2-40B4-BE49-F238E27FC236}">
                <a16:creationId xmlns:a16="http://schemas.microsoft.com/office/drawing/2014/main" id="{313CA863-FBC3-496E-8AB3-0E663395DE12}"/>
              </a:ext>
            </a:extLst>
          </p:cNvPr>
          <p:cNvSpPr/>
          <p:nvPr/>
        </p:nvSpPr>
        <p:spPr>
          <a:xfrm>
            <a:off x="231007" y="3101152"/>
            <a:ext cx="3614286" cy="2072427"/>
          </a:xfrm>
          <a:prstGeom prst="wedgeEllipseCallout">
            <a:avLst>
              <a:gd name="adj1" fmla="val 45702"/>
              <a:gd name="adj2" fmla="val 58083"/>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1600" i="1" dirty="0">
                <a:solidFill>
                  <a:srgbClr val="002060"/>
                </a:solidFill>
                <a:latin typeface="Century Schoolbook" panose="02040604050505020304" pitchFamily="18" charset="0"/>
              </a:rPr>
              <a:t>Toutes les cloches me volaient de l’énergie et les horaires changeants et difficiles à mémoriser m’étourdissaient </a:t>
            </a:r>
            <a:r>
              <a:rPr lang="fr-CA" sz="1600" dirty="0">
                <a:solidFill>
                  <a:srgbClr val="002060"/>
                </a:solidFill>
                <a:latin typeface="Century Schoolbook" panose="02040604050505020304" pitchFamily="18" charset="0"/>
              </a:rPr>
              <a:t>». P5</a:t>
            </a:r>
          </a:p>
        </p:txBody>
      </p:sp>
    </p:spTree>
    <p:extLst>
      <p:ext uri="{BB962C8B-B14F-4D97-AF65-F5344CB8AC3E}">
        <p14:creationId xmlns:p14="http://schemas.microsoft.com/office/powerpoint/2010/main" val="3054631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custDataLst>
              <p:tags r:id="rId1"/>
            </p:custDataLst>
          </p:nvPr>
        </p:nvSpPr>
        <p:spPr>
          <a:xfrm>
            <a:off x="8629650" y="6369871"/>
            <a:ext cx="2743200" cy="365125"/>
          </a:xfrm>
        </p:spPr>
        <p:txBody>
          <a:bodyPr/>
          <a:lstStyle/>
          <a:p>
            <a:fld id="{6113E31D-E2AB-40D1-8B51-AFA5AFEF393A}" type="slidenum">
              <a:rPr lang="en-US" smtClean="0"/>
              <a:pPr/>
              <a:t>17</a:t>
            </a:fld>
            <a:endParaRPr lang="en-US" dirty="0"/>
          </a:p>
        </p:txBody>
      </p:sp>
      <p:cxnSp>
        <p:nvCxnSpPr>
          <p:cNvPr id="6" name="Straight Connector 3"/>
          <p:cNvCxnSpPr/>
          <p:nvPr>
            <p:custDataLst>
              <p:tags r:id="rId2"/>
            </p:custDataLst>
          </p:nvPr>
        </p:nvCxnSpPr>
        <p:spPr>
          <a:xfrm>
            <a:off x="438114" y="1543531"/>
            <a:ext cx="10781414"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Titre 1">
            <a:extLst>
              <a:ext uri="{FF2B5EF4-FFF2-40B4-BE49-F238E27FC236}">
                <a16:creationId xmlns:a16="http://schemas.microsoft.com/office/drawing/2014/main" id="{138D0C6D-D6EB-478B-A779-7CB74E7E6ED3}"/>
              </a:ext>
            </a:extLst>
          </p:cNvPr>
          <p:cNvSpPr>
            <a:spLocks noGrp="1"/>
          </p:cNvSpPr>
          <p:nvPr>
            <p:ph type="title"/>
            <p:custDataLst>
              <p:tags r:id="rId3"/>
            </p:custDataLst>
          </p:nvPr>
        </p:nvSpPr>
        <p:spPr>
          <a:xfrm>
            <a:off x="1203672" y="305566"/>
            <a:ext cx="9404723" cy="1092968"/>
          </a:xfrm>
        </p:spPr>
        <p:txBody>
          <a:bodyPr/>
          <a:lstStyle/>
          <a:p>
            <a:r>
              <a:rPr lang="fr-CA" dirty="0">
                <a:solidFill>
                  <a:srgbClr val="002060"/>
                </a:solidFill>
                <a:latin typeface="Century Schoolbook" panose="02040604050505020304" pitchFamily="18" charset="0"/>
              </a:rPr>
              <a:t>Résultats</a:t>
            </a:r>
            <a:endParaRPr lang="fr-CA" sz="3200" dirty="0">
              <a:solidFill>
                <a:srgbClr val="002060"/>
              </a:solidFill>
              <a:latin typeface="Century Schoolbook" panose="02040604050505020304" pitchFamily="18" charset="0"/>
            </a:endParaRPr>
          </a:p>
        </p:txBody>
      </p:sp>
      <p:sp>
        <p:nvSpPr>
          <p:cNvPr id="2" name="Rectangle 1">
            <a:extLst>
              <a:ext uri="{FF2B5EF4-FFF2-40B4-BE49-F238E27FC236}">
                <a16:creationId xmlns:a16="http://schemas.microsoft.com/office/drawing/2014/main" id="{274521B6-F309-4450-B51D-5563D8F4E8A6}"/>
              </a:ext>
            </a:extLst>
          </p:cNvPr>
          <p:cNvSpPr/>
          <p:nvPr>
            <p:custDataLst>
              <p:tags r:id="rId4"/>
            </p:custDataLst>
          </p:nvPr>
        </p:nvSpPr>
        <p:spPr>
          <a:xfrm>
            <a:off x="3673544" y="426459"/>
            <a:ext cx="6934851" cy="769441"/>
          </a:xfrm>
          <a:prstGeom prst="rect">
            <a:avLst/>
          </a:prstGeom>
        </p:spPr>
        <p:txBody>
          <a:bodyPr wrap="square">
            <a:spAutoFit/>
          </a:bodyPr>
          <a:lstStyle/>
          <a:p>
            <a:pPr marL="90170">
              <a:spcAft>
                <a:spcPts val="0"/>
              </a:spcAft>
            </a:pPr>
            <a:r>
              <a:rPr lang="fr-CA" sz="4400" dirty="0">
                <a:solidFill>
                  <a:srgbClr val="002060"/>
                </a:solidFill>
                <a:latin typeface="Century Schoolbook" panose="02040604050505020304" pitchFamily="18" charset="0"/>
                <a:ea typeface="Calibri" panose="020F0502020204030204" pitchFamily="34" charset="0"/>
                <a:cs typeface="Times New Roman" panose="02020603050405020304" pitchFamily="18" charset="0"/>
              </a:rPr>
              <a:t>: les facteurs aggravants</a:t>
            </a:r>
          </a:p>
        </p:txBody>
      </p:sp>
      <p:sp>
        <p:nvSpPr>
          <p:cNvPr id="10" name="ZoneTexte 9">
            <a:extLst>
              <a:ext uri="{FF2B5EF4-FFF2-40B4-BE49-F238E27FC236}">
                <a16:creationId xmlns:a16="http://schemas.microsoft.com/office/drawing/2014/main" id="{12D6CEF4-8D2F-4410-94B7-91EE3087C095}"/>
              </a:ext>
            </a:extLst>
          </p:cNvPr>
          <p:cNvSpPr txBox="1"/>
          <p:nvPr>
            <p:custDataLst>
              <p:tags r:id="rId5"/>
            </p:custDataLst>
          </p:nvPr>
        </p:nvSpPr>
        <p:spPr>
          <a:xfrm flipH="1">
            <a:off x="370512" y="1931722"/>
            <a:ext cx="11276055" cy="1200329"/>
          </a:xfrm>
          <a:prstGeom prst="rect">
            <a:avLst/>
          </a:prstGeom>
          <a:noFill/>
        </p:spPr>
        <p:txBody>
          <a:bodyPr wrap="square" rtlCol="0">
            <a:spAutoFit/>
          </a:bodyPr>
          <a:lstStyle/>
          <a:p>
            <a:r>
              <a:rPr lang="fr-CA" dirty="0">
                <a:solidFill>
                  <a:srgbClr val="002060"/>
                </a:solidFill>
                <a:latin typeface="Century Schoolbook" panose="02040604050505020304" pitchFamily="18" charset="0"/>
              </a:rPr>
              <a:t>3)</a:t>
            </a:r>
            <a:r>
              <a:rPr lang="fr-CA" b="1" dirty="0">
                <a:solidFill>
                  <a:srgbClr val="002060"/>
                </a:solidFill>
                <a:latin typeface="Century Schoolbook" panose="02040604050505020304" pitchFamily="18" charset="0"/>
              </a:rPr>
              <a:t> Les attentes plus élevées que le stage précédent : 46 %</a:t>
            </a:r>
          </a:p>
          <a:p>
            <a:pPr marL="285750" indent="-285750">
              <a:buFont typeface="Arial" panose="020B0604020202020204" pitchFamily="34" charset="0"/>
              <a:buChar char="•"/>
            </a:pPr>
            <a:r>
              <a:rPr lang="fr-CA" dirty="0">
                <a:solidFill>
                  <a:srgbClr val="002060"/>
                </a:solidFill>
              </a:rPr>
              <a:t>Génère anxiété de performance associée à la peur d’échouer et de ne pas démontrer assez d’autonomie</a:t>
            </a:r>
          </a:p>
          <a:p>
            <a:pPr marL="285750" indent="-285750">
              <a:buFont typeface="Arial" panose="020B0604020202020204" pitchFamily="34" charset="0"/>
              <a:buChar char="•"/>
            </a:pPr>
            <a:r>
              <a:rPr lang="fr-CA" dirty="0">
                <a:solidFill>
                  <a:srgbClr val="002060"/>
                </a:solidFill>
              </a:rPr>
              <a:t>Épuisement occasionné par une surcharge de travail </a:t>
            </a:r>
          </a:p>
          <a:p>
            <a:pPr marL="285750" indent="-285750">
              <a:buFont typeface="Arial" panose="020B0604020202020204" pitchFamily="34" charset="0"/>
              <a:buChar char="•"/>
            </a:pPr>
            <a:r>
              <a:rPr lang="fr-CA" dirty="0">
                <a:solidFill>
                  <a:srgbClr val="002060"/>
                </a:solidFill>
              </a:rPr>
              <a:t>Manque de préparation en amont du stage</a:t>
            </a:r>
            <a:r>
              <a:rPr lang="fr-CA" dirty="0">
                <a:solidFill>
                  <a:srgbClr val="002060"/>
                </a:solidFill>
                <a:latin typeface="Century Schoolbook" panose="02040604050505020304" pitchFamily="18" charset="0"/>
              </a:rPr>
              <a:t> </a:t>
            </a:r>
          </a:p>
        </p:txBody>
      </p:sp>
      <p:sp>
        <p:nvSpPr>
          <p:cNvPr id="12" name="Bulle narrative : ronde 11">
            <a:extLst>
              <a:ext uri="{FF2B5EF4-FFF2-40B4-BE49-F238E27FC236}">
                <a16:creationId xmlns:a16="http://schemas.microsoft.com/office/drawing/2014/main" id="{7C6E0242-1FED-4B41-B5D7-8DBCAC8B182C}"/>
              </a:ext>
            </a:extLst>
          </p:cNvPr>
          <p:cNvSpPr/>
          <p:nvPr/>
        </p:nvSpPr>
        <p:spPr>
          <a:xfrm>
            <a:off x="311378" y="3363969"/>
            <a:ext cx="3739251" cy="2149428"/>
          </a:xfrm>
          <a:prstGeom prst="wedgeEllipseCallout">
            <a:avLst>
              <a:gd name="adj1" fmla="val 45702"/>
              <a:gd name="adj2" fmla="val 58083"/>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1600" dirty="0">
                <a:solidFill>
                  <a:srgbClr val="002060"/>
                </a:solidFill>
                <a:latin typeface="Century Schoolbook" panose="02040604050505020304" pitchFamily="18" charset="0"/>
              </a:rPr>
              <a:t>« </a:t>
            </a:r>
            <a:r>
              <a:rPr lang="fr-CA" sz="1600" i="1" dirty="0">
                <a:solidFill>
                  <a:srgbClr val="002060"/>
                </a:solidFill>
                <a:latin typeface="Century Schoolbook" panose="02040604050505020304" pitchFamily="18" charset="0"/>
              </a:rPr>
              <a:t>Il y a beaucoup de critères à respecter lorsque nous évoluons en institutionnel et le stage I ne nous prépare pas à cela</a:t>
            </a:r>
            <a:r>
              <a:rPr lang="fr-CA" sz="1600" dirty="0">
                <a:solidFill>
                  <a:srgbClr val="002060"/>
                </a:solidFill>
                <a:latin typeface="Century Schoolbook" panose="02040604050505020304" pitchFamily="18" charset="0"/>
              </a:rPr>
              <a:t> » (P22).</a:t>
            </a:r>
          </a:p>
        </p:txBody>
      </p:sp>
      <p:sp>
        <p:nvSpPr>
          <p:cNvPr id="7" name="Bulle narrative : ronde 6">
            <a:extLst>
              <a:ext uri="{FF2B5EF4-FFF2-40B4-BE49-F238E27FC236}">
                <a16:creationId xmlns:a16="http://schemas.microsoft.com/office/drawing/2014/main" id="{5B82A79A-9828-4A5C-802C-D6C2C7D73AE2}"/>
              </a:ext>
            </a:extLst>
          </p:cNvPr>
          <p:cNvSpPr/>
          <p:nvPr/>
        </p:nvSpPr>
        <p:spPr>
          <a:xfrm rot="10800000" flipH="1" flipV="1">
            <a:off x="7945655" y="2680636"/>
            <a:ext cx="4082553" cy="1902426"/>
          </a:xfrm>
          <a:prstGeom prst="wedgeEllipse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A" sz="1600" dirty="0">
              <a:solidFill>
                <a:srgbClr val="002060"/>
              </a:solidFill>
              <a:latin typeface="Century Schoolbook" panose="02040604050505020304" pitchFamily="18" charset="0"/>
              <a:ea typeface="Calibri" panose="020F0502020204030204" pitchFamily="34" charset="0"/>
            </a:endParaRPr>
          </a:p>
          <a:p>
            <a:r>
              <a:rPr lang="fr-CA" sz="1600" i="1" dirty="0">
                <a:solidFill>
                  <a:srgbClr val="002060"/>
                </a:solidFill>
                <a:latin typeface="Century Schoolbook" panose="02040604050505020304" pitchFamily="18" charset="0"/>
                <a:ea typeface="Calibri" panose="020F0502020204030204" pitchFamily="34" charset="0"/>
              </a:rPr>
              <a:t>« Les élèves avaient tous des troubles de comportement. Cela me stressait car je n'avais aucune expérience de gestion de classe </a:t>
            </a:r>
            <a:r>
              <a:rPr lang="fr-CA" sz="1600" dirty="0">
                <a:solidFill>
                  <a:srgbClr val="002060"/>
                </a:solidFill>
                <a:latin typeface="Century Schoolbook" panose="02040604050505020304" pitchFamily="18" charset="0"/>
                <a:ea typeface="Calibri" panose="020F0502020204030204" pitchFamily="34" charset="0"/>
              </a:rPr>
              <a:t>» (P11)</a:t>
            </a:r>
            <a:endParaRPr lang="fr-CA" sz="3200" dirty="0">
              <a:solidFill>
                <a:srgbClr val="002060"/>
              </a:solidFill>
              <a:latin typeface="Century Schoolbook" panose="02040604050505020304" pitchFamily="18" charset="0"/>
              <a:ea typeface="Calibri" panose="020F0502020204030204" pitchFamily="34" charset="0"/>
            </a:endParaRPr>
          </a:p>
          <a:p>
            <a:endParaRPr lang="fr-CA" sz="1600" dirty="0">
              <a:solidFill>
                <a:srgbClr val="002060"/>
              </a:solidFill>
              <a:latin typeface="Century Schoolbook" panose="02040604050505020304" pitchFamily="18" charset="0"/>
            </a:endParaRPr>
          </a:p>
        </p:txBody>
      </p:sp>
      <p:pic>
        <p:nvPicPr>
          <p:cNvPr id="13" name="Image 12">
            <a:extLst>
              <a:ext uri="{FF2B5EF4-FFF2-40B4-BE49-F238E27FC236}">
                <a16:creationId xmlns:a16="http://schemas.microsoft.com/office/drawing/2014/main" id="{77BE8DB4-14B4-46FE-ACC3-FC521978FFB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050629" y="4873777"/>
            <a:ext cx="2619375" cy="1743075"/>
          </a:xfrm>
          <a:prstGeom prst="rect">
            <a:avLst/>
          </a:prstGeom>
        </p:spPr>
      </p:pic>
      <p:pic>
        <p:nvPicPr>
          <p:cNvPr id="16" name="Image 15">
            <a:extLst>
              <a:ext uri="{FF2B5EF4-FFF2-40B4-BE49-F238E27FC236}">
                <a16:creationId xmlns:a16="http://schemas.microsoft.com/office/drawing/2014/main" id="{BB1FA4EB-F664-4529-9B55-4847AFFBDC9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839325" y="4947234"/>
            <a:ext cx="2962275" cy="1543050"/>
          </a:xfrm>
          <a:prstGeom prst="rect">
            <a:avLst/>
          </a:prstGeom>
        </p:spPr>
      </p:pic>
    </p:spTree>
    <p:extLst>
      <p:ext uri="{BB962C8B-B14F-4D97-AF65-F5344CB8AC3E}">
        <p14:creationId xmlns:p14="http://schemas.microsoft.com/office/powerpoint/2010/main" val="38364369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custDataLst>
              <p:tags r:id="rId1"/>
            </p:custDataLst>
          </p:nvPr>
        </p:nvSpPr>
        <p:spPr>
          <a:xfrm>
            <a:off x="8629650" y="6369871"/>
            <a:ext cx="2743200" cy="365125"/>
          </a:xfrm>
        </p:spPr>
        <p:txBody>
          <a:bodyPr/>
          <a:lstStyle/>
          <a:p>
            <a:fld id="{6113E31D-E2AB-40D1-8B51-AFA5AFEF393A}" type="slidenum">
              <a:rPr lang="en-US" smtClean="0"/>
              <a:pPr/>
              <a:t>18</a:t>
            </a:fld>
            <a:endParaRPr lang="en-US" dirty="0"/>
          </a:p>
        </p:txBody>
      </p:sp>
      <p:cxnSp>
        <p:nvCxnSpPr>
          <p:cNvPr id="6" name="Straight Connector 3"/>
          <p:cNvCxnSpPr/>
          <p:nvPr>
            <p:custDataLst>
              <p:tags r:id="rId2"/>
            </p:custDataLst>
          </p:nvPr>
        </p:nvCxnSpPr>
        <p:spPr>
          <a:xfrm>
            <a:off x="438114" y="1543531"/>
            <a:ext cx="10781414"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Titre 1">
            <a:extLst>
              <a:ext uri="{FF2B5EF4-FFF2-40B4-BE49-F238E27FC236}">
                <a16:creationId xmlns:a16="http://schemas.microsoft.com/office/drawing/2014/main" id="{138D0C6D-D6EB-478B-A779-7CB74E7E6ED3}"/>
              </a:ext>
            </a:extLst>
          </p:cNvPr>
          <p:cNvSpPr>
            <a:spLocks noGrp="1"/>
          </p:cNvSpPr>
          <p:nvPr>
            <p:ph type="title"/>
            <p:custDataLst>
              <p:tags r:id="rId3"/>
            </p:custDataLst>
          </p:nvPr>
        </p:nvSpPr>
        <p:spPr>
          <a:xfrm>
            <a:off x="1203672" y="305566"/>
            <a:ext cx="9404723" cy="1092968"/>
          </a:xfrm>
        </p:spPr>
        <p:txBody>
          <a:bodyPr/>
          <a:lstStyle/>
          <a:p>
            <a:r>
              <a:rPr lang="fr-CA" dirty="0">
                <a:solidFill>
                  <a:srgbClr val="002060"/>
                </a:solidFill>
                <a:latin typeface="Century Schoolbook" panose="02040604050505020304" pitchFamily="18" charset="0"/>
              </a:rPr>
              <a:t>Résultats</a:t>
            </a:r>
            <a:endParaRPr lang="fr-CA" sz="3200" dirty="0">
              <a:solidFill>
                <a:srgbClr val="002060"/>
              </a:solidFill>
              <a:latin typeface="Century Schoolbook" panose="02040604050505020304" pitchFamily="18" charset="0"/>
            </a:endParaRPr>
          </a:p>
        </p:txBody>
      </p:sp>
      <p:sp>
        <p:nvSpPr>
          <p:cNvPr id="2" name="Rectangle 1">
            <a:extLst>
              <a:ext uri="{FF2B5EF4-FFF2-40B4-BE49-F238E27FC236}">
                <a16:creationId xmlns:a16="http://schemas.microsoft.com/office/drawing/2014/main" id="{274521B6-F309-4450-B51D-5563D8F4E8A6}"/>
              </a:ext>
            </a:extLst>
          </p:cNvPr>
          <p:cNvSpPr/>
          <p:nvPr>
            <p:custDataLst>
              <p:tags r:id="rId4"/>
            </p:custDataLst>
          </p:nvPr>
        </p:nvSpPr>
        <p:spPr>
          <a:xfrm>
            <a:off x="3673544" y="419718"/>
            <a:ext cx="6934851" cy="769441"/>
          </a:xfrm>
          <a:prstGeom prst="rect">
            <a:avLst/>
          </a:prstGeom>
        </p:spPr>
        <p:txBody>
          <a:bodyPr wrap="square">
            <a:spAutoFit/>
          </a:bodyPr>
          <a:lstStyle/>
          <a:p>
            <a:pPr marL="90170">
              <a:spcAft>
                <a:spcPts val="0"/>
              </a:spcAft>
            </a:pPr>
            <a:r>
              <a:rPr lang="fr-CA" sz="4400" dirty="0">
                <a:solidFill>
                  <a:srgbClr val="002060"/>
                </a:solidFill>
                <a:latin typeface="Century Schoolbook" panose="02040604050505020304" pitchFamily="18" charset="0"/>
                <a:ea typeface="Calibri" panose="020F0502020204030204" pitchFamily="34" charset="0"/>
                <a:cs typeface="Times New Roman" panose="02020603050405020304" pitchFamily="18" charset="0"/>
              </a:rPr>
              <a:t>: les facteurs aggravants</a:t>
            </a:r>
          </a:p>
        </p:txBody>
      </p:sp>
      <p:sp>
        <p:nvSpPr>
          <p:cNvPr id="10" name="ZoneTexte 9">
            <a:extLst>
              <a:ext uri="{FF2B5EF4-FFF2-40B4-BE49-F238E27FC236}">
                <a16:creationId xmlns:a16="http://schemas.microsoft.com/office/drawing/2014/main" id="{12D6CEF4-8D2F-4410-94B7-91EE3087C095}"/>
              </a:ext>
            </a:extLst>
          </p:cNvPr>
          <p:cNvSpPr txBox="1"/>
          <p:nvPr>
            <p:custDataLst>
              <p:tags r:id="rId5"/>
            </p:custDataLst>
          </p:nvPr>
        </p:nvSpPr>
        <p:spPr>
          <a:xfrm flipH="1">
            <a:off x="370512" y="1950973"/>
            <a:ext cx="11276055" cy="923330"/>
          </a:xfrm>
          <a:prstGeom prst="rect">
            <a:avLst/>
          </a:prstGeom>
          <a:noFill/>
        </p:spPr>
        <p:txBody>
          <a:bodyPr wrap="square" rtlCol="0">
            <a:spAutoFit/>
          </a:bodyPr>
          <a:lstStyle/>
          <a:p>
            <a:r>
              <a:rPr lang="fr-CA" dirty="0">
                <a:solidFill>
                  <a:srgbClr val="002060"/>
                </a:solidFill>
                <a:latin typeface="Century Schoolbook" panose="02040604050505020304" pitchFamily="18" charset="0"/>
              </a:rPr>
              <a:t>4)</a:t>
            </a:r>
            <a:r>
              <a:rPr lang="fr-CA" b="1" dirty="0">
                <a:solidFill>
                  <a:srgbClr val="002060"/>
                </a:solidFill>
                <a:latin typeface="Century Schoolbook" panose="02040604050505020304" pitchFamily="18" charset="0"/>
              </a:rPr>
              <a:t> Nouveaux savoirs à démontrer : 46 %</a:t>
            </a:r>
          </a:p>
          <a:p>
            <a:pPr marL="285750" indent="-285750">
              <a:buFont typeface="Arial" panose="020B0604020202020204" pitchFamily="34" charset="0"/>
              <a:buChar char="•"/>
            </a:pPr>
            <a:r>
              <a:rPr lang="fr-CA" dirty="0">
                <a:solidFill>
                  <a:srgbClr val="002060"/>
                </a:solidFill>
                <a:latin typeface="Century Schoolbook" panose="02040604050505020304" pitchFamily="18" charset="0"/>
              </a:rPr>
              <a:t>Ne pas avoir le temps d’intégrer les nouveaux savoirs, ni de faire des liens ou encore de lire ce qui est proposé, ce qui génère de la fatigue, des oublis et un sentiment d’incompétence.</a:t>
            </a:r>
          </a:p>
        </p:txBody>
      </p:sp>
      <p:sp>
        <p:nvSpPr>
          <p:cNvPr id="12" name="Bulle narrative : ronde 11">
            <a:extLst>
              <a:ext uri="{FF2B5EF4-FFF2-40B4-BE49-F238E27FC236}">
                <a16:creationId xmlns:a16="http://schemas.microsoft.com/office/drawing/2014/main" id="{7C6E0242-1FED-4B41-B5D7-8DBCAC8B182C}"/>
              </a:ext>
            </a:extLst>
          </p:cNvPr>
          <p:cNvSpPr/>
          <p:nvPr/>
        </p:nvSpPr>
        <p:spPr>
          <a:xfrm>
            <a:off x="6411872" y="3132051"/>
            <a:ext cx="5306886" cy="2498728"/>
          </a:xfrm>
          <a:prstGeom prst="wedgeEllipseCallout">
            <a:avLst>
              <a:gd name="adj1" fmla="val -58906"/>
              <a:gd name="adj2" fmla="val 68775"/>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A" sz="1600" i="1" dirty="0">
              <a:solidFill>
                <a:srgbClr val="002060"/>
              </a:solidFill>
            </a:endParaRPr>
          </a:p>
          <a:p>
            <a:r>
              <a:rPr lang="fr-CA" sz="1600" i="1" dirty="0">
                <a:solidFill>
                  <a:srgbClr val="002060"/>
                </a:solidFill>
              </a:rPr>
              <a:t>J'ai eu l'impression de vivre une surcharge avec toutes les informations que je devais assimiler. La gestion difficile de mes émotions a fait en sorte que j'avais encore plus de difficultés à mémoriser mes nouveaux savoirs.  P22</a:t>
            </a:r>
          </a:p>
          <a:p>
            <a:endParaRPr lang="fr-CA" sz="1600" dirty="0">
              <a:solidFill>
                <a:srgbClr val="002060"/>
              </a:solidFill>
              <a:latin typeface="Century Schoolbook" panose="02040604050505020304" pitchFamily="18" charset="0"/>
            </a:endParaRPr>
          </a:p>
        </p:txBody>
      </p:sp>
      <p:pic>
        <p:nvPicPr>
          <p:cNvPr id="5" name="Image 4">
            <a:extLst>
              <a:ext uri="{FF2B5EF4-FFF2-40B4-BE49-F238E27FC236}">
                <a16:creationId xmlns:a16="http://schemas.microsoft.com/office/drawing/2014/main" id="{6CAF2EA5-8451-4E2A-BD9C-5545E9DC596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23155" y="4074245"/>
            <a:ext cx="3435631" cy="2295626"/>
          </a:xfrm>
          <a:prstGeom prst="rect">
            <a:avLst/>
          </a:prstGeom>
        </p:spPr>
      </p:pic>
    </p:spTree>
    <p:extLst>
      <p:ext uri="{BB962C8B-B14F-4D97-AF65-F5344CB8AC3E}">
        <p14:creationId xmlns:p14="http://schemas.microsoft.com/office/powerpoint/2010/main" val="4289452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custDataLst>
              <p:tags r:id="rId1"/>
            </p:custDataLst>
          </p:nvPr>
        </p:nvSpPr>
        <p:spPr>
          <a:xfrm>
            <a:off x="8629650" y="6369871"/>
            <a:ext cx="2743200" cy="365125"/>
          </a:xfrm>
        </p:spPr>
        <p:txBody>
          <a:bodyPr/>
          <a:lstStyle/>
          <a:p>
            <a:fld id="{6113E31D-E2AB-40D1-8B51-AFA5AFEF393A}" type="slidenum">
              <a:rPr lang="en-US" smtClean="0"/>
              <a:pPr/>
              <a:t>19</a:t>
            </a:fld>
            <a:endParaRPr lang="en-US" dirty="0"/>
          </a:p>
        </p:txBody>
      </p:sp>
      <p:cxnSp>
        <p:nvCxnSpPr>
          <p:cNvPr id="6" name="Straight Connector 3"/>
          <p:cNvCxnSpPr/>
          <p:nvPr>
            <p:custDataLst>
              <p:tags r:id="rId2"/>
            </p:custDataLst>
          </p:nvPr>
        </p:nvCxnSpPr>
        <p:spPr>
          <a:xfrm>
            <a:off x="438114" y="1543531"/>
            <a:ext cx="10781414"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Titre 1">
            <a:extLst>
              <a:ext uri="{FF2B5EF4-FFF2-40B4-BE49-F238E27FC236}">
                <a16:creationId xmlns:a16="http://schemas.microsoft.com/office/drawing/2014/main" id="{138D0C6D-D6EB-478B-A779-7CB74E7E6ED3}"/>
              </a:ext>
            </a:extLst>
          </p:cNvPr>
          <p:cNvSpPr>
            <a:spLocks noGrp="1"/>
          </p:cNvSpPr>
          <p:nvPr>
            <p:ph type="title"/>
            <p:custDataLst>
              <p:tags r:id="rId3"/>
            </p:custDataLst>
          </p:nvPr>
        </p:nvSpPr>
        <p:spPr>
          <a:xfrm>
            <a:off x="1203672" y="305566"/>
            <a:ext cx="9404723" cy="1092968"/>
          </a:xfrm>
        </p:spPr>
        <p:txBody>
          <a:bodyPr/>
          <a:lstStyle/>
          <a:p>
            <a:r>
              <a:rPr lang="fr-CA" dirty="0">
                <a:solidFill>
                  <a:srgbClr val="002060"/>
                </a:solidFill>
                <a:latin typeface="Century Schoolbook" panose="02040604050505020304" pitchFamily="18" charset="0"/>
              </a:rPr>
              <a:t>Résultats</a:t>
            </a:r>
            <a:endParaRPr lang="fr-CA" sz="3200" dirty="0">
              <a:solidFill>
                <a:srgbClr val="002060"/>
              </a:solidFill>
              <a:latin typeface="Century Schoolbook" panose="02040604050505020304" pitchFamily="18" charset="0"/>
            </a:endParaRPr>
          </a:p>
        </p:txBody>
      </p:sp>
      <p:sp>
        <p:nvSpPr>
          <p:cNvPr id="2" name="Rectangle 1">
            <a:extLst>
              <a:ext uri="{FF2B5EF4-FFF2-40B4-BE49-F238E27FC236}">
                <a16:creationId xmlns:a16="http://schemas.microsoft.com/office/drawing/2014/main" id="{274521B6-F309-4450-B51D-5563D8F4E8A6}"/>
              </a:ext>
            </a:extLst>
          </p:cNvPr>
          <p:cNvSpPr/>
          <p:nvPr>
            <p:custDataLst>
              <p:tags r:id="rId4"/>
            </p:custDataLst>
          </p:nvPr>
        </p:nvSpPr>
        <p:spPr>
          <a:xfrm>
            <a:off x="3673544" y="438468"/>
            <a:ext cx="6934851" cy="769441"/>
          </a:xfrm>
          <a:prstGeom prst="rect">
            <a:avLst/>
          </a:prstGeom>
        </p:spPr>
        <p:txBody>
          <a:bodyPr wrap="square">
            <a:spAutoFit/>
          </a:bodyPr>
          <a:lstStyle/>
          <a:p>
            <a:pPr marL="90170">
              <a:spcAft>
                <a:spcPts val="0"/>
              </a:spcAft>
            </a:pPr>
            <a:r>
              <a:rPr lang="fr-CA" sz="4400" dirty="0">
                <a:solidFill>
                  <a:srgbClr val="002060"/>
                </a:solidFill>
                <a:latin typeface="Century Schoolbook" panose="02040604050505020304" pitchFamily="18" charset="0"/>
                <a:ea typeface="Calibri" panose="020F0502020204030204" pitchFamily="34" charset="0"/>
                <a:cs typeface="Times New Roman" panose="02020603050405020304" pitchFamily="18" charset="0"/>
              </a:rPr>
              <a:t>: les facteurs aggravants</a:t>
            </a:r>
          </a:p>
        </p:txBody>
      </p:sp>
      <p:sp>
        <p:nvSpPr>
          <p:cNvPr id="10" name="ZoneTexte 9">
            <a:extLst>
              <a:ext uri="{FF2B5EF4-FFF2-40B4-BE49-F238E27FC236}">
                <a16:creationId xmlns:a16="http://schemas.microsoft.com/office/drawing/2014/main" id="{12D6CEF4-8D2F-4410-94B7-91EE3087C095}"/>
              </a:ext>
            </a:extLst>
          </p:cNvPr>
          <p:cNvSpPr txBox="1"/>
          <p:nvPr>
            <p:custDataLst>
              <p:tags r:id="rId5"/>
            </p:custDataLst>
          </p:nvPr>
        </p:nvSpPr>
        <p:spPr>
          <a:xfrm flipH="1">
            <a:off x="370512" y="1931723"/>
            <a:ext cx="11276055" cy="2031325"/>
          </a:xfrm>
          <a:prstGeom prst="rect">
            <a:avLst/>
          </a:prstGeom>
          <a:noFill/>
        </p:spPr>
        <p:txBody>
          <a:bodyPr wrap="square" rtlCol="0">
            <a:spAutoFit/>
          </a:bodyPr>
          <a:lstStyle/>
          <a:p>
            <a:r>
              <a:rPr lang="fr-CA" dirty="0">
                <a:solidFill>
                  <a:srgbClr val="002060"/>
                </a:solidFill>
                <a:latin typeface="Century Schoolbook" panose="02040604050505020304" pitchFamily="18" charset="0"/>
              </a:rPr>
              <a:t>5)</a:t>
            </a:r>
            <a:r>
              <a:rPr lang="fr-CA" b="1" dirty="0">
                <a:solidFill>
                  <a:srgbClr val="002060"/>
                </a:solidFill>
                <a:latin typeface="Century Schoolbook" panose="02040604050505020304" pitchFamily="18" charset="0"/>
              </a:rPr>
              <a:t> Tension avec leur formatrice U ou T </a:t>
            </a:r>
            <a:r>
              <a:rPr lang="fr-CA" dirty="0">
                <a:solidFill>
                  <a:srgbClr val="002060"/>
                </a:solidFill>
                <a:latin typeface="Century Schoolbook" panose="02040604050505020304" pitchFamily="18" charset="0"/>
              </a:rPr>
              <a:t>: 24%</a:t>
            </a:r>
          </a:p>
          <a:p>
            <a:pPr lvl="0"/>
            <a:r>
              <a:rPr lang="fr-CA" dirty="0">
                <a:solidFill>
                  <a:srgbClr val="002060"/>
                </a:solidFill>
                <a:latin typeface="Century Schoolbook" panose="02040604050505020304" pitchFamily="18" charset="0"/>
              </a:rPr>
              <a:t>Génère :</a:t>
            </a:r>
          </a:p>
          <a:p>
            <a:pPr marL="285750" lvl="0" indent="-285750">
              <a:buFont typeface="Arial" panose="020B0604020202020204" pitchFamily="34" charset="0"/>
              <a:buChar char="•"/>
            </a:pPr>
            <a:r>
              <a:rPr lang="fr-CA" dirty="0">
                <a:solidFill>
                  <a:srgbClr val="002060"/>
                </a:solidFill>
                <a:latin typeface="Century Schoolbook" panose="02040604050505020304" pitchFamily="18" charset="0"/>
              </a:rPr>
              <a:t>solitude, peur d’être jugée, ne pas être comprise</a:t>
            </a:r>
          </a:p>
          <a:p>
            <a:pPr marL="285750" lvl="0" indent="-285750">
              <a:buFont typeface="Arial" panose="020B0604020202020204" pitchFamily="34" charset="0"/>
              <a:buChar char="•"/>
            </a:pPr>
            <a:r>
              <a:rPr lang="fr-CA" dirty="0">
                <a:solidFill>
                  <a:srgbClr val="002060"/>
                </a:solidFill>
                <a:latin typeface="Century Schoolbook" panose="02040604050505020304" pitchFamily="18" charset="0"/>
              </a:rPr>
              <a:t>augmentation de l’anxiété occasionnée par la peur d’être prise au piège,</a:t>
            </a:r>
          </a:p>
          <a:p>
            <a:pPr marL="285750" lvl="0" indent="-285750">
              <a:buFont typeface="Arial" panose="020B0604020202020204" pitchFamily="34" charset="0"/>
              <a:buChar char="•"/>
            </a:pPr>
            <a:r>
              <a:rPr lang="fr-CA" dirty="0">
                <a:solidFill>
                  <a:srgbClr val="002060"/>
                </a:solidFill>
                <a:latin typeface="Century Schoolbook" panose="02040604050505020304" pitchFamily="18" charset="0"/>
              </a:rPr>
              <a:t>communications lacunaires</a:t>
            </a:r>
          </a:p>
          <a:p>
            <a:endParaRPr lang="fr-CA" dirty="0">
              <a:solidFill>
                <a:srgbClr val="002060"/>
              </a:solidFill>
              <a:latin typeface="Century Schoolbook" panose="02040604050505020304" pitchFamily="18" charset="0"/>
            </a:endParaRPr>
          </a:p>
          <a:p>
            <a:endParaRPr lang="fr-CA" dirty="0">
              <a:solidFill>
                <a:srgbClr val="002060"/>
              </a:solidFill>
              <a:latin typeface="Century Schoolbook" panose="02040604050505020304" pitchFamily="18" charset="0"/>
            </a:endParaRPr>
          </a:p>
        </p:txBody>
      </p:sp>
      <p:sp>
        <p:nvSpPr>
          <p:cNvPr id="12" name="Bulle narrative : ronde 11">
            <a:extLst>
              <a:ext uri="{FF2B5EF4-FFF2-40B4-BE49-F238E27FC236}">
                <a16:creationId xmlns:a16="http://schemas.microsoft.com/office/drawing/2014/main" id="{7C6E0242-1FED-4B41-B5D7-8DBCAC8B182C}"/>
              </a:ext>
            </a:extLst>
          </p:cNvPr>
          <p:cNvSpPr/>
          <p:nvPr/>
        </p:nvSpPr>
        <p:spPr>
          <a:xfrm>
            <a:off x="6766561" y="3428999"/>
            <a:ext cx="5154328" cy="2171601"/>
          </a:xfrm>
          <a:prstGeom prst="wedgeEllipseCallout">
            <a:avLst>
              <a:gd name="adj1" fmla="val -49251"/>
              <a:gd name="adj2" fmla="val 42003"/>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A" sz="1600" i="1" dirty="0">
              <a:solidFill>
                <a:srgbClr val="002060"/>
              </a:solidFill>
            </a:endParaRPr>
          </a:p>
          <a:p>
            <a:endParaRPr lang="fr-CA" sz="1600" dirty="0">
              <a:solidFill>
                <a:srgbClr val="002060"/>
              </a:solidFill>
            </a:endParaRPr>
          </a:p>
          <a:p>
            <a:r>
              <a:rPr lang="fr-CA" sz="1600" dirty="0">
                <a:solidFill>
                  <a:srgbClr val="002060"/>
                </a:solidFill>
              </a:rPr>
              <a:t>«</a:t>
            </a:r>
            <a:r>
              <a:rPr lang="fr-CA" sz="1600" i="1" dirty="0">
                <a:solidFill>
                  <a:srgbClr val="002060"/>
                </a:solidFill>
              </a:rPr>
              <a:t> Mes efforts étaient triplés. Malgré mon 300</a:t>
            </a:r>
            <a:r>
              <a:rPr lang="fr-CA" sz="1600" dirty="0">
                <a:solidFill>
                  <a:srgbClr val="002060"/>
                </a:solidFill>
              </a:rPr>
              <a:t> </a:t>
            </a:r>
            <a:r>
              <a:rPr lang="fr-CA" sz="1600" i="1" dirty="0">
                <a:solidFill>
                  <a:srgbClr val="002060"/>
                </a:solidFill>
              </a:rPr>
              <a:t>%, il y avait des mouches cachées sous le tapis, qui pouvaient me surprendre à tous moments. Les façons de faire de cette superviseure sont inscrites dans mon traumatisme</a:t>
            </a:r>
            <a:r>
              <a:rPr lang="fr-CA" sz="1600" dirty="0">
                <a:solidFill>
                  <a:srgbClr val="002060"/>
                </a:solidFill>
              </a:rPr>
              <a:t>». (P5)</a:t>
            </a:r>
          </a:p>
          <a:p>
            <a:endParaRPr lang="fr-CA" sz="1600" i="1" dirty="0">
              <a:solidFill>
                <a:srgbClr val="002060"/>
              </a:solidFill>
            </a:endParaRPr>
          </a:p>
          <a:p>
            <a:endParaRPr lang="fr-CA" sz="1600" dirty="0">
              <a:solidFill>
                <a:srgbClr val="002060"/>
              </a:solidFill>
              <a:latin typeface="Century Schoolbook" panose="02040604050505020304" pitchFamily="18" charset="0"/>
            </a:endParaRPr>
          </a:p>
        </p:txBody>
      </p:sp>
      <p:pic>
        <p:nvPicPr>
          <p:cNvPr id="9" name="Image 8">
            <a:extLst>
              <a:ext uri="{FF2B5EF4-FFF2-40B4-BE49-F238E27FC236}">
                <a16:creationId xmlns:a16="http://schemas.microsoft.com/office/drawing/2014/main" id="{A09D4E97-BA47-4974-A285-1FD057D787E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166342" y="4171307"/>
            <a:ext cx="3052536" cy="2031324"/>
          </a:xfrm>
          <a:prstGeom prst="rect">
            <a:avLst/>
          </a:prstGeom>
        </p:spPr>
      </p:pic>
    </p:spTree>
    <p:extLst>
      <p:ext uri="{BB962C8B-B14F-4D97-AF65-F5344CB8AC3E}">
        <p14:creationId xmlns:p14="http://schemas.microsoft.com/office/powerpoint/2010/main" val="1476054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custDataLst>
              <p:tags r:id="rId1"/>
            </p:custDataLst>
          </p:nvPr>
        </p:nvSpPr>
        <p:spPr>
          <a:xfrm>
            <a:off x="635210" y="2039586"/>
            <a:ext cx="10588741" cy="5981356"/>
          </a:xfrm>
        </p:spPr>
        <p:txBody>
          <a:bodyPr>
            <a:normAutofit/>
          </a:bodyPr>
          <a:lstStyle/>
          <a:p>
            <a:pPr marL="801688">
              <a:lnSpc>
                <a:spcPct val="100000"/>
              </a:lnSpc>
              <a:spcBef>
                <a:spcPts val="0"/>
              </a:spcBef>
              <a:spcAft>
                <a:spcPts val="0"/>
              </a:spcAft>
              <a:buNone/>
            </a:pPr>
            <a:r>
              <a:rPr lang="en-CA" sz="2200" b="1" dirty="0">
                <a:solidFill>
                  <a:srgbClr val="002060"/>
                </a:solidFill>
                <a:latin typeface="Century Schoolbook" panose="02040604050505020304" pitchFamily="18" charset="0"/>
                <a:cs typeface="Arial Black"/>
              </a:rPr>
              <a:t>1) </a:t>
            </a:r>
            <a:r>
              <a:rPr lang="en-CA" sz="2200" b="1" dirty="0" err="1">
                <a:solidFill>
                  <a:srgbClr val="002060"/>
                </a:solidFill>
                <a:latin typeface="Century Schoolbook" panose="02040604050505020304" pitchFamily="18" charset="0"/>
                <a:cs typeface="Arial Black"/>
              </a:rPr>
              <a:t>Présentation</a:t>
            </a:r>
            <a:r>
              <a:rPr lang="en-CA" sz="2200" b="1" dirty="0">
                <a:solidFill>
                  <a:srgbClr val="002060"/>
                </a:solidFill>
                <a:latin typeface="Century Schoolbook" panose="02040604050505020304" pitchFamily="18" charset="0"/>
                <a:cs typeface="Arial Black"/>
              </a:rPr>
              <a:t> du </a:t>
            </a:r>
            <a:r>
              <a:rPr lang="en-CA" sz="2200" b="1" dirty="0" err="1">
                <a:solidFill>
                  <a:srgbClr val="002060"/>
                </a:solidFill>
                <a:latin typeface="Century Schoolbook" panose="02040604050505020304" pitchFamily="18" charset="0"/>
                <a:cs typeface="Arial Black"/>
              </a:rPr>
              <a:t>projet</a:t>
            </a:r>
            <a:r>
              <a:rPr lang="en-CA" sz="2200" b="1" dirty="0">
                <a:solidFill>
                  <a:srgbClr val="002060"/>
                </a:solidFill>
                <a:latin typeface="Century Schoolbook" panose="02040604050505020304" pitchFamily="18" charset="0"/>
                <a:cs typeface="Arial Black"/>
              </a:rPr>
              <a:t> de recherche</a:t>
            </a:r>
          </a:p>
          <a:p>
            <a:pPr marL="573088" indent="0">
              <a:lnSpc>
                <a:spcPct val="100000"/>
              </a:lnSpc>
              <a:spcBef>
                <a:spcPts val="0"/>
              </a:spcBef>
              <a:buNone/>
            </a:pPr>
            <a:endParaRPr lang="en-CA" sz="2200" b="1" dirty="0">
              <a:solidFill>
                <a:srgbClr val="002060"/>
              </a:solidFill>
              <a:latin typeface="Century Schoolbook" panose="02040604050505020304" pitchFamily="18" charset="0"/>
              <a:cs typeface="Arial Black"/>
            </a:endParaRPr>
          </a:p>
          <a:p>
            <a:pPr marL="915988" indent="-342900">
              <a:lnSpc>
                <a:spcPct val="100000"/>
              </a:lnSpc>
              <a:spcBef>
                <a:spcPts val="0"/>
              </a:spcBef>
              <a:buFont typeface="Wingdings" panose="05000000000000000000" pitchFamily="2" charset="2"/>
              <a:buChar char="§"/>
            </a:pPr>
            <a:r>
              <a:rPr lang="en-CA" sz="2000" dirty="0" err="1">
                <a:solidFill>
                  <a:srgbClr val="002060"/>
                </a:solidFill>
                <a:latin typeface="Century Schoolbook" panose="02040604050505020304" pitchFamily="18" charset="0"/>
                <a:cs typeface="Arial Black"/>
              </a:rPr>
              <a:t>Problématique</a:t>
            </a:r>
            <a:r>
              <a:rPr lang="en-CA" sz="2000" dirty="0">
                <a:solidFill>
                  <a:srgbClr val="002060"/>
                </a:solidFill>
                <a:latin typeface="Century Schoolbook" panose="02040604050505020304" pitchFamily="18" charset="0"/>
                <a:cs typeface="Arial Black"/>
              </a:rPr>
              <a:t> : ESH </a:t>
            </a:r>
            <a:r>
              <a:rPr lang="en-CA" sz="2000" dirty="0" err="1">
                <a:solidFill>
                  <a:srgbClr val="002060"/>
                </a:solidFill>
                <a:latin typeface="Century Schoolbook" panose="02040604050505020304" pitchFamily="18" charset="0"/>
                <a:cs typeface="Arial Black"/>
              </a:rPr>
              <a:t>ayant</a:t>
            </a:r>
            <a:r>
              <a:rPr lang="en-CA" sz="2000" dirty="0">
                <a:solidFill>
                  <a:srgbClr val="002060"/>
                </a:solidFill>
                <a:latin typeface="Century Schoolbook" panose="02040604050505020304" pitchFamily="18" charset="0"/>
                <a:cs typeface="Arial Black"/>
              </a:rPr>
              <a:t> un trouble et les stages </a:t>
            </a:r>
            <a:endParaRPr lang="en-CA" sz="2000" dirty="0">
              <a:solidFill>
                <a:srgbClr val="FF0000"/>
              </a:solidFill>
              <a:latin typeface="Century Schoolbook" panose="02040604050505020304" pitchFamily="18" charset="0"/>
              <a:cs typeface="Arial Black"/>
            </a:endParaRPr>
          </a:p>
          <a:p>
            <a:pPr marL="1030288" lvl="1" indent="0">
              <a:lnSpc>
                <a:spcPct val="100000"/>
              </a:lnSpc>
              <a:spcBef>
                <a:spcPts val="0"/>
              </a:spcBef>
              <a:buNone/>
            </a:pPr>
            <a:endParaRPr lang="en-CA" sz="2000" dirty="0">
              <a:solidFill>
                <a:srgbClr val="002060"/>
              </a:solidFill>
              <a:latin typeface="Century Schoolbook" panose="02040604050505020304" pitchFamily="18" charset="0"/>
              <a:cs typeface="Arial Black"/>
            </a:endParaRPr>
          </a:p>
          <a:p>
            <a:pPr marL="915988" indent="-342900">
              <a:lnSpc>
                <a:spcPct val="100000"/>
              </a:lnSpc>
              <a:spcBef>
                <a:spcPts val="0"/>
              </a:spcBef>
              <a:buFont typeface="Wingdings" panose="05000000000000000000" pitchFamily="2" charset="2"/>
              <a:buChar char="§"/>
            </a:pPr>
            <a:r>
              <a:rPr lang="en-CA" sz="2000" dirty="0" err="1">
                <a:solidFill>
                  <a:srgbClr val="002060"/>
                </a:solidFill>
                <a:latin typeface="Century Schoolbook" panose="02040604050505020304" pitchFamily="18" charset="0"/>
                <a:cs typeface="Arial Black"/>
              </a:rPr>
              <a:t>Méthodologie</a:t>
            </a:r>
            <a:endParaRPr lang="en-CA" sz="2000" dirty="0">
              <a:solidFill>
                <a:srgbClr val="002060"/>
              </a:solidFill>
              <a:latin typeface="Century Schoolbook" panose="02040604050505020304" pitchFamily="18" charset="0"/>
              <a:cs typeface="Arial Black"/>
            </a:endParaRPr>
          </a:p>
          <a:p>
            <a:pPr marL="915988" indent="-342900">
              <a:lnSpc>
                <a:spcPct val="100000"/>
              </a:lnSpc>
              <a:spcBef>
                <a:spcPts val="0"/>
              </a:spcBef>
              <a:buFont typeface="Wingdings" panose="05000000000000000000" pitchFamily="2" charset="2"/>
              <a:buChar char="§"/>
            </a:pPr>
            <a:endParaRPr lang="en-CA" sz="2000" dirty="0">
              <a:solidFill>
                <a:srgbClr val="002060"/>
              </a:solidFill>
              <a:latin typeface="Century Schoolbook" panose="02040604050505020304" pitchFamily="18" charset="0"/>
              <a:cs typeface="Arial Black"/>
            </a:endParaRPr>
          </a:p>
          <a:p>
            <a:pPr marL="915988" indent="-342900">
              <a:lnSpc>
                <a:spcPct val="100000"/>
              </a:lnSpc>
              <a:spcBef>
                <a:spcPts val="0"/>
              </a:spcBef>
              <a:buFont typeface="Wingdings" panose="05000000000000000000" pitchFamily="2" charset="2"/>
              <a:buChar char="§"/>
            </a:pPr>
            <a:r>
              <a:rPr lang="en-CA" sz="2000" dirty="0" err="1">
                <a:solidFill>
                  <a:srgbClr val="002060"/>
                </a:solidFill>
                <a:latin typeface="Century Schoolbook" panose="02040604050505020304" pitchFamily="18" charset="0"/>
                <a:cs typeface="Arial Black"/>
              </a:rPr>
              <a:t>Résultats</a:t>
            </a:r>
            <a:r>
              <a:rPr lang="en-CA" sz="2000" dirty="0">
                <a:solidFill>
                  <a:srgbClr val="002060"/>
                </a:solidFill>
                <a:latin typeface="Century Schoolbook" panose="02040604050505020304" pitchFamily="18" charset="0"/>
                <a:cs typeface="Arial Black"/>
              </a:rPr>
              <a:t> et conclusion</a:t>
            </a:r>
          </a:p>
          <a:p>
            <a:pPr marL="801688">
              <a:lnSpc>
                <a:spcPct val="100000"/>
              </a:lnSpc>
              <a:spcBef>
                <a:spcPts val="0"/>
              </a:spcBef>
              <a:spcAft>
                <a:spcPts val="0"/>
              </a:spcAft>
              <a:buNone/>
            </a:pPr>
            <a:endParaRPr lang="en-CA" sz="2200" b="1" dirty="0">
              <a:solidFill>
                <a:srgbClr val="002060"/>
              </a:solidFill>
              <a:latin typeface="Century Schoolbook" panose="02040604050505020304" pitchFamily="18" charset="0"/>
              <a:cs typeface="Arial Black"/>
            </a:endParaRPr>
          </a:p>
          <a:p>
            <a:pPr marL="801688">
              <a:lnSpc>
                <a:spcPct val="100000"/>
              </a:lnSpc>
              <a:spcBef>
                <a:spcPts val="0"/>
              </a:spcBef>
              <a:spcAft>
                <a:spcPts val="0"/>
              </a:spcAft>
              <a:buNone/>
            </a:pPr>
            <a:r>
              <a:rPr lang="en-CA" sz="2200" b="1" dirty="0">
                <a:solidFill>
                  <a:srgbClr val="002060"/>
                </a:solidFill>
                <a:latin typeface="Century Schoolbook" panose="02040604050505020304" pitchFamily="18" charset="0"/>
                <a:cs typeface="Arial Black"/>
              </a:rPr>
              <a:t>2) </a:t>
            </a:r>
            <a:r>
              <a:rPr lang="en-CA" sz="2200" b="1" dirty="0" err="1">
                <a:solidFill>
                  <a:srgbClr val="002060"/>
                </a:solidFill>
                <a:latin typeface="Century Schoolbook" panose="02040604050505020304" pitchFamily="18" charset="0"/>
                <a:cs typeface="Arial Black"/>
              </a:rPr>
              <a:t>Activités</a:t>
            </a:r>
            <a:r>
              <a:rPr lang="en-CA" sz="2200" b="1" dirty="0">
                <a:solidFill>
                  <a:srgbClr val="002060"/>
                </a:solidFill>
                <a:latin typeface="Century Schoolbook" panose="02040604050505020304" pitchFamily="18" charset="0"/>
                <a:cs typeface="Arial Black"/>
              </a:rPr>
              <a:t> de </a:t>
            </a:r>
            <a:r>
              <a:rPr lang="en-CA" sz="2200" b="1" dirty="0" err="1">
                <a:solidFill>
                  <a:srgbClr val="002060"/>
                </a:solidFill>
                <a:latin typeface="Century Schoolbook" panose="02040604050505020304" pitchFamily="18" charset="0"/>
                <a:cs typeface="Arial Black"/>
              </a:rPr>
              <a:t>réflexion</a:t>
            </a:r>
            <a:r>
              <a:rPr lang="en-CA" sz="2200" b="1" dirty="0">
                <a:solidFill>
                  <a:srgbClr val="002060"/>
                </a:solidFill>
                <a:latin typeface="Century Schoolbook" panose="02040604050505020304" pitchFamily="18" charset="0"/>
                <a:cs typeface="Arial Black"/>
              </a:rPr>
              <a:t> sur </a:t>
            </a:r>
            <a:r>
              <a:rPr lang="en-CA" sz="2200" b="1" dirty="0" err="1">
                <a:solidFill>
                  <a:srgbClr val="002060"/>
                </a:solidFill>
                <a:latin typeface="Century Schoolbook" panose="02040604050505020304" pitchFamily="18" charset="0"/>
                <a:cs typeface="Arial Black"/>
              </a:rPr>
              <a:t>votre</a:t>
            </a:r>
            <a:r>
              <a:rPr lang="en-CA" sz="2200" b="1" dirty="0">
                <a:solidFill>
                  <a:srgbClr val="002060"/>
                </a:solidFill>
                <a:latin typeface="Century Schoolbook" panose="02040604050505020304" pitchFamily="18" charset="0"/>
                <a:cs typeface="Arial Black"/>
              </a:rPr>
              <a:t> </a:t>
            </a:r>
            <a:r>
              <a:rPr lang="en-CA" sz="2200" b="1" dirty="0" err="1">
                <a:solidFill>
                  <a:srgbClr val="002060"/>
                </a:solidFill>
                <a:latin typeface="Century Schoolbook" panose="02040604050505020304" pitchFamily="18" charset="0"/>
                <a:cs typeface="Arial Black"/>
              </a:rPr>
              <a:t>rôle</a:t>
            </a:r>
            <a:r>
              <a:rPr lang="en-CA" sz="2200" b="1" dirty="0">
                <a:solidFill>
                  <a:srgbClr val="002060"/>
                </a:solidFill>
                <a:latin typeface="Century Schoolbook" panose="02040604050505020304" pitchFamily="18" charset="0"/>
                <a:cs typeface="Arial Black"/>
              </a:rPr>
              <a:t> de </a:t>
            </a:r>
            <a:r>
              <a:rPr lang="en-CA" sz="2200" b="1" dirty="0" err="1">
                <a:solidFill>
                  <a:srgbClr val="002060"/>
                </a:solidFill>
                <a:latin typeface="Century Schoolbook" panose="02040604050505020304" pitchFamily="18" charset="0"/>
                <a:cs typeface="Arial Black"/>
              </a:rPr>
              <a:t>conseillers</a:t>
            </a:r>
            <a:r>
              <a:rPr lang="en-CA" sz="2200" b="1" dirty="0">
                <a:solidFill>
                  <a:srgbClr val="002060"/>
                </a:solidFill>
                <a:latin typeface="Century Schoolbook" panose="02040604050505020304" pitchFamily="18" charset="0"/>
                <a:cs typeface="Arial Black"/>
              </a:rPr>
              <a:t> </a:t>
            </a:r>
            <a:r>
              <a:rPr lang="en-CA" sz="2200" b="1" dirty="0" err="1">
                <a:solidFill>
                  <a:srgbClr val="002060"/>
                </a:solidFill>
                <a:latin typeface="Century Schoolbook" panose="02040604050505020304" pitchFamily="18" charset="0"/>
                <a:cs typeface="Arial Black"/>
              </a:rPr>
              <a:t>découlant</a:t>
            </a:r>
            <a:r>
              <a:rPr lang="en-CA" sz="2200" b="1" dirty="0">
                <a:solidFill>
                  <a:srgbClr val="002060"/>
                </a:solidFill>
                <a:latin typeface="Century Schoolbook" panose="02040604050505020304" pitchFamily="18" charset="0"/>
                <a:cs typeface="Arial Black"/>
              </a:rPr>
              <a:t> </a:t>
            </a:r>
          </a:p>
          <a:p>
            <a:pPr marL="801688">
              <a:lnSpc>
                <a:spcPct val="100000"/>
              </a:lnSpc>
              <a:spcBef>
                <a:spcPts val="0"/>
              </a:spcBef>
              <a:spcAft>
                <a:spcPts val="0"/>
              </a:spcAft>
              <a:buNone/>
            </a:pPr>
            <a:r>
              <a:rPr lang="en-CA" sz="2200" b="1" dirty="0">
                <a:solidFill>
                  <a:srgbClr val="002060"/>
                </a:solidFill>
                <a:latin typeface="Century Schoolbook" panose="02040604050505020304" pitchFamily="18" charset="0"/>
                <a:cs typeface="Arial Black"/>
              </a:rPr>
              <a:t>	 de </a:t>
            </a:r>
            <a:r>
              <a:rPr lang="en-CA" sz="2200" b="1" dirty="0" err="1">
                <a:solidFill>
                  <a:srgbClr val="002060"/>
                </a:solidFill>
                <a:latin typeface="Century Schoolbook" panose="02040604050505020304" pitchFamily="18" charset="0"/>
                <a:cs typeface="Arial Black"/>
              </a:rPr>
              <a:t>ces</a:t>
            </a:r>
            <a:r>
              <a:rPr lang="en-CA" sz="2200" b="1" dirty="0">
                <a:solidFill>
                  <a:srgbClr val="002060"/>
                </a:solidFill>
                <a:latin typeface="Century Schoolbook" panose="02040604050505020304" pitchFamily="18" charset="0"/>
                <a:cs typeface="Arial Black"/>
              </a:rPr>
              <a:t> </a:t>
            </a:r>
            <a:r>
              <a:rPr lang="en-CA" sz="2200" b="1" dirty="0" err="1">
                <a:solidFill>
                  <a:srgbClr val="002060"/>
                </a:solidFill>
                <a:latin typeface="Century Schoolbook" panose="02040604050505020304" pitchFamily="18" charset="0"/>
                <a:cs typeface="Arial Black"/>
              </a:rPr>
              <a:t>résultats</a:t>
            </a:r>
            <a:r>
              <a:rPr lang="en-CA" sz="2200" b="1" dirty="0">
                <a:solidFill>
                  <a:srgbClr val="002060"/>
                </a:solidFill>
                <a:latin typeface="Century Schoolbook" panose="02040604050505020304" pitchFamily="18" charset="0"/>
                <a:cs typeface="Arial Black"/>
              </a:rPr>
              <a:t> </a:t>
            </a:r>
            <a:r>
              <a:rPr lang="en-CA" sz="2200" b="1" dirty="0">
                <a:solidFill>
                  <a:schemeClr val="accent2">
                    <a:lumMod val="75000"/>
                  </a:schemeClr>
                </a:solidFill>
                <a:latin typeface="Century Schoolbook" panose="02040604050505020304" pitchFamily="18" charset="0"/>
                <a:cs typeface="Arial Black"/>
              </a:rPr>
              <a:t> </a:t>
            </a:r>
          </a:p>
          <a:p>
            <a:pPr marL="0" indent="0" algn="ctr">
              <a:lnSpc>
                <a:spcPct val="100000"/>
              </a:lnSpc>
              <a:spcBef>
                <a:spcPts val="0"/>
              </a:spcBef>
              <a:spcAft>
                <a:spcPts val="0"/>
              </a:spcAft>
              <a:buNone/>
            </a:pPr>
            <a:endParaRPr lang="fr-CA" sz="2200" b="1" dirty="0">
              <a:solidFill>
                <a:schemeClr val="accent2">
                  <a:lumMod val="75000"/>
                </a:schemeClr>
              </a:solidFill>
              <a:latin typeface="Century Schoolbook" panose="02040604050505020304" pitchFamily="18" charset="0"/>
            </a:endParaRPr>
          </a:p>
          <a:p>
            <a:pPr marL="0" indent="0" algn="ctr">
              <a:lnSpc>
                <a:spcPct val="100000"/>
              </a:lnSpc>
              <a:spcBef>
                <a:spcPts val="0"/>
              </a:spcBef>
              <a:spcAft>
                <a:spcPts val="0"/>
              </a:spcAft>
              <a:buNone/>
            </a:pPr>
            <a:endParaRPr lang="fr-CA" sz="2200" b="1" dirty="0">
              <a:solidFill>
                <a:schemeClr val="accent2">
                  <a:lumMod val="75000"/>
                </a:schemeClr>
              </a:solidFill>
              <a:latin typeface="Century Schoolbook" panose="02040604050505020304" pitchFamily="18" charset="0"/>
            </a:endParaRPr>
          </a:p>
          <a:p>
            <a:pPr lvl="1">
              <a:lnSpc>
                <a:spcPct val="100000"/>
              </a:lnSpc>
              <a:spcBef>
                <a:spcPts val="0"/>
              </a:spcBef>
              <a:spcAft>
                <a:spcPts val="0"/>
              </a:spcAft>
            </a:pPr>
            <a:endParaRPr lang="fr-CA" sz="2200" dirty="0">
              <a:solidFill>
                <a:schemeClr val="accent2">
                  <a:lumMod val="75000"/>
                </a:schemeClr>
              </a:solidFill>
              <a:latin typeface="Century Schoolbook" panose="02040604050505020304" pitchFamily="18" charset="0"/>
            </a:endParaRPr>
          </a:p>
          <a:p>
            <a:pPr>
              <a:lnSpc>
                <a:spcPct val="100000"/>
              </a:lnSpc>
              <a:spcBef>
                <a:spcPts val="0"/>
              </a:spcBef>
              <a:spcAft>
                <a:spcPts val="0"/>
              </a:spcAft>
            </a:pPr>
            <a:endParaRPr lang="fr-CA" sz="2200" dirty="0">
              <a:solidFill>
                <a:schemeClr val="accent2">
                  <a:lumMod val="75000"/>
                </a:schemeClr>
              </a:solidFill>
              <a:latin typeface="Century Schoolbook" panose="02040604050505020304" pitchFamily="18" charset="0"/>
            </a:endParaRPr>
          </a:p>
          <a:p>
            <a:pPr>
              <a:lnSpc>
                <a:spcPct val="100000"/>
              </a:lnSpc>
              <a:spcBef>
                <a:spcPts val="0"/>
              </a:spcBef>
              <a:spcAft>
                <a:spcPts val="0"/>
              </a:spcAft>
            </a:pPr>
            <a:endParaRPr lang="fr-CA" sz="2200" dirty="0">
              <a:solidFill>
                <a:schemeClr val="accent2">
                  <a:lumMod val="75000"/>
                </a:schemeClr>
              </a:solidFill>
              <a:latin typeface="Century Schoolbook" panose="02040604050505020304" pitchFamily="18" charset="0"/>
            </a:endParaRPr>
          </a:p>
        </p:txBody>
      </p:sp>
      <p:sp>
        <p:nvSpPr>
          <p:cNvPr id="5" name="Titre 1"/>
          <p:cNvSpPr>
            <a:spLocks noGrp="1"/>
          </p:cNvSpPr>
          <p:nvPr>
            <p:ph type="title"/>
            <p:custDataLst>
              <p:tags r:id="rId2"/>
            </p:custDataLst>
          </p:nvPr>
        </p:nvSpPr>
        <p:spPr>
          <a:xfrm>
            <a:off x="1097280" y="286603"/>
            <a:ext cx="10058400" cy="1450757"/>
          </a:xfrm>
        </p:spPr>
        <p:txBody>
          <a:bodyPr/>
          <a:lstStyle/>
          <a:p>
            <a:r>
              <a:rPr lang="fr-FR" dirty="0">
                <a:solidFill>
                  <a:srgbClr val="002060"/>
                </a:solidFill>
                <a:latin typeface="Century Schoolbook" panose="02040604050505020304" pitchFamily="18" charset="0"/>
              </a:rPr>
              <a:t>Plan de la rencontre</a:t>
            </a:r>
            <a:endParaRPr lang="fr-CA" dirty="0">
              <a:solidFill>
                <a:srgbClr val="002060"/>
              </a:solidFill>
              <a:latin typeface="Century Schoolbook" panose="02040604050505020304" pitchFamily="18" charset="0"/>
            </a:endParaRPr>
          </a:p>
        </p:txBody>
      </p:sp>
      <p:sp>
        <p:nvSpPr>
          <p:cNvPr id="4" name="Espace réservé du numéro de diapositive 5">
            <a:extLst>
              <a:ext uri="{FF2B5EF4-FFF2-40B4-BE49-F238E27FC236}">
                <a16:creationId xmlns:a16="http://schemas.microsoft.com/office/drawing/2014/main" id="{340C3E77-EA3B-45C9-90A6-DC3016B5BD7A}"/>
              </a:ext>
            </a:extLst>
          </p:cNvPr>
          <p:cNvSpPr>
            <a:spLocks noGrp="1"/>
          </p:cNvSpPr>
          <p:nvPr>
            <p:ph type="sldNum" sz="quarter" idx="12"/>
            <p:custDataLst>
              <p:tags r:id="rId3"/>
            </p:custDataLst>
          </p:nvPr>
        </p:nvSpPr>
        <p:spPr>
          <a:xfrm>
            <a:off x="8610600" y="6356350"/>
            <a:ext cx="2743200" cy="365125"/>
          </a:xfrm>
        </p:spPr>
        <p:txBody>
          <a:bodyPr/>
          <a:lstStyle/>
          <a:p>
            <a:fld id="{20EB95C9-C5EB-4D2F-9A8C-086966960D22}" type="slidenum">
              <a:rPr lang="fr-CA" smtClean="0"/>
              <a:pPr/>
              <a:t>2</a:t>
            </a:fld>
            <a:endParaRPr lang="fr-CA" dirty="0"/>
          </a:p>
        </p:txBody>
      </p:sp>
      <p:cxnSp>
        <p:nvCxnSpPr>
          <p:cNvPr id="6" name="Straight Connector 3">
            <a:extLst>
              <a:ext uri="{FF2B5EF4-FFF2-40B4-BE49-F238E27FC236}">
                <a16:creationId xmlns:a16="http://schemas.microsoft.com/office/drawing/2014/main" id="{FB420881-2C5A-4674-9B8C-6AEEF4877347}"/>
              </a:ext>
            </a:extLst>
          </p:cNvPr>
          <p:cNvCxnSpPr/>
          <p:nvPr>
            <p:custDataLst>
              <p:tags r:id="rId4"/>
            </p:custDataLst>
          </p:nvPr>
        </p:nvCxnSpPr>
        <p:spPr>
          <a:xfrm>
            <a:off x="442538" y="1636295"/>
            <a:ext cx="10781414"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82757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custDataLst>
              <p:tags r:id="rId1"/>
            </p:custDataLst>
          </p:nvPr>
        </p:nvSpPr>
        <p:spPr>
          <a:xfrm>
            <a:off x="8629650" y="6369871"/>
            <a:ext cx="2743200" cy="365125"/>
          </a:xfrm>
        </p:spPr>
        <p:txBody>
          <a:bodyPr/>
          <a:lstStyle/>
          <a:p>
            <a:fld id="{6113E31D-E2AB-40D1-8B51-AFA5AFEF393A}" type="slidenum">
              <a:rPr lang="en-US" smtClean="0"/>
              <a:pPr/>
              <a:t>20</a:t>
            </a:fld>
            <a:endParaRPr lang="en-US" dirty="0"/>
          </a:p>
        </p:txBody>
      </p:sp>
      <p:cxnSp>
        <p:nvCxnSpPr>
          <p:cNvPr id="6" name="Straight Connector 3"/>
          <p:cNvCxnSpPr/>
          <p:nvPr>
            <p:custDataLst>
              <p:tags r:id="rId2"/>
            </p:custDataLst>
          </p:nvPr>
        </p:nvCxnSpPr>
        <p:spPr>
          <a:xfrm>
            <a:off x="438114" y="1543531"/>
            <a:ext cx="10781414"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Titre 1">
            <a:extLst>
              <a:ext uri="{FF2B5EF4-FFF2-40B4-BE49-F238E27FC236}">
                <a16:creationId xmlns:a16="http://schemas.microsoft.com/office/drawing/2014/main" id="{138D0C6D-D6EB-478B-A779-7CB74E7E6ED3}"/>
              </a:ext>
            </a:extLst>
          </p:cNvPr>
          <p:cNvSpPr>
            <a:spLocks noGrp="1"/>
          </p:cNvSpPr>
          <p:nvPr>
            <p:ph type="title"/>
            <p:custDataLst>
              <p:tags r:id="rId3"/>
            </p:custDataLst>
          </p:nvPr>
        </p:nvSpPr>
        <p:spPr>
          <a:xfrm>
            <a:off x="1203672" y="305566"/>
            <a:ext cx="9404723" cy="1092968"/>
          </a:xfrm>
        </p:spPr>
        <p:txBody>
          <a:bodyPr/>
          <a:lstStyle/>
          <a:p>
            <a:r>
              <a:rPr lang="fr-CA" dirty="0">
                <a:solidFill>
                  <a:srgbClr val="002060"/>
                </a:solidFill>
                <a:latin typeface="Century Schoolbook" panose="02040604050505020304" pitchFamily="18" charset="0"/>
              </a:rPr>
              <a:t>Résultats</a:t>
            </a:r>
            <a:endParaRPr lang="fr-CA" sz="3200" dirty="0">
              <a:solidFill>
                <a:srgbClr val="002060"/>
              </a:solidFill>
              <a:latin typeface="Century Schoolbook" panose="02040604050505020304" pitchFamily="18" charset="0"/>
            </a:endParaRPr>
          </a:p>
        </p:txBody>
      </p:sp>
      <p:sp>
        <p:nvSpPr>
          <p:cNvPr id="2" name="Rectangle 1">
            <a:extLst>
              <a:ext uri="{FF2B5EF4-FFF2-40B4-BE49-F238E27FC236}">
                <a16:creationId xmlns:a16="http://schemas.microsoft.com/office/drawing/2014/main" id="{274521B6-F309-4450-B51D-5563D8F4E8A6}"/>
              </a:ext>
            </a:extLst>
          </p:cNvPr>
          <p:cNvSpPr/>
          <p:nvPr>
            <p:custDataLst>
              <p:tags r:id="rId4"/>
            </p:custDataLst>
          </p:nvPr>
        </p:nvSpPr>
        <p:spPr>
          <a:xfrm>
            <a:off x="3683170" y="448647"/>
            <a:ext cx="6934851" cy="769441"/>
          </a:xfrm>
          <a:prstGeom prst="rect">
            <a:avLst/>
          </a:prstGeom>
        </p:spPr>
        <p:txBody>
          <a:bodyPr wrap="square">
            <a:spAutoFit/>
          </a:bodyPr>
          <a:lstStyle/>
          <a:p>
            <a:pPr marL="90170">
              <a:spcAft>
                <a:spcPts val="0"/>
              </a:spcAft>
            </a:pPr>
            <a:r>
              <a:rPr lang="fr-CA" sz="4400" dirty="0">
                <a:solidFill>
                  <a:srgbClr val="002060"/>
                </a:solidFill>
                <a:latin typeface="Century Schoolbook" panose="02040604050505020304" pitchFamily="18" charset="0"/>
                <a:ea typeface="Calibri" panose="020F0502020204030204" pitchFamily="34" charset="0"/>
                <a:cs typeface="Times New Roman" panose="02020603050405020304" pitchFamily="18" charset="0"/>
              </a:rPr>
              <a:t>: les facteurs aggravants</a:t>
            </a:r>
          </a:p>
        </p:txBody>
      </p:sp>
      <p:sp>
        <p:nvSpPr>
          <p:cNvPr id="10" name="ZoneTexte 9">
            <a:extLst>
              <a:ext uri="{FF2B5EF4-FFF2-40B4-BE49-F238E27FC236}">
                <a16:creationId xmlns:a16="http://schemas.microsoft.com/office/drawing/2014/main" id="{12D6CEF4-8D2F-4410-94B7-91EE3087C095}"/>
              </a:ext>
            </a:extLst>
          </p:cNvPr>
          <p:cNvSpPr txBox="1"/>
          <p:nvPr>
            <p:custDataLst>
              <p:tags r:id="rId5"/>
            </p:custDataLst>
          </p:nvPr>
        </p:nvSpPr>
        <p:spPr>
          <a:xfrm flipH="1">
            <a:off x="582267" y="1801584"/>
            <a:ext cx="11276055" cy="646331"/>
          </a:xfrm>
          <a:prstGeom prst="rect">
            <a:avLst/>
          </a:prstGeom>
          <a:noFill/>
        </p:spPr>
        <p:txBody>
          <a:bodyPr wrap="square" rtlCol="0">
            <a:spAutoFit/>
          </a:bodyPr>
          <a:lstStyle/>
          <a:p>
            <a:r>
              <a:rPr lang="fr-CA" dirty="0">
                <a:solidFill>
                  <a:srgbClr val="002060"/>
                </a:solidFill>
                <a:latin typeface="Century Schoolbook" panose="02040604050505020304" pitchFamily="18" charset="0"/>
              </a:rPr>
              <a:t>6) </a:t>
            </a:r>
            <a:r>
              <a:rPr lang="fr-CA" b="1" dirty="0">
                <a:solidFill>
                  <a:srgbClr val="002060"/>
                </a:solidFill>
                <a:latin typeface="Century Schoolbook" panose="02040604050505020304" pitchFamily="18" charset="0"/>
              </a:rPr>
              <a:t>Se sentir jugées au regard de leur diagnostic :</a:t>
            </a:r>
            <a:r>
              <a:rPr lang="fr-CA" dirty="0">
                <a:solidFill>
                  <a:srgbClr val="002060"/>
                </a:solidFill>
                <a:latin typeface="Century Schoolbook" panose="02040604050505020304" pitchFamily="18" charset="0"/>
              </a:rPr>
              <a:t> 3 participantes</a:t>
            </a:r>
          </a:p>
          <a:p>
            <a:endParaRPr lang="fr-CA" dirty="0">
              <a:solidFill>
                <a:srgbClr val="002060"/>
              </a:solidFill>
              <a:latin typeface="Century Schoolbook" panose="02040604050505020304" pitchFamily="18" charset="0"/>
            </a:endParaRPr>
          </a:p>
        </p:txBody>
      </p:sp>
      <p:sp>
        <p:nvSpPr>
          <p:cNvPr id="12" name="Bulle narrative : ronde 11">
            <a:extLst>
              <a:ext uri="{FF2B5EF4-FFF2-40B4-BE49-F238E27FC236}">
                <a16:creationId xmlns:a16="http://schemas.microsoft.com/office/drawing/2014/main" id="{7C6E0242-1FED-4B41-B5D7-8DBCAC8B182C}"/>
              </a:ext>
            </a:extLst>
          </p:cNvPr>
          <p:cNvSpPr/>
          <p:nvPr/>
        </p:nvSpPr>
        <p:spPr>
          <a:xfrm>
            <a:off x="7806088" y="2532639"/>
            <a:ext cx="3754454" cy="1983915"/>
          </a:xfrm>
          <a:prstGeom prst="wedgeEllipseCallout">
            <a:avLst>
              <a:gd name="adj1" fmla="val -44396"/>
              <a:gd name="adj2" fmla="val 50285"/>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A" sz="1600" i="1" dirty="0">
              <a:solidFill>
                <a:srgbClr val="002060"/>
              </a:solidFill>
              <a:latin typeface="Century Schoolbook" panose="02040604050505020304" pitchFamily="18" charset="0"/>
            </a:endParaRPr>
          </a:p>
          <a:p>
            <a:r>
              <a:rPr lang="fr-CA" sz="1600" i="1" dirty="0">
                <a:solidFill>
                  <a:srgbClr val="002060"/>
                </a:solidFill>
                <a:latin typeface="Century Schoolbook" panose="02040604050505020304" pitchFamily="18" charset="0"/>
              </a:rPr>
              <a:t>« Le diagnostic et la médication sont perçus par mon EA comme un problème plus qu’un effort pour m’adapter »</a:t>
            </a:r>
            <a:r>
              <a:rPr lang="fr-CA" sz="1600" dirty="0">
                <a:solidFill>
                  <a:srgbClr val="002060"/>
                </a:solidFill>
                <a:latin typeface="Century Schoolbook" panose="02040604050505020304" pitchFamily="18" charset="0"/>
              </a:rPr>
              <a:t>. P3</a:t>
            </a:r>
          </a:p>
          <a:p>
            <a:r>
              <a:rPr lang="fr-CA" sz="1600" dirty="0">
                <a:solidFill>
                  <a:srgbClr val="002060"/>
                </a:solidFill>
                <a:latin typeface="Century Schoolbook" panose="02040604050505020304" pitchFamily="18" charset="0"/>
              </a:rPr>
              <a:t> </a:t>
            </a:r>
          </a:p>
        </p:txBody>
      </p:sp>
      <p:pic>
        <p:nvPicPr>
          <p:cNvPr id="9" name="Image 8">
            <a:extLst>
              <a:ext uri="{FF2B5EF4-FFF2-40B4-BE49-F238E27FC236}">
                <a16:creationId xmlns:a16="http://schemas.microsoft.com/office/drawing/2014/main" id="{DF68F815-D83B-4776-901D-BFDB4B171A9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406335" y="4725690"/>
            <a:ext cx="2724150" cy="1676400"/>
          </a:xfrm>
          <a:prstGeom prst="rect">
            <a:avLst/>
          </a:prstGeom>
        </p:spPr>
      </p:pic>
      <p:sp>
        <p:nvSpPr>
          <p:cNvPr id="11" name="Bulle narrative : ronde 10">
            <a:extLst>
              <a:ext uri="{FF2B5EF4-FFF2-40B4-BE49-F238E27FC236}">
                <a16:creationId xmlns:a16="http://schemas.microsoft.com/office/drawing/2014/main" id="{E8F239E3-8533-4F58-9A4B-44CDD0E3ACB0}"/>
              </a:ext>
            </a:extLst>
          </p:cNvPr>
          <p:cNvSpPr/>
          <p:nvPr/>
        </p:nvSpPr>
        <p:spPr>
          <a:xfrm>
            <a:off x="370511" y="2595656"/>
            <a:ext cx="4576873" cy="1666688"/>
          </a:xfrm>
          <a:prstGeom prst="wedgeEllipseCallout">
            <a:avLst>
              <a:gd name="adj1" fmla="val -1683"/>
              <a:gd name="adj2" fmla="val 67901"/>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A" sz="1600" dirty="0">
              <a:solidFill>
                <a:srgbClr val="002060"/>
              </a:solidFill>
              <a:latin typeface="Century Schoolbook" panose="02040604050505020304" pitchFamily="18" charset="0"/>
            </a:endParaRPr>
          </a:p>
          <a:p>
            <a:r>
              <a:rPr lang="fr-CA" sz="1600" dirty="0">
                <a:solidFill>
                  <a:srgbClr val="002060"/>
                </a:solidFill>
                <a:latin typeface="Century Schoolbook" panose="02040604050505020304" pitchFamily="18" charset="0"/>
              </a:rPr>
              <a:t>« </a:t>
            </a:r>
            <a:r>
              <a:rPr lang="fr-CA" sz="1600" i="1" dirty="0">
                <a:solidFill>
                  <a:srgbClr val="002060"/>
                </a:solidFill>
                <a:latin typeface="Century Schoolbook" panose="02040604050505020304" pitchFamily="18" charset="0"/>
              </a:rPr>
              <a:t>j’ai eu l’impression qu’on ne me croyait pas. Mon superviseur ne voulait pas que je parle de mon TDA ». </a:t>
            </a:r>
            <a:r>
              <a:rPr lang="fr-CA" sz="1600" dirty="0">
                <a:solidFill>
                  <a:srgbClr val="002060"/>
                </a:solidFill>
                <a:latin typeface="Century Schoolbook" panose="02040604050505020304" pitchFamily="18" charset="0"/>
              </a:rPr>
              <a:t>P50.</a:t>
            </a:r>
          </a:p>
          <a:p>
            <a:endParaRPr lang="fr-CA" sz="1600" dirty="0">
              <a:solidFill>
                <a:srgbClr val="002060"/>
              </a:solidFill>
              <a:latin typeface="Century Schoolbook" panose="02040604050505020304" pitchFamily="18" charset="0"/>
            </a:endParaRPr>
          </a:p>
        </p:txBody>
      </p:sp>
      <p:pic>
        <p:nvPicPr>
          <p:cNvPr id="14" name="Image 13">
            <a:extLst>
              <a:ext uri="{FF2B5EF4-FFF2-40B4-BE49-F238E27FC236}">
                <a16:creationId xmlns:a16="http://schemas.microsoft.com/office/drawing/2014/main" id="{2E2139B6-B3BA-44FF-BBC3-12981B68E1C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287028" y="4642293"/>
            <a:ext cx="2664143" cy="1910140"/>
          </a:xfrm>
          <a:prstGeom prst="rect">
            <a:avLst/>
          </a:prstGeom>
        </p:spPr>
      </p:pic>
    </p:spTree>
    <p:extLst>
      <p:ext uri="{BB962C8B-B14F-4D97-AF65-F5344CB8AC3E}">
        <p14:creationId xmlns:p14="http://schemas.microsoft.com/office/powerpoint/2010/main" val="556489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4D9BCC22-6DF8-4D3F-A271-092DA94D8403}"/>
              </a:ext>
            </a:extLst>
          </p:cNvPr>
          <p:cNvSpPr>
            <a:spLocks noGrp="1"/>
          </p:cNvSpPr>
          <p:nvPr>
            <p:ph type="sldNum" sz="quarter" idx="12"/>
            <p:custDataLst>
              <p:tags r:id="rId1"/>
            </p:custDataLst>
          </p:nvPr>
        </p:nvSpPr>
        <p:spPr>
          <a:xfrm>
            <a:off x="8610600" y="6326089"/>
            <a:ext cx="2743200" cy="365125"/>
          </a:xfrm>
        </p:spPr>
        <p:txBody>
          <a:bodyPr/>
          <a:lstStyle/>
          <a:p>
            <a:fld id="{D51A8B4C-BC9A-4FAD-AB21-527FAC66BED1}" type="slidenum">
              <a:rPr lang="fr-CA" smtClean="0"/>
              <a:t>21</a:t>
            </a:fld>
            <a:endParaRPr lang="fr-CA"/>
          </a:p>
        </p:txBody>
      </p:sp>
      <p:sp>
        <p:nvSpPr>
          <p:cNvPr id="10" name="Titre 1">
            <a:extLst>
              <a:ext uri="{FF2B5EF4-FFF2-40B4-BE49-F238E27FC236}">
                <a16:creationId xmlns:a16="http://schemas.microsoft.com/office/drawing/2014/main" id="{CAF14115-E9FF-4774-A396-805213382193}"/>
              </a:ext>
            </a:extLst>
          </p:cNvPr>
          <p:cNvSpPr>
            <a:spLocks noGrp="1"/>
          </p:cNvSpPr>
          <p:nvPr>
            <p:ph type="title"/>
            <p:custDataLst>
              <p:tags r:id="rId2"/>
            </p:custDataLst>
          </p:nvPr>
        </p:nvSpPr>
        <p:spPr>
          <a:xfrm>
            <a:off x="362239" y="-104816"/>
            <a:ext cx="9404723" cy="1400530"/>
          </a:xfrm>
        </p:spPr>
        <p:txBody>
          <a:bodyPr>
            <a:normAutofit/>
          </a:bodyPr>
          <a:lstStyle/>
          <a:p>
            <a:r>
              <a:rPr lang="fr-CA" sz="4200" dirty="0">
                <a:solidFill>
                  <a:srgbClr val="002060"/>
                </a:solidFill>
                <a:latin typeface="Century Schoolbook" panose="02040604050505020304" pitchFamily="18" charset="0"/>
              </a:rPr>
              <a:t>Résultats : </a:t>
            </a:r>
          </a:p>
        </p:txBody>
      </p:sp>
      <p:cxnSp>
        <p:nvCxnSpPr>
          <p:cNvPr id="11" name="Straight Connector 3">
            <a:extLst>
              <a:ext uri="{FF2B5EF4-FFF2-40B4-BE49-F238E27FC236}">
                <a16:creationId xmlns:a16="http://schemas.microsoft.com/office/drawing/2014/main" id="{4B7D7C8F-B353-47D1-A2B4-024B290D6547}"/>
              </a:ext>
            </a:extLst>
          </p:cNvPr>
          <p:cNvCxnSpPr/>
          <p:nvPr>
            <p:custDataLst>
              <p:tags r:id="rId3"/>
            </p:custDataLst>
          </p:nvPr>
        </p:nvCxnSpPr>
        <p:spPr>
          <a:xfrm>
            <a:off x="429336" y="1064587"/>
            <a:ext cx="10781414"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E4FBF5AD-549B-406C-85B1-A9F0932F1475}"/>
              </a:ext>
            </a:extLst>
          </p:cNvPr>
          <p:cNvSpPr/>
          <p:nvPr>
            <p:custDataLst>
              <p:tags r:id="rId4"/>
            </p:custDataLst>
          </p:nvPr>
        </p:nvSpPr>
        <p:spPr>
          <a:xfrm>
            <a:off x="3044507" y="166786"/>
            <a:ext cx="8929319" cy="738664"/>
          </a:xfrm>
          <a:prstGeom prst="rect">
            <a:avLst/>
          </a:prstGeom>
        </p:spPr>
        <p:txBody>
          <a:bodyPr wrap="square">
            <a:spAutoFit/>
          </a:bodyPr>
          <a:lstStyle/>
          <a:p>
            <a:pPr marL="90170">
              <a:spcAft>
                <a:spcPts val="0"/>
              </a:spcAft>
            </a:pPr>
            <a:r>
              <a:rPr lang="fr-CA" sz="4200" dirty="0">
                <a:solidFill>
                  <a:srgbClr val="002060"/>
                </a:solidFill>
                <a:latin typeface="Century Schoolbook" panose="02040604050505020304" pitchFamily="18" charset="0"/>
                <a:ea typeface="Calibri" panose="020F0502020204030204" pitchFamily="34" charset="0"/>
                <a:cs typeface="Times New Roman" panose="02020603050405020304" pitchFamily="18" charset="0"/>
              </a:rPr>
              <a:t>actions (stratégies) à privilégier</a:t>
            </a:r>
          </a:p>
        </p:txBody>
      </p:sp>
      <p:graphicFrame>
        <p:nvGraphicFramePr>
          <p:cNvPr id="2" name="Tableau 1">
            <a:extLst>
              <a:ext uri="{FF2B5EF4-FFF2-40B4-BE49-F238E27FC236}">
                <a16:creationId xmlns:a16="http://schemas.microsoft.com/office/drawing/2014/main" id="{BB39CF6B-F37A-466A-AF6A-287C7B51B639}"/>
              </a:ext>
            </a:extLst>
          </p:cNvPr>
          <p:cNvGraphicFramePr>
            <a:graphicFrameLocks noGrp="1"/>
          </p:cNvGraphicFramePr>
          <p:nvPr>
            <p:extLst>
              <p:ext uri="{D42A27DB-BD31-4B8C-83A1-F6EECF244321}">
                <p14:modId xmlns:p14="http://schemas.microsoft.com/office/powerpoint/2010/main" val="165240884"/>
              </p:ext>
            </p:extLst>
          </p:nvPr>
        </p:nvGraphicFramePr>
        <p:xfrm>
          <a:off x="583340" y="2426988"/>
          <a:ext cx="10955473" cy="3085033"/>
        </p:xfrm>
        <a:graphic>
          <a:graphicData uri="http://schemas.openxmlformats.org/drawingml/2006/table">
            <a:tbl>
              <a:tblPr firstRow="1" firstCol="1" bandRow="1">
                <a:tableStyleId>{5C22544A-7EE6-4342-B048-85BDC9FD1C3A}</a:tableStyleId>
              </a:tblPr>
              <a:tblGrid>
                <a:gridCol w="2169484">
                  <a:extLst>
                    <a:ext uri="{9D8B030D-6E8A-4147-A177-3AD203B41FA5}">
                      <a16:colId xmlns:a16="http://schemas.microsoft.com/office/drawing/2014/main" val="3248557545"/>
                    </a:ext>
                  </a:extLst>
                </a:gridCol>
                <a:gridCol w="2567402">
                  <a:extLst>
                    <a:ext uri="{9D8B030D-6E8A-4147-A177-3AD203B41FA5}">
                      <a16:colId xmlns:a16="http://schemas.microsoft.com/office/drawing/2014/main" val="1534589058"/>
                    </a:ext>
                  </a:extLst>
                </a:gridCol>
                <a:gridCol w="2863103">
                  <a:extLst>
                    <a:ext uri="{9D8B030D-6E8A-4147-A177-3AD203B41FA5}">
                      <a16:colId xmlns:a16="http://schemas.microsoft.com/office/drawing/2014/main" val="826013136"/>
                    </a:ext>
                  </a:extLst>
                </a:gridCol>
                <a:gridCol w="3355484">
                  <a:extLst>
                    <a:ext uri="{9D8B030D-6E8A-4147-A177-3AD203B41FA5}">
                      <a16:colId xmlns:a16="http://schemas.microsoft.com/office/drawing/2014/main" val="3041579126"/>
                    </a:ext>
                  </a:extLst>
                </a:gridCol>
              </a:tblGrid>
              <a:tr h="235252">
                <a:tc>
                  <a:txBody>
                    <a:bodyPr/>
                    <a:lstStyle/>
                    <a:p>
                      <a:pPr algn="l">
                        <a:lnSpc>
                          <a:spcPct val="107000"/>
                        </a:lnSpc>
                        <a:spcAft>
                          <a:spcPts val="0"/>
                        </a:spcAft>
                      </a:pPr>
                      <a:r>
                        <a:rPr lang="fr-CA" sz="2000" i="0" dirty="0">
                          <a:solidFill>
                            <a:srgbClr val="002060"/>
                          </a:solidFill>
                          <a:effectLst/>
                          <a:latin typeface="Century Schoolbook" panose="02040604050505020304" pitchFamily="18" charset="0"/>
                        </a:rPr>
                        <a:t>Métacognitives</a:t>
                      </a:r>
                    </a:p>
                  </a:txBody>
                  <a:tcPr marL="5124" marR="5124" marT="768" marB="0">
                    <a:solidFill>
                      <a:schemeClr val="accent2">
                        <a:lumMod val="40000"/>
                        <a:lumOff val="60000"/>
                      </a:schemeClr>
                    </a:solidFill>
                  </a:tcPr>
                </a:tc>
                <a:tc>
                  <a:txBody>
                    <a:bodyPr/>
                    <a:lstStyle/>
                    <a:p>
                      <a:pPr algn="l">
                        <a:lnSpc>
                          <a:spcPct val="107000"/>
                        </a:lnSpc>
                        <a:spcAft>
                          <a:spcPts val="0"/>
                        </a:spcAft>
                      </a:pPr>
                      <a:r>
                        <a:rPr lang="fr-CA" sz="2000" b="1" i="0" dirty="0">
                          <a:solidFill>
                            <a:srgbClr val="002060"/>
                          </a:solidFill>
                          <a:effectLst/>
                          <a:latin typeface="Century Schoolbook" panose="02040604050505020304" pitchFamily="18" charset="0"/>
                        </a:rPr>
                        <a:t>        Cognitives</a:t>
                      </a:r>
                      <a:endParaRPr lang="fr-CA" sz="2000" b="1" i="0" dirty="0">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5124" marR="5124" marT="768" marB="0">
                    <a:solidFill>
                      <a:schemeClr val="accent2">
                        <a:lumMod val="40000"/>
                        <a:lumOff val="60000"/>
                      </a:schemeClr>
                    </a:solidFill>
                  </a:tcPr>
                </a:tc>
                <a:tc>
                  <a:txBody>
                    <a:bodyPr/>
                    <a:lstStyle/>
                    <a:p>
                      <a:pPr algn="l">
                        <a:lnSpc>
                          <a:spcPct val="107000"/>
                        </a:lnSpc>
                        <a:spcAft>
                          <a:spcPts val="0"/>
                        </a:spcAft>
                      </a:pPr>
                      <a:r>
                        <a:rPr lang="fr-CA" sz="2000" b="1" i="0" dirty="0">
                          <a:solidFill>
                            <a:srgbClr val="002060"/>
                          </a:solidFill>
                          <a:effectLst/>
                          <a:latin typeface="Century Schoolbook" panose="02040604050505020304" pitchFamily="18" charset="0"/>
                        </a:rPr>
                        <a:t>         Affectives</a:t>
                      </a:r>
                      <a:endParaRPr lang="fr-CA" sz="2000" b="1" i="0" dirty="0">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5124" marR="5124" marT="768" marB="0">
                    <a:solidFill>
                      <a:schemeClr val="accent2">
                        <a:lumMod val="40000"/>
                        <a:lumOff val="60000"/>
                      </a:schemeClr>
                    </a:solidFill>
                  </a:tcPr>
                </a:tc>
                <a:tc>
                  <a:txBody>
                    <a:bodyPr/>
                    <a:lstStyle/>
                    <a:p>
                      <a:pPr algn="l">
                        <a:lnSpc>
                          <a:spcPct val="107000"/>
                        </a:lnSpc>
                        <a:spcAft>
                          <a:spcPts val="0"/>
                        </a:spcAft>
                      </a:pPr>
                      <a:r>
                        <a:rPr lang="fr-CA" sz="2000" b="1" i="0" dirty="0">
                          <a:solidFill>
                            <a:srgbClr val="002060"/>
                          </a:solidFill>
                          <a:effectLst/>
                          <a:latin typeface="Century Schoolbook" panose="02040604050505020304" pitchFamily="18" charset="0"/>
                        </a:rPr>
                        <a:t> Gestion des ressources</a:t>
                      </a:r>
                      <a:endParaRPr lang="fr-CA" sz="2000" b="1" i="0" dirty="0">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5124" marR="5124" marT="768" marB="0">
                    <a:solidFill>
                      <a:schemeClr val="accent2">
                        <a:lumMod val="40000"/>
                        <a:lumOff val="60000"/>
                      </a:schemeClr>
                    </a:solidFill>
                  </a:tcPr>
                </a:tc>
                <a:extLst>
                  <a:ext uri="{0D108BD9-81ED-4DB2-BD59-A6C34878D82A}">
                    <a16:rowId xmlns:a16="http://schemas.microsoft.com/office/drawing/2014/main" val="2575553305"/>
                  </a:ext>
                </a:extLst>
              </a:tr>
              <a:tr h="2707158">
                <a:tc>
                  <a:txBody>
                    <a:bodyPr/>
                    <a:lstStyle/>
                    <a:p>
                      <a:pPr algn="l">
                        <a:lnSpc>
                          <a:spcPct val="107000"/>
                        </a:lnSpc>
                        <a:spcAft>
                          <a:spcPts val="0"/>
                        </a:spcAft>
                      </a:pPr>
                      <a:r>
                        <a:rPr lang="fr-CA" sz="1400" b="1" i="0" dirty="0">
                          <a:solidFill>
                            <a:srgbClr val="002060"/>
                          </a:solidFill>
                          <a:effectLst/>
                          <a:latin typeface="Century Schoolbook" panose="02040604050505020304" pitchFamily="18" charset="0"/>
                        </a:rPr>
                        <a:t>  </a:t>
                      </a:r>
                      <a:r>
                        <a:rPr lang="fr-CA" sz="1400" b="1" i="0" u="sng" dirty="0">
                          <a:solidFill>
                            <a:srgbClr val="002060"/>
                          </a:solidFill>
                          <a:effectLst/>
                          <a:latin typeface="Century Schoolbook" panose="02040604050505020304" pitchFamily="18" charset="0"/>
                        </a:rPr>
                        <a:t>Se mettre en mode méta durant le stage </a:t>
                      </a:r>
                    </a:p>
                    <a:p>
                      <a:pPr marL="342900" lvl="0" indent="-342900" algn="l">
                        <a:lnSpc>
                          <a:spcPct val="107000"/>
                        </a:lnSpc>
                        <a:spcAft>
                          <a:spcPts val="0"/>
                        </a:spcAft>
                        <a:buFont typeface="Symbol" panose="05050102010706020507" pitchFamily="18" charset="2"/>
                        <a:buChar char=""/>
                      </a:pPr>
                      <a:endParaRPr lang="fr-CA" sz="1400" b="1" i="0" dirty="0">
                        <a:solidFill>
                          <a:schemeClr val="accent2">
                            <a:lumMod val="75000"/>
                          </a:schemeClr>
                        </a:solidFill>
                        <a:effectLst/>
                        <a:latin typeface="Century Schoolbook" panose="02040604050505020304" pitchFamily="18" charset="0"/>
                      </a:endParaRPr>
                    </a:p>
                    <a:p>
                      <a:pPr marL="342900" lvl="0" indent="-342900" algn="l">
                        <a:lnSpc>
                          <a:spcPct val="107000"/>
                        </a:lnSpc>
                        <a:spcAft>
                          <a:spcPts val="0"/>
                        </a:spcAft>
                        <a:buFont typeface="Symbol" panose="05050102010706020507" pitchFamily="18" charset="2"/>
                        <a:buChar char=""/>
                      </a:pPr>
                      <a:endParaRPr lang="fr-CA" sz="1400" b="1" i="0" dirty="0">
                        <a:solidFill>
                          <a:schemeClr val="accent2">
                            <a:lumMod val="75000"/>
                          </a:schemeClr>
                        </a:solidFill>
                        <a:effectLst/>
                        <a:latin typeface="Century Schoolbook" panose="02040604050505020304" pitchFamily="18" charset="0"/>
                      </a:endParaRPr>
                    </a:p>
                    <a:p>
                      <a:pPr marL="342900" lvl="0" indent="-342900" algn="l">
                        <a:lnSpc>
                          <a:spcPct val="107000"/>
                        </a:lnSpc>
                        <a:spcAft>
                          <a:spcPts val="0"/>
                        </a:spcAft>
                        <a:buFont typeface="Symbol" panose="05050102010706020507" pitchFamily="18" charset="2"/>
                        <a:buChar char=""/>
                      </a:pPr>
                      <a:r>
                        <a:rPr lang="fr-CA" sz="1400" b="0" i="0" dirty="0">
                          <a:solidFill>
                            <a:srgbClr val="002060"/>
                          </a:solidFill>
                          <a:effectLst/>
                          <a:latin typeface="Century Schoolbook" panose="02040604050505020304" pitchFamily="18" charset="0"/>
                        </a:rPr>
                        <a:t>Donner un sens à nos actions pour envisager comment faire mieux la prochaine fois</a:t>
                      </a:r>
                    </a:p>
                    <a:p>
                      <a:pPr marL="342900" lvl="0" indent="-342900" algn="l">
                        <a:lnSpc>
                          <a:spcPct val="107000"/>
                        </a:lnSpc>
                        <a:spcAft>
                          <a:spcPts val="0"/>
                        </a:spcAft>
                        <a:buFont typeface="Symbol" panose="05050102010706020507" pitchFamily="18" charset="2"/>
                        <a:buChar char=""/>
                      </a:pPr>
                      <a:endParaRPr lang="fr-CA" sz="1400" b="0" i="0" dirty="0">
                        <a:solidFill>
                          <a:schemeClr val="accent2">
                            <a:lumMod val="75000"/>
                          </a:schemeClr>
                        </a:solidFill>
                        <a:effectLst/>
                        <a:latin typeface="Century Schoolbook" panose="02040604050505020304" pitchFamily="18" charset="0"/>
                      </a:endParaRPr>
                    </a:p>
                    <a:p>
                      <a:pPr marL="0" lvl="0" indent="0" algn="l">
                        <a:lnSpc>
                          <a:spcPct val="107000"/>
                        </a:lnSpc>
                        <a:spcAft>
                          <a:spcPts val="0"/>
                        </a:spcAft>
                        <a:buFont typeface="Symbol" panose="05050102010706020507" pitchFamily="18" charset="2"/>
                        <a:buNone/>
                      </a:pPr>
                      <a:endParaRPr lang="fr-CA" sz="1400" b="0" i="0" dirty="0">
                        <a:solidFill>
                          <a:srgbClr val="002060"/>
                        </a:solidFill>
                        <a:effectLst/>
                        <a:latin typeface="Century Schoolbook" panose="02040604050505020304" pitchFamily="18" charset="0"/>
                      </a:endParaRPr>
                    </a:p>
                  </a:txBody>
                  <a:tcPr marL="5124" marR="5124" marT="768" marB="0">
                    <a:solidFill>
                      <a:schemeClr val="accent2">
                        <a:lumMod val="20000"/>
                        <a:lumOff val="80000"/>
                      </a:schemeClr>
                    </a:solidFill>
                  </a:tcPr>
                </a:tc>
                <a:tc>
                  <a:txBody>
                    <a:bodyPr/>
                    <a:lstStyle/>
                    <a:p>
                      <a:pPr algn="l">
                        <a:lnSpc>
                          <a:spcPct val="107000"/>
                        </a:lnSpc>
                        <a:spcAft>
                          <a:spcPts val="0"/>
                        </a:spcAft>
                      </a:pPr>
                      <a:r>
                        <a:rPr lang="fr-CA" sz="1400" b="1" i="0" dirty="0">
                          <a:solidFill>
                            <a:srgbClr val="002060"/>
                          </a:solidFill>
                          <a:effectLst/>
                          <a:latin typeface="Century Schoolbook" panose="02040604050505020304" pitchFamily="18" charset="0"/>
                        </a:rPr>
                        <a:t>    </a:t>
                      </a:r>
                      <a:r>
                        <a:rPr lang="fr-CA" sz="1400" b="1" i="0" u="sng" dirty="0">
                          <a:solidFill>
                            <a:srgbClr val="002060"/>
                          </a:solidFill>
                          <a:effectLst/>
                          <a:latin typeface="Century Schoolbook" panose="02040604050505020304" pitchFamily="18" charset="0"/>
                        </a:rPr>
                        <a:t>Mise à jour : contenus</a:t>
                      </a:r>
                    </a:p>
                    <a:p>
                      <a:pPr marL="342900" lvl="0" indent="-342900" algn="l">
                        <a:lnSpc>
                          <a:spcPct val="107000"/>
                        </a:lnSpc>
                        <a:spcAft>
                          <a:spcPts val="0"/>
                        </a:spcAft>
                        <a:buFont typeface="Symbol" panose="05050102010706020507" pitchFamily="18" charset="2"/>
                        <a:buChar char=""/>
                        <a:tabLst>
                          <a:tab pos="125730" algn="l"/>
                        </a:tabLst>
                      </a:pPr>
                      <a:endParaRPr lang="fr-CA" sz="1400" i="0" dirty="0">
                        <a:solidFill>
                          <a:srgbClr val="002060"/>
                        </a:solidFill>
                        <a:effectLst/>
                        <a:latin typeface="Century Schoolbook" panose="02040604050505020304" pitchFamily="18" charset="0"/>
                      </a:endParaRPr>
                    </a:p>
                    <a:p>
                      <a:pPr marL="342900" lvl="0" indent="-342900" algn="l">
                        <a:lnSpc>
                          <a:spcPct val="107000"/>
                        </a:lnSpc>
                        <a:spcAft>
                          <a:spcPts val="0"/>
                        </a:spcAft>
                        <a:buFont typeface="Symbol" panose="05050102010706020507" pitchFamily="18" charset="2"/>
                        <a:buChar char=""/>
                        <a:tabLst>
                          <a:tab pos="125730" algn="l"/>
                        </a:tabLst>
                      </a:pPr>
                      <a:r>
                        <a:rPr lang="fr-CA" sz="1400" b="0" i="0" dirty="0">
                          <a:solidFill>
                            <a:srgbClr val="002060"/>
                          </a:solidFill>
                          <a:effectLst/>
                          <a:latin typeface="Century Schoolbook" panose="02040604050505020304" pitchFamily="18" charset="0"/>
                        </a:rPr>
                        <a:t>Oser poser des questions de clarification, reformuler </a:t>
                      </a:r>
                    </a:p>
                    <a:p>
                      <a:pPr marL="0" lvl="0" indent="0" algn="l">
                        <a:lnSpc>
                          <a:spcPct val="107000"/>
                        </a:lnSpc>
                        <a:spcAft>
                          <a:spcPts val="0"/>
                        </a:spcAft>
                        <a:buFont typeface="Symbol" panose="05050102010706020507" pitchFamily="18" charset="2"/>
                        <a:buNone/>
                        <a:tabLst>
                          <a:tab pos="125730" algn="l"/>
                        </a:tabLst>
                      </a:pPr>
                      <a:r>
                        <a:rPr lang="fr-CA" sz="1400" b="0" i="0" dirty="0">
                          <a:solidFill>
                            <a:srgbClr val="002060"/>
                          </a:solidFill>
                          <a:effectLst/>
                          <a:latin typeface="Century Schoolbook" panose="02040604050505020304" pitchFamily="18" charset="0"/>
                        </a:rPr>
                        <a:t>       notre compréhension</a:t>
                      </a:r>
                    </a:p>
                    <a:p>
                      <a:pPr marL="0" lvl="0" indent="0" algn="l">
                        <a:lnSpc>
                          <a:spcPct val="107000"/>
                        </a:lnSpc>
                        <a:spcAft>
                          <a:spcPts val="0"/>
                        </a:spcAft>
                        <a:buFont typeface="Symbol" panose="05050102010706020507" pitchFamily="18" charset="2"/>
                        <a:buNone/>
                        <a:tabLst>
                          <a:tab pos="125730" algn="l"/>
                        </a:tabLst>
                      </a:pPr>
                      <a:endParaRPr lang="fr-CA" sz="1400" b="0" i="0" dirty="0">
                        <a:solidFill>
                          <a:srgbClr val="002060"/>
                        </a:solidFill>
                        <a:effectLst/>
                        <a:latin typeface="Century Schoolbook" panose="02040604050505020304" pitchFamily="18" charset="0"/>
                      </a:endParaRPr>
                    </a:p>
                    <a:p>
                      <a:pPr marL="342900" lvl="0" indent="-342900" algn="l">
                        <a:lnSpc>
                          <a:spcPct val="107000"/>
                        </a:lnSpc>
                        <a:spcAft>
                          <a:spcPts val="0"/>
                        </a:spcAft>
                        <a:buFont typeface="Symbol" panose="05050102010706020507" pitchFamily="18" charset="2"/>
                        <a:buChar char=""/>
                        <a:tabLst>
                          <a:tab pos="125730" algn="l"/>
                        </a:tabLst>
                      </a:pPr>
                      <a:r>
                        <a:rPr lang="fr-CA" sz="1400" b="0" i="0" dirty="0">
                          <a:solidFill>
                            <a:srgbClr val="002060"/>
                          </a:solidFill>
                          <a:effectLst/>
                          <a:latin typeface="Century Schoolbook" panose="02040604050505020304" pitchFamily="18" charset="0"/>
                        </a:rPr>
                        <a:t>Enregistrer les rencontres </a:t>
                      </a:r>
                    </a:p>
                    <a:p>
                      <a:pPr marL="0" lvl="0" indent="0" algn="l">
                        <a:lnSpc>
                          <a:spcPct val="107000"/>
                        </a:lnSpc>
                        <a:spcAft>
                          <a:spcPts val="0"/>
                        </a:spcAft>
                        <a:buFont typeface="Symbol" panose="05050102010706020507" pitchFamily="18" charset="2"/>
                        <a:buNone/>
                        <a:tabLst>
                          <a:tab pos="125730" algn="l"/>
                        </a:tabLst>
                      </a:pPr>
                      <a:r>
                        <a:rPr lang="fr-CA" sz="1400" b="0" i="0" dirty="0">
                          <a:solidFill>
                            <a:srgbClr val="002060"/>
                          </a:solidFill>
                          <a:effectLst/>
                          <a:latin typeface="Century Schoolbook" panose="02040604050505020304" pitchFamily="18" charset="0"/>
                        </a:rPr>
                        <a:t>       de supervision</a:t>
                      </a:r>
                    </a:p>
                    <a:p>
                      <a:pPr marL="342900" lvl="0" indent="-342900" algn="l">
                        <a:lnSpc>
                          <a:spcPct val="107000"/>
                        </a:lnSpc>
                        <a:spcAft>
                          <a:spcPts val="0"/>
                        </a:spcAft>
                        <a:buFont typeface="Symbol" panose="05050102010706020507" pitchFamily="18" charset="2"/>
                        <a:buChar char=""/>
                        <a:tabLst>
                          <a:tab pos="125730" algn="l"/>
                        </a:tabLst>
                      </a:pPr>
                      <a:endParaRPr lang="fr-CA" sz="1400" i="0" dirty="0">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5124" marR="5124" marT="768" marB="0">
                    <a:solidFill>
                      <a:schemeClr val="bg1"/>
                    </a:solidFill>
                  </a:tcPr>
                </a:tc>
                <a:tc>
                  <a:txBody>
                    <a:bodyPr/>
                    <a:lstStyle/>
                    <a:p>
                      <a:pPr algn="l">
                        <a:lnSpc>
                          <a:spcPct val="107000"/>
                        </a:lnSpc>
                        <a:spcAft>
                          <a:spcPts val="0"/>
                        </a:spcAft>
                      </a:pPr>
                      <a:r>
                        <a:rPr lang="fr-CA" sz="1400" b="1" i="0" dirty="0">
                          <a:solidFill>
                            <a:srgbClr val="002060"/>
                          </a:solidFill>
                          <a:effectLst/>
                          <a:latin typeface="Century Schoolbook" panose="02040604050505020304" pitchFamily="18" charset="0"/>
                        </a:rPr>
                        <a:t>    </a:t>
                      </a:r>
                      <a:r>
                        <a:rPr lang="fr-CA" sz="1400" b="1" i="0" u="sng" dirty="0" err="1">
                          <a:solidFill>
                            <a:srgbClr val="002060"/>
                          </a:solidFill>
                          <a:effectLst/>
                          <a:latin typeface="Century Schoolbook" panose="02040604050505020304" pitchFamily="18" charset="0"/>
                        </a:rPr>
                        <a:t>Auto-soin</a:t>
                      </a:r>
                      <a:r>
                        <a:rPr lang="fr-CA" sz="1400" b="1" i="0" u="sng" dirty="0">
                          <a:solidFill>
                            <a:srgbClr val="002060"/>
                          </a:solidFill>
                          <a:effectLst/>
                          <a:latin typeface="Century Schoolbook" panose="02040604050505020304" pitchFamily="18" charset="0"/>
                        </a:rPr>
                        <a:t> </a:t>
                      </a:r>
                    </a:p>
                    <a:p>
                      <a:pPr marL="342900" lvl="0" indent="-342900" algn="l">
                        <a:lnSpc>
                          <a:spcPct val="107000"/>
                        </a:lnSpc>
                        <a:spcAft>
                          <a:spcPts val="0"/>
                        </a:spcAft>
                        <a:buFont typeface="Symbol" panose="05050102010706020507" pitchFamily="18" charset="2"/>
                        <a:buChar char=""/>
                      </a:pPr>
                      <a:endParaRPr lang="fr-CA" sz="1400" i="0" dirty="0">
                        <a:solidFill>
                          <a:srgbClr val="002060"/>
                        </a:solidFill>
                        <a:effectLst/>
                        <a:latin typeface="Century Schoolbook" panose="020406040505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fr-CA" sz="1400" b="0" i="0" dirty="0">
                          <a:solidFill>
                            <a:srgbClr val="002060"/>
                          </a:solidFill>
                          <a:effectLst/>
                          <a:latin typeface="Century Schoolbook" panose="02040604050505020304" pitchFamily="18" charset="0"/>
                        </a:rPr>
                        <a:t>Effectuer des exercices de respiration, de cohérence cardiaque, de méditation</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endParaRPr lang="fr-CA" sz="1400" i="0" dirty="0">
                        <a:solidFill>
                          <a:srgbClr val="002060"/>
                        </a:solidFill>
                        <a:effectLst/>
                        <a:latin typeface="Century Schoolbook" panose="02040604050505020304" pitchFamily="18" charset="0"/>
                      </a:endParaRPr>
                    </a:p>
                    <a:p>
                      <a:pPr marL="342900" lvl="0" indent="-342900" algn="l">
                        <a:lnSpc>
                          <a:spcPct val="107000"/>
                        </a:lnSpc>
                        <a:spcAft>
                          <a:spcPts val="0"/>
                        </a:spcAft>
                        <a:buFont typeface="Symbol" panose="05050102010706020507" pitchFamily="18" charset="2"/>
                        <a:buChar char=""/>
                      </a:pPr>
                      <a:endParaRPr lang="fr-CA" sz="1400" b="1" i="0" dirty="0">
                        <a:solidFill>
                          <a:srgbClr val="002060"/>
                        </a:solidFill>
                        <a:effectLst/>
                        <a:latin typeface="Century Schoolbook" panose="02040604050505020304" pitchFamily="18" charset="0"/>
                      </a:endParaRPr>
                    </a:p>
                    <a:p>
                      <a:pPr marL="0" lvl="0" indent="0" algn="l">
                        <a:lnSpc>
                          <a:spcPct val="107000"/>
                        </a:lnSpc>
                        <a:spcAft>
                          <a:spcPts val="0"/>
                        </a:spcAft>
                        <a:buFont typeface="Symbol" panose="05050102010706020507" pitchFamily="18" charset="2"/>
                        <a:buNone/>
                      </a:pPr>
                      <a:r>
                        <a:rPr lang="fr-CA" sz="1400" b="1" i="0" dirty="0">
                          <a:solidFill>
                            <a:srgbClr val="002060"/>
                          </a:solidFill>
                          <a:effectLst/>
                          <a:latin typeface="Century Schoolbook" panose="02040604050505020304" pitchFamily="18" charset="0"/>
                        </a:rPr>
                        <a:t>    </a:t>
                      </a:r>
                      <a:r>
                        <a:rPr lang="fr-CA" sz="1400" b="1" i="0" u="sng" dirty="0">
                          <a:solidFill>
                            <a:srgbClr val="002060"/>
                          </a:solidFill>
                          <a:effectLst/>
                          <a:latin typeface="Century Schoolbook" panose="02040604050505020304" pitchFamily="18" charset="0"/>
                        </a:rPr>
                        <a:t>Se choisir</a:t>
                      </a:r>
                    </a:p>
                    <a:p>
                      <a:pPr marL="342900" lvl="0" indent="-342900" algn="l">
                        <a:lnSpc>
                          <a:spcPct val="107000"/>
                        </a:lnSpc>
                        <a:spcAft>
                          <a:spcPts val="0"/>
                        </a:spcAft>
                        <a:buFont typeface="Symbol" panose="05050102010706020507" pitchFamily="18" charset="2"/>
                        <a:buChar char=""/>
                        <a:tabLst>
                          <a:tab pos="95885" algn="l"/>
                        </a:tabLst>
                      </a:pPr>
                      <a:r>
                        <a:rPr lang="fr-CA" sz="1400" b="0" i="0" dirty="0">
                          <a:solidFill>
                            <a:srgbClr val="002060"/>
                          </a:solidFill>
                          <a:effectLst/>
                          <a:latin typeface="Century Schoolbook" panose="02040604050505020304" pitchFamily="18" charset="0"/>
                        </a:rPr>
                        <a:t>Arrêter et reporter le stage</a:t>
                      </a:r>
                    </a:p>
                    <a:p>
                      <a:pPr marL="342900" lvl="0" indent="-342900" algn="l">
                        <a:lnSpc>
                          <a:spcPct val="107000"/>
                        </a:lnSpc>
                        <a:spcAft>
                          <a:spcPts val="0"/>
                        </a:spcAft>
                        <a:buFont typeface="Symbol" panose="05050102010706020507" pitchFamily="18" charset="2"/>
                        <a:buChar char=""/>
                        <a:tabLst>
                          <a:tab pos="95885" algn="l"/>
                        </a:tabLst>
                      </a:pPr>
                      <a:r>
                        <a:rPr lang="fr-CA" sz="1400" b="0" i="0" dirty="0">
                          <a:solidFill>
                            <a:srgbClr val="002060"/>
                          </a:solidFill>
                          <a:effectLst/>
                          <a:latin typeface="Century Schoolbook" panose="02040604050505020304" pitchFamily="18" charset="0"/>
                        </a:rPr>
                        <a:t>Se fixer un objectif par jour</a:t>
                      </a:r>
                    </a:p>
                    <a:p>
                      <a:pPr marL="342900" lvl="0" indent="-342900" algn="l">
                        <a:lnSpc>
                          <a:spcPct val="107000"/>
                        </a:lnSpc>
                        <a:spcAft>
                          <a:spcPts val="0"/>
                        </a:spcAft>
                        <a:buFont typeface="Symbol" panose="05050102010706020507" pitchFamily="18" charset="2"/>
                        <a:buChar char=""/>
                        <a:tabLst>
                          <a:tab pos="95885" algn="l"/>
                        </a:tabLst>
                      </a:pPr>
                      <a:r>
                        <a:rPr lang="fr-CA" sz="1400" b="0" i="0" dirty="0">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rPr>
                        <a:t>Étudier à temps partiel</a:t>
                      </a:r>
                    </a:p>
                    <a:p>
                      <a:pPr marL="342900" lvl="0" indent="-342900" algn="l">
                        <a:lnSpc>
                          <a:spcPct val="107000"/>
                        </a:lnSpc>
                        <a:spcAft>
                          <a:spcPts val="0"/>
                        </a:spcAft>
                        <a:buFont typeface="Symbol" panose="05050102010706020507" pitchFamily="18" charset="2"/>
                        <a:buChar char=""/>
                        <a:tabLst>
                          <a:tab pos="95885" algn="l"/>
                        </a:tabLst>
                      </a:pPr>
                      <a:endParaRPr lang="fr-CA" sz="1400" i="0" dirty="0">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5124" marR="5124" marT="768" marB="0">
                    <a:solidFill>
                      <a:schemeClr val="accent2">
                        <a:lumMod val="20000"/>
                        <a:lumOff val="80000"/>
                      </a:schemeClr>
                    </a:solidFill>
                  </a:tcPr>
                </a:tc>
                <a:tc>
                  <a:txBody>
                    <a:bodyPr/>
                    <a:lstStyle/>
                    <a:p>
                      <a:pPr algn="l">
                        <a:lnSpc>
                          <a:spcPct val="107000"/>
                        </a:lnSpc>
                        <a:spcAft>
                          <a:spcPts val="0"/>
                        </a:spcAft>
                      </a:pPr>
                      <a:r>
                        <a:rPr lang="fr-CA" sz="1400" b="1" i="0" dirty="0">
                          <a:solidFill>
                            <a:srgbClr val="002060"/>
                          </a:solidFill>
                          <a:effectLst/>
                          <a:latin typeface="Century Schoolbook" panose="02040604050505020304" pitchFamily="18" charset="0"/>
                        </a:rPr>
                        <a:t>   </a:t>
                      </a:r>
                      <a:r>
                        <a:rPr lang="fr-CA" sz="1400" b="1" i="0" u="sng" dirty="0">
                          <a:solidFill>
                            <a:srgbClr val="002060"/>
                          </a:solidFill>
                          <a:effectLst/>
                          <a:latin typeface="Century Schoolbook" panose="02040604050505020304" pitchFamily="18" charset="0"/>
                        </a:rPr>
                        <a:t> Soutien externe à l’université</a:t>
                      </a:r>
                      <a:endParaRPr lang="fr-CA" sz="1400" b="1" i="0" dirty="0">
                        <a:solidFill>
                          <a:srgbClr val="002060"/>
                        </a:solidFill>
                        <a:effectLst/>
                        <a:latin typeface="Century Schoolbook" panose="02040604050505020304" pitchFamily="18" charset="0"/>
                      </a:endParaRPr>
                    </a:p>
                    <a:p>
                      <a:pPr marL="342900" lvl="0" indent="-342900" algn="l">
                        <a:lnSpc>
                          <a:spcPct val="107000"/>
                        </a:lnSpc>
                        <a:spcAft>
                          <a:spcPts val="0"/>
                        </a:spcAft>
                        <a:buFont typeface="Symbol" panose="05050102010706020507" pitchFamily="18" charset="2"/>
                        <a:buChar char=""/>
                      </a:pPr>
                      <a:endParaRPr lang="fr-CA" sz="1400" i="0" dirty="0">
                        <a:solidFill>
                          <a:srgbClr val="002060"/>
                        </a:solidFill>
                        <a:effectLst/>
                        <a:latin typeface="Century Schoolbook" panose="02040604050505020304" pitchFamily="18" charset="0"/>
                      </a:endParaRPr>
                    </a:p>
                    <a:p>
                      <a:pPr marL="342900" lvl="0" indent="-342900" algn="l">
                        <a:lnSpc>
                          <a:spcPct val="107000"/>
                        </a:lnSpc>
                        <a:spcAft>
                          <a:spcPts val="0"/>
                        </a:spcAft>
                        <a:buFont typeface="Symbol" panose="05050102010706020507" pitchFamily="18" charset="2"/>
                        <a:buChar char=""/>
                      </a:pPr>
                      <a:r>
                        <a:rPr lang="fr-CA" sz="1400" b="0" i="0" dirty="0">
                          <a:solidFill>
                            <a:srgbClr val="002060"/>
                          </a:solidFill>
                          <a:effectLst/>
                          <a:latin typeface="Century Schoolbook" panose="02040604050505020304" pitchFamily="18" charset="0"/>
                        </a:rPr>
                        <a:t>Consulter un psychologue </a:t>
                      </a:r>
                    </a:p>
                    <a:p>
                      <a:pPr marL="342900" lvl="0" indent="-342900" algn="l">
                        <a:lnSpc>
                          <a:spcPct val="107000"/>
                        </a:lnSpc>
                        <a:spcAft>
                          <a:spcPts val="0"/>
                        </a:spcAft>
                        <a:buFont typeface="Symbol" panose="05050102010706020507" pitchFamily="18" charset="2"/>
                        <a:buChar char=""/>
                      </a:pPr>
                      <a:r>
                        <a:rPr lang="fr-CA" sz="1400" b="0" i="0" dirty="0">
                          <a:solidFill>
                            <a:srgbClr val="002060"/>
                          </a:solidFill>
                          <a:effectLst/>
                          <a:latin typeface="Century Schoolbook" panose="02040604050505020304" pitchFamily="18" charset="0"/>
                        </a:rPr>
                        <a:t>Participer à un groupe de soutien </a:t>
                      </a:r>
                    </a:p>
                    <a:p>
                      <a:pPr algn="l">
                        <a:lnSpc>
                          <a:spcPct val="107000"/>
                        </a:lnSpc>
                        <a:spcAft>
                          <a:spcPts val="0"/>
                        </a:spcAft>
                      </a:pPr>
                      <a:r>
                        <a:rPr lang="fr-CA" sz="1400" b="0" i="0" dirty="0">
                          <a:solidFill>
                            <a:srgbClr val="002060"/>
                          </a:solidFill>
                          <a:effectLst/>
                          <a:latin typeface="Century Schoolbook" panose="02040604050505020304" pitchFamily="18" charset="0"/>
                        </a:rPr>
                        <a:t>    </a:t>
                      </a:r>
                    </a:p>
                    <a:p>
                      <a:pPr marL="0" lvl="0" indent="0" algn="l">
                        <a:lnSpc>
                          <a:spcPct val="107000"/>
                        </a:lnSpc>
                        <a:spcAft>
                          <a:spcPts val="0"/>
                        </a:spcAft>
                        <a:buFont typeface="Symbol" panose="05050102010706020507" pitchFamily="18" charset="2"/>
                        <a:buNone/>
                      </a:pPr>
                      <a:r>
                        <a:rPr lang="fr-CA" sz="1400" b="0" i="0" dirty="0">
                          <a:solidFill>
                            <a:srgbClr val="002060"/>
                          </a:solidFill>
                          <a:effectLst/>
                          <a:latin typeface="Century Schoolbook" panose="02040604050505020304" pitchFamily="18" charset="0"/>
                        </a:rPr>
                        <a:t>      </a:t>
                      </a:r>
                      <a:r>
                        <a:rPr lang="fr-CA" sz="1400" b="1" i="0" u="sng" dirty="0">
                          <a:solidFill>
                            <a:srgbClr val="002060"/>
                          </a:solidFill>
                          <a:effectLst/>
                          <a:latin typeface="Century Schoolbook" panose="02040604050505020304" pitchFamily="18" charset="0"/>
                        </a:rPr>
                        <a:t>Soutien des proches, pairs</a:t>
                      </a:r>
                    </a:p>
                    <a:p>
                      <a:pPr marL="342900" lvl="0" indent="-342900" algn="l">
                        <a:lnSpc>
                          <a:spcPct val="107000"/>
                        </a:lnSpc>
                        <a:spcAft>
                          <a:spcPts val="0"/>
                        </a:spcAft>
                        <a:buFont typeface="Symbol" panose="05050102010706020507" pitchFamily="18" charset="2"/>
                        <a:buChar char=""/>
                      </a:pPr>
                      <a:r>
                        <a:rPr lang="fr-CA" sz="1400" b="0" i="0" dirty="0">
                          <a:solidFill>
                            <a:srgbClr val="002060"/>
                          </a:solidFill>
                          <a:effectLst/>
                          <a:latin typeface="Century Schoolbook" panose="02040604050505020304" pitchFamily="18" charset="0"/>
                        </a:rPr>
                        <a:t>Parler à quelqu’un de notre entourage</a:t>
                      </a:r>
                    </a:p>
                    <a:p>
                      <a:pPr marL="0" lvl="0" indent="0" algn="l">
                        <a:lnSpc>
                          <a:spcPct val="107000"/>
                        </a:lnSpc>
                        <a:spcAft>
                          <a:spcPts val="0"/>
                        </a:spcAft>
                        <a:buFont typeface="Symbol" panose="05050102010706020507" pitchFamily="18" charset="2"/>
                        <a:buNone/>
                      </a:pPr>
                      <a:endParaRPr lang="fr-CA" sz="1200" b="0" i="0" dirty="0">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fr-CA" sz="1200" b="0" i="0" dirty="0">
                          <a:solidFill>
                            <a:srgbClr val="002060"/>
                          </a:solidFill>
                          <a:effectLst/>
                          <a:latin typeface="Century Schoolbook" panose="02040604050505020304" pitchFamily="18" charset="0"/>
                        </a:rPr>
                        <a:t>        </a:t>
                      </a:r>
                      <a:r>
                        <a:rPr lang="fr-CA" sz="1600" b="1" i="0" dirty="0">
                          <a:solidFill>
                            <a:srgbClr val="002060"/>
                          </a:solidFill>
                          <a:effectLst/>
                          <a:latin typeface="Century Schoolbook" panose="02040604050505020304" pitchFamily="18" charset="0"/>
                        </a:rPr>
                        <a:t>Soutien interne</a:t>
                      </a:r>
                      <a:r>
                        <a:rPr lang="fr-CA" sz="1600" b="0" i="0" dirty="0">
                          <a:solidFill>
                            <a:srgbClr val="002060"/>
                          </a:solidFill>
                          <a:effectLst/>
                          <a:latin typeface="Century Schoolbook" panose="02040604050505020304" pitchFamily="18" charset="0"/>
                        </a:rPr>
                        <a:t> (FT et FU)</a:t>
                      </a: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endParaRPr lang="fr-CA" sz="1600" b="0" i="0" dirty="0">
                        <a:solidFill>
                          <a:srgbClr val="002060"/>
                        </a:solidFill>
                        <a:effectLst/>
                        <a:latin typeface="Century Schoolbook" panose="02040604050505020304" pitchFamily="18" charset="0"/>
                      </a:endParaRP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fr-CA" sz="1600" b="0" i="0" dirty="0">
                          <a:solidFill>
                            <a:srgbClr val="002060"/>
                          </a:solidFill>
                          <a:effectLst/>
                          <a:latin typeface="Century Schoolbook" panose="02040604050505020304" pitchFamily="18" charset="0"/>
                        </a:rPr>
                        <a:t>     </a:t>
                      </a:r>
                    </a:p>
                  </a:txBody>
                  <a:tcPr marL="5124" marR="5124" marT="768" marB="0">
                    <a:solidFill>
                      <a:schemeClr val="bg1"/>
                    </a:solidFill>
                  </a:tcPr>
                </a:tc>
                <a:extLst>
                  <a:ext uri="{0D108BD9-81ED-4DB2-BD59-A6C34878D82A}">
                    <a16:rowId xmlns:a16="http://schemas.microsoft.com/office/drawing/2014/main" val="407125306"/>
                  </a:ext>
                </a:extLst>
              </a:tr>
            </a:tbl>
          </a:graphicData>
        </a:graphic>
      </p:graphicFrame>
      <p:sp>
        <p:nvSpPr>
          <p:cNvPr id="3" name="Rectangle 2">
            <a:extLst>
              <a:ext uri="{FF2B5EF4-FFF2-40B4-BE49-F238E27FC236}">
                <a16:creationId xmlns:a16="http://schemas.microsoft.com/office/drawing/2014/main" id="{0415D18B-235C-4402-BFAD-9EEBBE05C955}"/>
              </a:ext>
            </a:extLst>
          </p:cNvPr>
          <p:cNvSpPr/>
          <p:nvPr/>
        </p:nvSpPr>
        <p:spPr>
          <a:xfrm>
            <a:off x="778548" y="1356534"/>
            <a:ext cx="10351400" cy="646331"/>
          </a:xfrm>
          <a:prstGeom prst="rect">
            <a:avLst/>
          </a:prstGeom>
        </p:spPr>
        <p:txBody>
          <a:bodyPr wrap="square">
            <a:spAutoFit/>
          </a:bodyPr>
          <a:lstStyle/>
          <a:p>
            <a:pPr algn="ctr"/>
            <a:r>
              <a:rPr lang="fr-CA" b="1" dirty="0">
                <a:solidFill>
                  <a:schemeClr val="accent1">
                    <a:lumMod val="50000"/>
                  </a:schemeClr>
                </a:solidFill>
                <a:latin typeface="Century Schoolbook" panose="02040604050505020304" pitchFamily="18" charset="0"/>
              </a:rPr>
              <a:t>Quelques exemples</a:t>
            </a:r>
          </a:p>
          <a:p>
            <a:pPr algn="ctr"/>
            <a:r>
              <a:rPr lang="fr-CA" b="1" dirty="0">
                <a:solidFill>
                  <a:schemeClr val="accent1">
                    <a:lumMod val="50000"/>
                  </a:schemeClr>
                </a:solidFill>
                <a:latin typeface="Century Schoolbook" panose="02040604050505020304" pitchFamily="18" charset="0"/>
              </a:rPr>
              <a:t>Actions, stratégies pour</a:t>
            </a:r>
            <a:r>
              <a:rPr lang="fr-CA" b="1" u="sng" dirty="0">
                <a:solidFill>
                  <a:schemeClr val="accent1">
                    <a:lumMod val="50000"/>
                  </a:schemeClr>
                </a:solidFill>
                <a:latin typeface="Century Schoolbook" panose="02040604050505020304" pitchFamily="18" charset="0"/>
              </a:rPr>
              <a:t> composer avec l’anxiété, le stress et les émotions</a:t>
            </a:r>
            <a:endParaRPr lang="fr-CA" b="1" u="sng" dirty="0">
              <a:solidFill>
                <a:schemeClr val="accent1">
                  <a:lumMod val="50000"/>
                </a:schemeClr>
              </a:solidFill>
            </a:endParaRPr>
          </a:p>
        </p:txBody>
      </p:sp>
    </p:spTree>
    <p:extLst>
      <p:ext uri="{BB962C8B-B14F-4D97-AF65-F5344CB8AC3E}">
        <p14:creationId xmlns:p14="http://schemas.microsoft.com/office/powerpoint/2010/main" val="501387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4D9BCC22-6DF8-4D3F-A271-092DA94D8403}"/>
              </a:ext>
            </a:extLst>
          </p:cNvPr>
          <p:cNvSpPr>
            <a:spLocks noGrp="1"/>
          </p:cNvSpPr>
          <p:nvPr>
            <p:ph type="sldNum" sz="quarter" idx="12"/>
            <p:custDataLst>
              <p:tags r:id="rId1"/>
            </p:custDataLst>
          </p:nvPr>
        </p:nvSpPr>
        <p:spPr>
          <a:xfrm>
            <a:off x="8610600" y="6326089"/>
            <a:ext cx="2743200" cy="365125"/>
          </a:xfrm>
        </p:spPr>
        <p:txBody>
          <a:bodyPr/>
          <a:lstStyle/>
          <a:p>
            <a:fld id="{D51A8B4C-BC9A-4FAD-AB21-527FAC66BED1}" type="slidenum">
              <a:rPr lang="fr-CA" smtClean="0"/>
              <a:t>22</a:t>
            </a:fld>
            <a:endParaRPr lang="fr-CA"/>
          </a:p>
        </p:txBody>
      </p:sp>
      <p:sp>
        <p:nvSpPr>
          <p:cNvPr id="10" name="Titre 1">
            <a:extLst>
              <a:ext uri="{FF2B5EF4-FFF2-40B4-BE49-F238E27FC236}">
                <a16:creationId xmlns:a16="http://schemas.microsoft.com/office/drawing/2014/main" id="{CAF14115-E9FF-4774-A396-805213382193}"/>
              </a:ext>
            </a:extLst>
          </p:cNvPr>
          <p:cNvSpPr>
            <a:spLocks noGrp="1"/>
          </p:cNvSpPr>
          <p:nvPr>
            <p:ph type="title"/>
            <p:custDataLst>
              <p:tags r:id="rId2"/>
            </p:custDataLst>
          </p:nvPr>
        </p:nvSpPr>
        <p:spPr>
          <a:xfrm>
            <a:off x="362239" y="-104816"/>
            <a:ext cx="9404723" cy="1400530"/>
          </a:xfrm>
        </p:spPr>
        <p:txBody>
          <a:bodyPr>
            <a:normAutofit/>
          </a:bodyPr>
          <a:lstStyle/>
          <a:p>
            <a:r>
              <a:rPr lang="fr-CA" sz="4200" dirty="0">
                <a:solidFill>
                  <a:srgbClr val="002060"/>
                </a:solidFill>
                <a:latin typeface="Century Schoolbook" panose="02040604050505020304" pitchFamily="18" charset="0"/>
              </a:rPr>
              <a:t>Résultats : </a:t>
            </a:r>
          </a:p>
        </p:txBody>
      </p:sp>
      <p:cxnSp>
        <p:nvCxnSpPr>
          <p:cNvPr id="11" name="Straight Connector 3">
            <a:extLst>
              <a:ext uri="{FF2B5EF4-FFF2-40B4-BE49-F238E27FC236}">
                <a16:creationId xmlns:a16="http://schemas.microsoft.com/office/drawing/2014/main" id="{4B7D7C8F-B353-47D1-A2B4-024B290D6547}"/>
              </a:ext>
            </a:extLst>
          </p:cNvPr>
          <p:cNvCxnSpPr/>
          <p:nvPr>
            <p:custDataLst>
              <p:tags r:id="rId3"/>
            </p:custDataLst>
          </p:nvPr>
        </p:nvCxnSpPr>
        <p:spPr>
          <a:xfrm>
            <a:off x="429336" y="1064587"/>
            <a:ext cx="10781414"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E4FBF5AD-549B-406C-85B1-A9F0932F1475}"/>
              </a:ext>
            </a:extLst>
          </p:cNvPr>
          <p:cNvSpPr/>
          <p:nvPr>
            <p:custDataLst>
              <p:tags r:id="rId4"/>
            </p:custDataLst>
          </p:nvPr>
        </p:nvSpPr>
        <p:spPr>
          <a:xfrm>
            <a:off x="3044507" y="166786"/>
            <a:ext cx="8929319" cy="738664"/>
          </a:xfrm>
          <a:prstGeom prst="rect">
            <a:avLst/>
          </a:prstGeom>
        </p:spPr>
        <p:txBody>
          <a:bodyPr wrap="square">
            <a:spAutoFit/>
          </a:bodyPr>
          <a:lstStyle/>
          <a:p>
            <a:pPr marL="90170">
              <a:spcAft>
                <a:spcPts val="0"/>
              </a:spcAft>
            </a:pPr>
            <a:r>
              <a:rPr lang="fr-CA" sz="4200" dirty="0">
                <a:solidFill>
                  <a:srgbClr val="002060"/>
                </a:solidFill>
                <a:latin typeface="Century Schoolbook" panose="02040604050505020304" pitchFamily="18" charset="0"/>
                <a:ea typeface="Calibri" panose="020F0502020204030204" pitchFamily="34" charset="0"/>
                <a:cs typeface="Times New Roman" panose="02020603050405020304" pitchFamily="18" charset="0"/>
              </a:rPr>
              <a:t>actions (stratégies) à privilégier</a:t>
            </a:r>
          </a:p>
        </p:txBody>
      </p:sp>
      <p:sp>
        <p:nvSpPr>
          <p:cNvPr id="3" name="Rectangle 2">
            <a:extLst>
              <a:ext uri="{FF2B5EF4-FFF2-40B4-BE49-F238E27FC236}">
                <a16:creationId xmlns:a16="http://schemas.microsoft.com/office/drawing/2014/main" id="{0415D18B-235C-4402-BFAD-9EEBBE05C955}"/>
              </a:ext>
            </a:extLst>
          </p:cNvPr>
          <p:cNvSpPr/>
          <p:nvPr/>
        </p:nvSpPr>
        <p:spPr>
          <a:xfrm>
            <a:off x="1285543" y="1431526"/>
            <a:ext cx="10351400" cy="400110"/>
          </a:xfrm>
          <a:prstGeom prst="rect">
            <a:avLst/>
          </a:prstGeom>
        </p:spPr>
        <p:txBody>
          <a:bodyPr wrap="square">
            <a:spAutoFit/>
          </a:bodyPr>
          <a:lstStyle/>
          <a:p>
            <a:r>
              <a:rPr lang="fr-CA" sz="2000" b="1" dirty="0">
                <a:solidFill>
                  <a:schemeClr val="accent1">
                    <a:lumMod val="50000"/>
                  </a:schemeClr>
                </a:solidFill>
                <a:latin typeface="Century Schoolbook" panose="02040604050505020304" pitchFamily="18" charset="0"/>
              </a:rPr>
              <a:t>Actions, stratégies pour mieux </a:t>
            </a:r>
            <a:r>
              <a:rPr lang="fr-CA" sz="2000" b="1" u="sng" dirty="0">
                <a:solidFill>
                  <a:schemeClr val="accent1">
                    <a:lumMod val="50000"/>
                  </a:schemeClr>
                </a:solidFill>
                <a:latin typeface="Century Schoolbook" panose="02040604050505020304" pitchFamily="18" charset="0"/>
              </a:rPr>
              <a:t>organiser et gérer son temps</a:t>
            </a:r>
            <a:r>
              <a:rPr lang="fr-CA" sz="2000" b="1" dirty="0">
                <a:solidFill>
                  <a:schemeClr val="accent1">
                    <a:lumMod val="50000"/>
                  </a:schemeClr>
                </a:solidFill>
                <a:latin typeface="Century Schoolbook" panose="02040604050505020304" pitchFamily="18" charset="0"/>
              </a:rPr>
              <a:t> </a:t>
            </a:r>
            <a:endParaRPr lang="fr-CA" sz="2000" b="1" dirty="0">
              <a:solidFill>
                <a:schemeClr val="accent1">
                  <a:lumMod val="50000"/>
                </a:schemeClr>
              </a:solidFill>
            </a:endParaRPr>
          </a:p>
        </p:txBody>
      </p:sp>
      <p:graphicFrame>
        <p:nvGraphicFramePr>
          <p:cNvPr id="4" name="Tableau 3">
            <a:extLst>
              <a:ext uri="{FF2B5EF4-FFF2-40B4-BE49-F238E27FC236}">
                <a16:creationId xmlns:a16="http://schemas.microsoft.com/office/drawing/2014/main" id="{0F4001FC-46BC-4503-91C2-383D1996ED6E}"/>
              </a:ext>
            </a:extLst>
          </p:cNvPr>
          <p:cNvGraphicFramePr>
            <a:graphicFrameLocks noGrp="1"/>
          </p:cNvGraphicFramePr>
          <p:nvPr>
            <p:extLst>
              <p:ext uri="{D42A27DB-BD31-4B8C-83A1-F6EECF244321}">
                <p14:modId xmlns:p14="http://schemas.microsoft.com/office/powerpoint/2010/main" val="3229816545"/>
              </p:ext>
            </p:extLst>
          </p:nvPr>
        </p:nvGraphicFramePr>
        <p:xfrm>
          <a:off x="758792" y="2074853"/>
          <a:ext cx="10674416" cy="2936622"/>
        </p:xfrm>
        <a:graphic>
          <a:graphicData uri="http://schemas.openxmlformats.org/drawingml/2006/table">
            <a:tbl>
              <a:tblPr firstRow="1" firstCol="1" bandRow="1">
                <a:tableStyleId>{5C22544A-7EE6-4342-B048-85BDC9FD1C3A}</a:tableStyleId>
              </a:tblPr>
              <a:tblGrid>
                <a:gridCol w="5148582">
                  <a:extLst>
                    <a:ext uri="{9D8B030D-6E8A-4147-A177-3AD203B41FA5}">
                      <a16:colId xmlns:a16="http://schemas.microsoft.com/office/drawing/2014/main" val="2899950813"/>
                    </a:ext>
                  </a:extLst>
                </a:gridCol>
                <a:gridCol w="5525834">
                  <a:extLst>
                    <a:ext uri="{9D8B030D-6E8A-4147-A177-3AD203B41FA5}">
                      <a16:colId xmlns:a16="http://schemas.microsoft.com/office/drawing/2014/main" val="3733851029"/>
                    </a:ext>
                  </a:extLst>
                </a:gridCol>
              </a:tblGrid>
              <a:tr h="258073">
                <a:tc>
                  <a:txBody>
                    <a:bodyPr/>
                    <a:lstStyle/>
                    <a:p>
                      <a:pPr algn="ctr">
                        <a:lnSpc>
                          <a:spcPct val="107000"/>
                        </a:lnSpc>
                        <a:spcAft>
                          <a:spcPts val="0"/>
                        </a:spcAft>
                      </a:pPr>
                      <a:r>
                        <a:rPr lang="fr-CA" sz="2000" i="0" dirty="0">
                          <a:solidFill>
                            <a:srgbClr val="002060"/>
                          </a:solidFill>
                          <a:effectLst/>
                          <a:latin typeface="Century Schoolbook" panose="02040604050505020304" pitchFamily="18" charset="0"/>
                        </a:rPr>
                        <a:t>Métacognitives</a:t>
                      </a:r>
                      <a:endParaRPr lang="fr-CA" sz="2000" i="0" dirty="0">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57785" marR="57785" marT="9525" marB="0">
                    <a:solidFill>
                      <a:schemeClr val="accent2">
                        <a:lumMod val="60000"/>
                        <a:lumOff val="40000"/>
                      </a:schemeClr>
                    </a:solidFill>
                  </a:tcPr>
                </a:tc>
                <a:tc>
                  <a:txBody>
                    <a:bodyPr/>
                    <a:lstStyle/>
                    <a:p>
                      <a:pPr marL="122555" algn="ctr">
                        <a:lnSpc>
                          <a:spcPct val="107000"/>
                        </a:lnSpc>
                        <a:spcAft>
                          <a:spcPts val="0"/>
                        </a:spcAft>
                      </a:pPr>
                      <a:r>
                        <a:rPr lang="fr-CA" sz="2000" i="0" dirty="0">
                          <a:solidFill>
                            <a:srgbClr val="002060"/>
                          </a:solidFill>
                          <a:effectLst/>
                          <a:latin typeface="Century Schoolbook" panose="02040604050505020304" pitchFamily="18" charset="0"/>
                        </a:rPr>
                        <a:t>Gestion des ressources </a:t>
                      </a:r>
                      <a:endParaRPr lang="fr-CA" sz="2000" i="0" dirty="0">
                        <a:solidFill>
                          <a:srgbClr val="002060"/>
                        </a:solidFill>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57785" marR="57785" marT="9525" marB="0">
                    <a:solidFill>
                      <a:schemeClr val="accent2">
                        <a:lumMod val="60000"/>
                        <a:lumOff val="40000"/>
                      </a:schemeClr>
                    </a:solidFill>
                  </a:tcPr>
                </a:tc>
                <a:extLst>
                  <a:ext uri="{0D108BD9-81ED-4DB2-BD59-A6C34878D82A}">
                    <a16:rowId xmlns:a16="http://schemas.microsoft.com/office/drawing/2014/main" val="1047375688"/>
                  </a:ext>
                </a:extLst>
              </a:tr>
              <a:tr h="2479706">
                <a:tc>
                  <a:txBody>
                    <a:bodyPr/>
                    <a:lstStyle/>
                    <a:p>
                      <a:pPr marL="342900" lvl="0" indent="-342900" algn="l">
                        <a:lnSpc>
                          <a:spcPct val="107000"/>
                        </a:lnSpc>
                        <a:spcAft>
                          <a:spcPts val="0"/>
                        </a:spcAft>
                        <a:buFont typeface="Symbol" panose="05050102010706020507" pitchFamily="18" charset="2"/>
                        <a:buChar char=""/>
                      </a:pPr>
                      <a:endParaRPr lang="fr-CA" sz="1800" b="0" i="0" dirty="0">
                        <a:solidFill>
                          <a:srgbClr val="002060"/>
                        </a:solidFill>
                        <a:effectLst/>
                        <a:latin typeface="Century Schoolbook" panose="02040604050505020304" pitchFamily="18" charset="0"/>
                      </a:endParaRPr>
                    </a:p>
                    <a:p>
                      <a:pPr marL="342900" lvl="0" indent="-342900" algn="l">
                        <a:lnSpc>
                          <a:spcPct val="107000"/>
                        </a:lnSpc>
                        <a:spcAft>
                          <a:spcPts val="0"/>
                        </a:spcAft>
                        <a:buFont typeface="Symbol" panose="05050102010706020507" pitchFamily="18" charset="2"/>
                        <a:buChar char=""/>
                      </a:pPr>
                      <a:endParaRPr lang="fr-CA" sz="1800" b="0" i="0" dirty="0">
                        <a:solidFill>
                          <a:srgbClr val="002060"/>
                        </a:solidFill>
                        <a:effectLst/>
                        <a:latin typeface="Century Schoolbook" panose="02040604050505020304" pitchFamily="18" charset="0"/>
                      </a:endParaRPr>
                    </a:p>
                    <a:p>
                      <a:pPr marL="342900" lvl="0" indent="-342900" algn="l">
                        <a:lnSpc>
                          <a:spcPct val="107000"/>
                        </a:lnSpc>
                        <a:spcAft>
                          <a:spcPts val="0"/>
                        </a:spcAft>
                        <a:buFont typeface="Symbol" panose="05050102010706020507" pitchFamily="18" charset="2"/>
                        <a:buChar char=""/>
                      </a:pPr>
                      <a:r>
                        <a:rPr lang="fr-CA" sz="1800" b="0" i="0" dirty="0">
                          <a:solidFill>
                            <a:srgbClr val="002060"/>
                          </a:solidFill>
                          <a:effectLst/>
                          <a:latin typeface="Century Schoolbook" panose="02040604050505020304" pitchFamily="18" charset="0"/>
                        </a:rPr>
                        <a:t>Effectuer une réévaluation continue de notre charge de travail et des stratégies à déployer.  </a:t>
                      </a:r>
                    </a:p>
                    <a:p>
                      <a:pPr marL="342900" lvl="0" indent="-342900" algn="l">
                        <a:lnSpc>
                          <a:spcPct val="107000"/>
                        </a:lnSpc>
                        <a:spcAft>
                          <a:spcPts val="0"/>
                        </a:spcAft>
                        <a:buFont typeface="Symbol" panose="05050102010706020507" pitchFamily="18" charset="2"/>
                        <a:buChar char=""/>
                      </a:pPr>
                      <a:endParaRPr lang="fr-CA" sz="1800" b="0" i="0" dirty="0">
                        <a:solidFill>
                          <a:schemeClr val="accent2">
                            <a:lumMod val="75000"/>
                          </a:schemeClr>
                        </a:solidFill>
                        <a:effectLst/>
                        <a:latin typeface="Century Schoolbook" panose="02040604050505020304" pitchFamily="18" charset="0"/>
                      </a:endParaRP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endParaRPr lang="fr-CA" sz="1800" b="0" i="0" dirty="0">
                        <a:solidFill>
                          <a:srgbClr val="002060"/>
                        </a:solidFill>
                        <a:effectLst/>
                        <a:latin typeface="Century Schoolbook" panose="02040604050505020304" pitchFamily="18" charset="0"/>
                      </a:endParaRPr>
                    </a:p>
                    <a:p>
                      <a:pPr marL="342900" lvl="0" indent="-342900" algn="l">
                        <a:lnSpc>
                          <a:spcPct val="107000"/>
                        </a:lnSpc>
                        <a:spcAft>
                          <a:spcPts val="0"/>
                        </a:spcAft>
                        <a:buFont typeface="Symbol" panose="05050102010706020507" pitchFamily="18" charset="2"/>
                        <a:buChar char=""/>
                      </a:pPr>
                      <a:endParaRPr lang="fr-CA" sz="1800" b="0" i="0" dirty="0">
                        <a:solidFill>
                          <a:schemeClr val="accent2">
                            <a:lumMod val="75000"/>
                          </a:schemeClr>
                        </a:solidFill>
                        <a:effectLst/>
                        <a:latin typeface="Century Schoolbook" panose="02040604050505020304" pitchFamily="18" charset="0"/>
                      </a:endParaRPr>
                    </a:p>
                    <a:p>
                      <a:pPr algn="l">
                        <a:lnSpc>
                          <a:spcPct val="107000"/>
                        </a:lnSpc>
                        <a:spcAft>
                          <a:spcPts val="0"/>
                        </a:spcAft>
                      </a:pPr>
                      <a:r>
                        <a:rPr lang="fr-CA" sz="1800" b="0" i="0" dirty="0">
                          <a:solidFill>
                            <a:schemeClr val="accent2">
                              <a:lumMod val="75000"/>
                            </a:schemeClr>
                          </a:solidFill>
                          <a:effectLst/>
                          <a:latin typeface="Century Schoolbook" panose="02040604050505020304" pitchFamily="18" charset="0"/>
                        </a:rPr>
                        <a:t> </a:t>
                      </a:r>
                      <a:endParaRPr lang="fr-CA" sz="1800" b="0" i="0" dirty="0">
                        <a:solidFill>
                          <a:schemeClr val="accent2">
                            <a:lumMod val="75000"/>
                          </a:schemeClr>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57785" marR="57785" marT="9525" marB="0">
                    <a:solidFill>
                      <a:schemeClr val="accent2">
                        <a:lumMod val="20000"/>
                        <a:lumOff val="80000"/>
                      </a:schemeClr>
                    </a:solidFill>
                  </a:tcPr>
                </a:tc>
                <a:tc>
                  <a:txBody>
                    <a:bodyPr/>
                    <a:lstStyle/>
                    <a:p>
                      <a:pPr marL="342900" lvl="0" indent="-342900" algn="l">
                        <a:lnSpc>
                          <a:spcPct val="107000"/>
                        </a:lnSpc>
                        <a:spcAft>
                          <a:spcPts val="0"/>
                        </a:spcAft>
                        <a:buFont typeface="Symbol" panose="05050102010706020507" pitchFamily="18" charset="2"/>
                        <a:buChar char=""/>
                      </a:pPr>
                      <a:endParaRPr lang="fr-CA" sz="1800" i="0" dirty="0">
                        <a:solidFill>
                          <a:schemeClr val="accent2">
                            <a:lumMod val="75000"/>
                          </a:schemeClr>
                        </a:solidFill>
                        <a:effectLst/>
                        <a:latin typeface="Century Schoolbook" panose="02040604050505020304" pitchFamily="18" charset="0"/>
                      </a:endParaRPr>
                    </a:p>
                    <a:p>
                      <a:pPr marL="342900" lvl="0" indent="-342900" algn="l">
                        <a:lnSpc>
                          <a:spcPct val="107000"/>
                        </a:lnSpc>
                        <a:spcAft>
                          <a:spcPts val="0"/>
                        </a:spcAft>
                        <a:buFont typeface="Symbol" panose="05050102010706020507" pitchFamily="18" charset="2"/>
                        <a:buChar char=""/>
                      </a:pPr>
                      <a:r>
                        <a:rPr lang="fr-CA" sz="1800" b="0" i="0" dirty="0">
                          <a:solidFill>
                            <a:srgbClr val="002060"/>
                          </a:solidFill>
                          <a:effectLst/>
                          <a:latin typeface="Century Schoolbook" panose="02040604050505020304" pitchFamily="18" charset="0"/>
                        </a:rPr>
                        <a:t>Préparer leur matériel à l’avance, apprendre à jauger le temps de manière réaliste </a:t>
                      </a:r>
                    </a:p>
                    <a:p>
                      <a:pPr marL="342900" lvl="0" indent="-342900" algn="l">
                        <a:lnSpc>
                          <a:spcPct val="107000"/>
                        </a:lnSpc>
                        <a:spcAft>
                          <a:spcPts val="0"/>
                        </a:spcAft>
                        <a:buFont typeface="Symbol" panose="05050102010706020507" pitchFamily="18" charset="2"/>
                        <a:buChar char=""/>
                      </a:pPr>
                      <a:r>
                        <a:rPr lang="fr-CA" sz="1800" b="0" i="0" dirty="0">
                          <a:solidFill>
                            <a:srgbClr val="002060"/>
                          </a:solidFill>
                          <a:effectLst/>
                          <a:latin typeface="Century Schoolbook" panose="02040604050505020304" pitchFamily="18" charset="0"/>
                        </a:rPr>
                        <a:t>Créer des aide-mémoires en utilisant des post-it de couleurs </a:t>
                      </a:r>
                    </a:p>
                    <a:p>
                      <a:pPr marL="0" lvl="0" indent="0" algn="l">
                        <a:lnSpc>
                          <a:spcPct val="107000"/>
                        </a:lnSpc>
                        <a:spcAft>
                          <a:spcPts val="0"/>
                        </a:spcAft>
                        <a:buFont typeface="Symbol" panose="05050102010706020507" pitchFamily="18" charset="2"/>
                        <a:buNone/>
                      </a:pPr>
                      <a:endParaRPr lang="fr-CA" sz="1800" i="0" dirty="0">
                        <a:solidFill>
                          <a:srgbClr val="002060"/>
                        </a:solidFill>
                        <a:effectLst/>
                        <a:latin typeface="Century Schoolbook" panose="02040604050505020304" pitchFamily="18" charset="0"/>
                      </a:endParaRPr>
                    </a:p>
                    <a:p>
                      <a:pPr marL="342900" lvl="0" indent="-342900" algn="l">
                        <a:lnSpc>
                          <a:spcPct val="107000"/>
                        </a:lnSpc>
                        <a:spcAft>
                          <a:spcPts val="0"/>
                        </a:spcAft>
                        <a:buFont typeface="Symbol" panose="05050102010706020507" pitchFamily="18" charset="2"/>
                        <a:buChar char=""/>
                      </a:pPr>
                      <a:endParaRPr lang="fr-CA" sz="1800" i="0" dirty="0">
                        <a:solidFill>
                          <a:srgbClr val="002060"/>
                        </a:solidFill>
                        <a:effectLst/>
                        <a:latin typeface="Century Schoolbook" panose="02040604050505020304" pitchFamily="18" charset="0"/>
                      </a:endParaRPr>
                    </a:p>
                  </a:txBody>
                  <a:tcPr marL="57785" marR="57785" marT="9525" marB="0">
                    <a:solidFill>
                      <a:schemeClr val="bg1"/>
                    </a:solidFill>
                  </a:tcPr>
                </a:tc>
                <a:extLst>
                  <a:ext uri="{0D108BD9-81ED-4DB2-BD59-A6C34878D82A}">
                    <a16:rowId xmlns:a16="http://schemas.microsoft.com/office/drawing/2014/main" val="1723433162"/>
                  </a:ext>
                </a:extLst>
              </a:tr>
            </a:tbl>
          </a:graphicData>
        </a:graphic>
      </p:graphicFrame>
    </p:spTree>
    <p:extLst>
      <p:ext uri="{BB962C8B-B14F-4D97-AF65-F5344CB8AC3E}">
        <p14:creationId xmlns:p14="http://schemas.microsoft.com/office/powerpoint/2010/main" val="1716677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41524AB-8719-4F21-9ABE-409BB15A0BA2}"/>
              </a:ext>
            </a:extLst>
          </p:cNvPr>
          <p:cNvSpPr>
            <a:spLocks noGrp="1"/>
          </p:cNvSpPr>
          <p:nvPr>
            <p:ph type="sldNum" sz="quarter" idx="12"/>
          </p:nvPr>
        </p:nvSpPr>
        <p:spPr/>
        <p:txBody>
          <a:bodyPr/>
          <a:lstStyle/>
          <a:p>
            <a:fld id="{D51A8B4C-BC9A-4FAD-AB21-527FAC66BED1}" type="slidenum">
              <a:rPr lang="fr-CA" smtClean="0"/>
              <a:t>23</a:t>
            </a:fld>
            <a:endParaRPr lang="fr-CA"/>
          </a:p>
        </p:txBody>
      </p:sp>
      <p:sp>
        <p:nvSpPr>
          <p:cNvPr id="7" name="Rectangle 6">
            <a:extLst>
              <a:ext uri="{FF2B5EF4-FFF2-40B4-BE49-F238E27FC236}">
                <a16:creationId xmlns:a16="http://schemas.microsoft.com/office/drawing/2014/main" id="{453D4C44-F37B-49BE-BD04-F98CB6407645}"/>
              </a:ext>
            </a:extLst>
          </p:cNvPr>
          <p:cNvSpPr/>
          <p:nvPr/>
        </p:nvSpPr>
        <p:spPr>
          <a:xfrm>
            <a:off x="492392" y="1642245"/>
            <a:ext cx="11281643" cy="5047536"/>
          </a:xfrm>
          <a:prstGeom prst="rect">
            <a:avLst/>
          </a:prstGeom>
        </p:spPr>
        <p:txBody>
          <a:bodyPr wrap="square">
            <a:spAutoFit/>
          </a:bodyPr>
          <a:lstStyle/>
          <a:p>
            <a:pPr algn="ctr"/>
            <a:r>
              <a:rPr lang="fr-CA" sz="2200" b="1" dirty="0">
                <a:solidFill>
                  <a:srgbClr val="002060"/>
                </a:solidFill>
                <a:latin typeface="Century Schoolbook" panose="02040604050505020304" pitchFamily="18" charset="0"/>
              </a:rPr>
              <a:t>Constats soulignés par les participantes lors des groupes de discussion </a:t>
            </a:r>
          </a:p>
          <a:p>
            <a:endParaRPr lang="fr-CA" sz="2200" b="1" dirty="0">
              <a:solidFill>
                <a:srgbClr val="002060"/>
              </a:solidFill>
              <a:latin typeface="Century Schoolbook" panose="02040604050505020304" pitchFamily="18" charset="0"/>
            </a:endParaRPr>
          </a:p>
          <a:p>
            <a:pPr marL="457200" indent="-457200">
              <a:buAutoNum type="arabicParenR"/>
            </a:pPr>
            <a:r>
              <a:rPr lang="fr-CA" sz="2000" dirty="0">
                <a:solidFill>
                  <a:srgbClr val="002060"/>
                </a:solidFill>
                <a:latin typeface="Century Schoolbook" panose="02040604050505020304" pitchFamily="18" charset="0"/>
              </a:rPr>
              <a:t>Il  n’y a pas d’étanchéité entre les stratégies métacognitives, cognitives ou affectives, les unes étant liées aux autres ;</a:t>
            </a:r>
          </a:p>
          <a:p>
            <a:pPr marL="457200" indent="-457200">
              <a:buAutoNum type="arabicParenR"/>
            </a:pPr>
            <a:r>
              <a:rPr lang="fr-CA" sz="2000" dirty="0">
                <a:solidFill>
                  <a:srgbClr val="002060"/>
                </a:solidFill>
                <a:latin typeface="Century Schoolbook" panose="02040604050505020304" pitchFamily="18" charset="0"/>
              </a:rPr>
              <a:t>La plupart des stratégies pour composer avec le stress, l’anxiété, l’organisation et la gestion du temps permettent de composer avec l’ensemble des défis (ex., démontrer les savoirs, rédaction des travaux) ;</a:t>
            </a:r>
          </a:p>
          <a:p>
            <a:pPr marL="457200" indent="-457200">
              <a:buAutoNum type="arabicParenR"/>
            </a:pPr>
            <a:r>
              <a:rPr lang="fr-CA" sz="2000" dirty="0">
                <a:solidFill>
                  <a:srgbClr val="002060"/>
                </a:solidFill>
                <a:latin typeface="Century Schoolbook" panose="02040604050505020304" pitchFamily="18" charset="0"/>
              </a:rPr>
              <a:t>Plusieurs doivent être développées en amont de stages (ex., </a:t>
            </a:r>
            <a:r>
              <a:rPr lang="fr-CA" sz="2000" dirty="0" err="1">
                <a:solidFill>
                  <a:srgbClr val="002060"/>
                </a:solidFill>
                <a:latin typeface="Century Schoolbook" panose="02040604050505020304" pitchFamily="18" charset="0"/>
              </a:rPr>
              <a:t>auto-soin</a:t>
            </a:r>
            <a:r>
              <a:rPr lang="fr-CA" sz="2000" dirty="0">
                <a:solidFill>
                  <a:srgbClr val="002060"/>
                </a:solidFill>
                <a:latin typeface="Century Schoolbook" panose="02040604050505020304" pitchFamily="18" charset="0"/>
              </a:rPr>
              <a:t>, recours à des professionnels) ;    </a:t>
            </a:r>
          </a:p>
          <a:p>
            <a:pPr marL="457200" indent="-457200">
              <a:buAutoNum type="arabicParenR"/>
            </a:pPr>
            <a:r>
              <a:rPr lang="fr-CA" sz="2000" dirty="0">
                <a:solidFill>
                  <a:srgbClr val="002060"/>
                </a:solidFill>
                <a:latin typeface="Century Schoolbook" panose="02040604050505020304" pitchFamily="18" charset="0"/>
              </a:rPr>
              <a:t>Il y a, d’un programme à l’autre, une forte similarité des défis ;</a:t>
            </a:r>
          </a:p>
          <a:p>
            <a:pPr marL="457200" indent="-457200">
              <a:buAutoNum type="arabicParenR"/>
            </a:pPr>
            <a:r>
              <a:rPr lang="fr-CA" sz="2000" dirty="0">
                <a:solidFill>
                  <a:srgbClr val="002060"/>
                </a:solidFill>
                <a:latin typeface="Century Schoolbook" panose="02040604050505020304" pitchFamily="18" charset="0"/>
              </a:rPr>
              <a:t>L’importance d’accepter l’accompagnement des formatrices/formateurs de stage ;</a:t>
            </a:r>
          </a:p>
          <a:p>
            <a:pPr marL="457200" indent="-457200">
              <a:buFontTx/>
              <a:buAutoNum type="arabicParenR"/>
            </a:pPr>
            <a:r>
              <a:rPr lang="fr-CA" sz="2000" dirty="0">
                <a:solidFill>
                  <a:srgbClr val="002060"/>
                </a:solidFill>
                <a:latin typeface="Century Schoolbook" panose="02040604050505020304" pitchFamily="18" charset="0"/>
              </a:rPr>
              <a:t>La plupart des stratégies sont pertinentes pour l’ensemble des étudiants avec ou sans SH ; </a:t>
            </a:r>
          </a:p>
          <a:p>
            <a:pPr marL="457200" indent="-457200">
              <a:buAutoNum type="arabicParenR"/>
            </a:pPr>
            <a:r>
              <a:rPr lang="fr-CA" sz="2000" dirty="0">
                <a:solidFill>
                  <a:srgbClr val="002060"/>
                </a:solidFill>
                <a:latin typeface="Century Schoolbook" panose="02040604050505020304" pitchFamily="18" charset="0"/>
              </a:rPr>
              <a:t>Les ESH se distinguent par leur besoin de soutien externe (professionnels de la santé) et interne (formatrices/</a:t>
            </a:r>
            <a:r>
              <a:rPr lang="fr-CA" sz="2000" dirty="0" err="1">
                <a:solidFill>
                  <a:srgbClr val="002060"/>
                </a:solidFill>
                <a:latin typeface="Century Schoolbook" panose="02040604050505020304" pitchFamily="18" charset="0"/>
              </a:rPr>
              <a:t>eurs</a:t>
            </a:r>
            <a:r>
              <a:rPr lang="fr-CA" sz="2000" dirty="0">
                <a:solidFill>
                  <a:srgbClr val="002060"/>
                </a:solidFill>
                <a:latin typeface="Century Schoolbook" panose="02040604050505020304" pitchFamily="18" charset="0"/>
              </a:rPr>
              <a:t>)</a:t>
            </a:r>
            <a:r>
              <a:rPr lang="fr-CA" sz="2000" b="1" dirty="0">
                <a:solidFill>
                  <a:srgbClr val="002060"/>
                </a:solidFill>
                <a:latin typeface="Century Schoolbook" panose="02040604050505020304" pitchFamily="18" charset="0"/>
              </a:rPr>
              <a:t> </a:t>
            </a:r>
            <a:r>
              <a:rPr lang="fr-CA" sz="2000" dirty="0">
                <a:solidFill>
                  <a:srgbClr val="002060"/>
                </a:solidFill>
                <a:latin typeface="Century Schoolbook" panose="02040604050505020304" pitchFamily="18" charset="0"/>
              </a:rPr>
              <a:t>du fait que leurs défis sont exacerbés par leurs conditions (TDA/H, TSA, TSM). </a:t>
            </a:r>
            <a:endParaRPr lang="fr-CA" sz="2000" b="1" dirty="0">
              <a:solidFill>
                <a:srgbClr val="002060"/>
              </a:solidFill>
              <a:latin typeface="Century Schoolbook" panose="02040604050505020304" pitchFamily="18" charset="0"/>
            </a:endParaRPr>
          </a:p>
          <a:p>
            <a:endParaRPr lang="fr-CA" b="1" dirty="0">
              <a:solidFill>
                <a:srgbClr val="002060"/>
              </a:solidFill>
              <a:latin typeface="Century Schoolbook" panose="02040604050505020304" pitchFamily="18" charset="0"/>
            </a:endParaRPr>
          </a:p>
        </p:txBody>
      </p:sp>
      <p:sp>
        <p:nvSpPr>
          <p:cNvPr id="8" name="Titre 1">
            <a:extLst>
              <a:ext uri="{FF2B5EF4-FFF2-40B4-BE49-F238E27FC236}">
                <a16:creationId xmlns:a16="http://schemas.microsoft.com/office/drawing/2014/main" id="{35E3A4E5-F5F6-4A13-8362-49FE2B452893}"/>
              </a:ext>
            </a:extLst>
          </p:cNvPr>
          <p:cNvSpPr>
            <a:spLocks noGrp="1"/>
          </p:cNvSpPr>
          <p:nvPr>
            <p:ph type="title"/>
            <p:custDataLst>
              <p:tags r:id="rId1"/>
            </p:custDataLst>
          </p:nvPr>
        </p:nvSpPr>
        <p:spPr>
          <a:xfrm>
            <a:off x="659951" y="74614"/>
            <a:ext cx="9404723" cy="1400530"/>
          </a:xfrm>
        </p:spPr>
        <p:txBody>
          <a:bodyPr>
            <a:normAutofit/>
          </a:bodyPr>
          <a:lstStyle/>
          <a:p>
            <a:r>
              <a:rPr lang="fr-CA" sz="4200" dirty="0">
                <a:solidFill>
                  <a:srgbClr val="002060"/>
                </a:solidFill>
                <a:latin typeface="Century Schoolbook" panose="02040604050505020304" pitchFamily="18" charset="0"/>
              </a:rPr>
              <a:t>Résultats : </a:t>
            </a:r>
          </a:p>
        </p:txBody>
      </p:sp>
      <p:sp>
        <p:nvSpPr>
          <p:cNvPr id="9" name="Rectangle 8">
            <a:extLst>
              <a:ext uri="{FF2B5EF4-FFF2-40B4-BE49-F238E27FC236}">
                <a16:creationId xmlns:a16="http://schemas.microsoft.com/office/drawing/2014/main" id="{5F33AB73-6997-4F72-903E-D9449A97B424}"/>
              </a:ext>
            </a:extLst>
          </p:cNvPr>
          <p:cNvSpPr/>
          <p:nvPr>
            <p:custDataLst>
              <p:tags r:id="rId2"/>
            </p:custDataLst>
          </p:nvPr>
        </p:nvSpPr>
        <p:spPr>
          <a:xfrm>
            <a:off x="3320953" y="393188"/>
            <a:ext cx="8929319" cy="738664"/>
          </a:xfrm>
          <a:prstGeom prst="rect">
            <a:avLst/>
          </a:prstGeom>
        </p:spPr>
        <p:txBody>
          <a:bodyPr wrap="square">
            <a:spAutoFit/>
          </a:bodyPr>
          <a:lstStyle/>
          <a:p>
            <a:pPr marL="90170">
              <a:spcAft>
                <a:spcPts val="0"/>
              </a:spcAft>
            </a:pPr>
            <a:r>
              <a:rPr lang="fr-CA" sz="4200" dirty="0">
                <a:solidFill>
                  <a:srgbClr val="002060"/>
                </a:solidFill>
                <a:latin typeface="Century Schoolbook" panose="02040604050505020304" pitchFamily="18" charset="0"/>
                <a:ea typeface="Calibri" panose="020F0502020204030204" pitchFamily="34" charset="0"/>
                <a:cs typeface="Times New Roman" panose="02020603050405020304" pitchFamily="18" charset="0"/>
              </a:rPr>
              <a:t>actions (stratégies) à privilégier</a:t>
            </a:r>
          </a:p>
        </p:txBody>
      </p:sp>
      <p:cxnSp>
        <p:nvCxnSpPr>
          <p:cNvPr id="10" name="Straight Connector 3">
            <a:extLst>
              <a:ext uri="{FF2B5EF4-FFF2-40B4-BE49-F238E27FC236}">
                <a16:creationId xmlns:a16="http://schemas.microsoft.com/office/drawing/2014/main" id="{4DEC9CAD-3E49-48D7-99E7-3F06307832B8}"/>
              </a:ext>
            </a:extLst>
          </p:cNvPr>
          <p:cNvCxnSpPr/>
          <p:nvPr>
            <p:custDataLst>
              <p:tags r:id="rId3"/>
            </p:custDataLst>
          </p:nvPr>
        </p:nvCxnSpPr>
        <p:spPr>
          <a:xfrm>
            <a:off x="705293" y="1261289"/>
            <a:ext cx="10781414"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0063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4D9BCC22-6DF8-4D3F-A271-092DA94D8403}"/>
              </a:ext>
            </a:extLst>
          </p:cNvPr>
          <p:cNvSpPr>
            <a:spLocks noGrp="1"/>
          </p:cNvSpPr>
          <p:nvPr>
            <p:ph type="sldNum" sz="quarter" idx="12"/>
            <p:custDataLst>
              <p:tags r:id="rId1"/>
            </p:custDataLst>
          </p:nvPr>
        </p:nvSpPr>
        <p:spPr>
          <a:xfrm>
            <a:off x="8610600" y="6326089"/>
            <a:ext cx="2743200" cy="365125"/>
          </a:xfrm>
        </p:spPr>
        <p:txBody>
          <a:bodyPr/>
          <a:lstStyle/>
          <a:p>
            <a:fld id="{D51A8B4C-BC9A-4FAD-AB21-527FAC66BED1}" type="slidenum">
              <a:rPr lang="fr-CA" smtClean="0"/>
              <a:t>24</a:t>
            </a:fld>
            <a:endParaRPr lang="fr-CA"/>
          </a:p>
        </p:txBody>
      </p:sp>
      <p:sp>
        <p:nvSpPr>
          <p:cNvPr id="10" name="Titre 1">
            <a:extLst>
              <a:ext uri="{FF2B5EF4-FFF2-40B4-BE49-F238E27FC236}">
                <a16:creationId xmlns:a16="http://schemas.microsoft.com/office/drawing/2014/main" id="{CAF14115-E9FF-4774-A396-805213382193}"/>
              </a:ext>
            </a:extLst>
          </p:cNvPr>
          <p:cNvSpPr>
            <a:spLocks noGrp="1"/>
          </p:cNvSpPr>
          <p:nvPr>
            <p:ph type="title"/>
            <p:custDataLst>
              <p:tags r:id="rId2"/>
            </p:custDataLst>
          </p:nvPr>
        </p:nvSpPr>
        <p:spPr>
          <a:xfrm>
            <a:off x="1069696" y="-47065"/>
            <a:ext cx="9404723" cy="1400530"/>
          </a:xfrm>
        </p:spPr>
        <p:txBody>
          <a:bodyPr/>
          <a:lstStyle/>
          <a:p>
            <a:r>
              <a:rPr lang="fr-CA" dirty="0">
                <a:solidFill>
                  <a:srgbClr val="002060"/>
                </a:solidFill>
                <a:latin typeface="Century Schoolbook" panose="02040604050505020304" pitchFamily="18" charset="0"/>
              </a:rPr>
              <a:t>Résultats : </a:t>
            </a:r>
            <a:endParaRPr lang="fr-CA" sz="3200" dirty="0">
              <a:solidFill>
                <a:srgbClr val="002060"/>
              </a:solidFill>
              <a:latin typeface="Century Schoolbook" panose="02040604050505020304" pitchFamily="18" charset="0"/>
            </a:endParaRPr>
          </a:p>
        </p:txBody>
      </p:sp>
      <p:cxnSp>
        <p:nvCxnSpPr>
          <p:cNvPr id="11" name="Straight Connector 3">
            <a:extLst>
              <a:ext uri="{FF2B5EF4-FFF2-40B4-BE49-F238E27FC236}">
                <a16:creationId xmlns:a16="http://schemas.microsoft.com/office/drawing/2014/main" id="{4B7D7C8F-B353-47D1-A2B4-024B290D6547}"/>
              </a:ext>
            </a:extLst>
          </p:cNvPr>
          <p:cNvCxnSpPr/>
          <p:nvPr>
            <p:custDataLst>
              <p:tags r:id="rId3"/>
            </p:custDataLst>
          </p:nvPr>
        </p:nvCxnSpPr>
        <p:spPr>
          <a:xfrm>
            <a:off x="429336" y="1064587"/>
            <a:ext cx="10781414"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E4FBF5AD-549B-406C-85B1-A9F0932F1475}"/>
              </a:ext>
            </a:extLst>
          </p:cNvPr>
          <p:cNvSpPr/>
          <p:nvPr>
            <p:custDataLst>
              <p:tags r:id="rId4"/>
            </p:custDataLst>
          </p:nvPr>
        </p:nvSpPr>
        <p:spPr>
          <a:xfrm>
            <a:off x="3747154" y="269427"/>
            <a:ext cx="7606646" cy="769441"/>
          </a:xfrm>
          <a:prstGeom prst="rect">
            <a:avLst/>
          </a:prstGeom>
        </p:spPr>
        <p:txBody>
          <a:bodyPr wrap="square">
            <a:spAutoFit/>
          </a:bodyPr>
          <a:lstStyle/>
          <a:p>
            <a:pPr marL="90170">
              <a:spcAft>
                <a:spcPts val="0"/>
              </a:spcAft>
            </a:pPr>
            <a:r>
              <a:rPr lang="fr-CA" sz="4400" dirty="0">
                <a:solidFill>
                  <a:srgbClr val="002060"/>
                </a:solidFill>
                <a:latin typeface="Century Schoolbook" panose="02040604050505020304" pitchFamily="18" charset="0"/>
                <a:ea typeface="Calibri" panose="020F0502020204030204" pitchFamily="34" charset="0"/>
                <a:cs typeface="Times New Roman" panose="02020603050405020304" pitchFamily="18" charset="0"/>
              </a:rPr>
              <a:t> accompagnement souhaité</a:t>
            </a:r>
          </a:p>
        </p:txBody>
      </p:sp>
      <p:graphicFrame>
        <p:nvGraphicFramePr>
          <p:cNvPr id="17" name="Tableau 16">
            <a:extLst>
              <a:ext uri="{FF2B5EF4-FFF2-40B4-BE49-F238E27FC236}">
                <a16:creationId xmlns:a16="http://schemas.microsoft.com/office/drawing/2014/main" id="{4DC4C112-846B-41CD-BFEE-1B93E83F2031}"/>
              </a:ext>
            </a:extLst>
          </p:cNvPr>
          <p:cNvGraphicFramePr>
            <a:graphicFrameLocks noGrp="1"/>
          </p:cNvGraphicFramePr>
          <p:nvPr>
            <p:custDataLst>
              <p:tags r:id="rId5"/>
            </p:custDataLst>
            <p:extLst>
              <p:ext uri="{D42A27DB-BD31-4B8C-83A1-F6EECF244321}">
                <p14:modId xmlns:p14="http://schemas.microsoft.com/office/powerpoint/2010/main" val="3195170634"/>
              </p:ext>
            </p:extLst>
          </p:nvPr>
        </p:nvGraphicFramePr>
        <p:xfrm>
          <a:off x="577917" y="1669957"/>
          <a:ext cx="11036166" cy="4272744"/>
        </p:xfrm>
        <a:graphic>
          <a:graphicData uri="http://schemas.openxmlformats.org/drawingml/2006/table">
            <a:tbl>
              <a:tblPr firstRow="1" firstCol="1" bandRow="1">
                <a:tableStyleId>{5C22544A-7EE6-4342-B048-85BDC9FD1C3A}</a:tableStyleId>
              </a:tblPr>
              <a:tblGrid>
                <a:gridCol w="2228248">
                  <a:extLst>
                    <a:ext uri="{9D8B030D-6E8A-4147-A177-3AD203B41FA5}">
                      <a16:colId xmlns:a16="http://schemas.microsoft.com/office/drawing/2014/main" val="1814086962"/>
                    </a:ext>
                  </a:extLst>
                </a:gridCol>
                <a:gridCol w="8807918">
                  <a:extLst>
                    <a:ext uri="{9D8B030D-6E8A-4147-A177-3AD203B41FA5}">
                      <a16:colId xmlns:a16="http://schemas.microsoft.com/office/drawing/2014/main" val="3886548569"/>
                    </a:ext>
                  </a:extLst>
                </a:gridCol>
              </a:tblGrid>
              <a:tr h="323455">
                <a:tc gridSpan="2">
                  <a:txBody>
                    <a:bodyPr/>
                    <a:lstStyle/>
                    <a:p>
                      <a:pPr algn="ctr">
                        <a:spcAft>
                          <a:spcPts val="0"/>
                        </a:spcAft>
                      </a:pPr>
                      <a:r>
                        <a:rPr lang="fr-CA" sz="2400" dirty="0">
                          <a:solidFill>
                            <a:srgbClr val="002060"/>
                          </a:solidFill>
                          <a:effectLst/>
                          <a:latin typeface="Century Schoolbook" panose="02040604050505020304" pitchFamily="18" charset="0"/>
                          <a:ea typeface="Times New Roman" panose="02020603050405020304" pitchFamily="18" charset="0"/>
                          <a:cs typeface="Times New Roman" panose="02020603050405020304" pitchFamily="18" charset="0"/>
                        </a:rPr>
                        <a:t>CINQ CATÉGORIES</a:t>
                      </a:r>
                    </a:p>
                  </a:txBody>
                  <a:tcPr marL="24724" marR="24724" marT="41564" marB="41564">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lumMod val="60000"/>
                        <a:lumOff val="40000"/>
                      </a:schemeClr>
                    </a:solidFill>
                  </a:tcPr>
                </a:tc>
                <a:tc hMerge="1">
                  <a:txBody>
                    <a:bodyPr/>
                    <a:lstStyle/>
                    <a:p>
                      <a:pPr algn="just">
                        <a:spcAft>
                          <a:spcPts val="0"/>
                        </a:spcAft>
                      </a:pPr>
                      <a:endParaRPr lang="fr-CA" sz="1600" dirty="0">
                        <a:solidFill>
                          <a:srgbClr val="002060"/>
                        </a:solidFill>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24724" marR="24724" marT="41564" marB="41564">
                    <a:lnL w="12700" cmpd="sng">
                      <a:noFill/>
                    </a:lnL>
                    <a:solidFill>
                      <a:schemeClr val="accent2"/>
                    </a:solidFill>
                  </a:tcPr>
                </a:tc>
                <a:extLst>
                  <a:ext uri="{0D108BD9-81ED-4DB2-BD59-A6C34878D82A}">
                    <a16:rowId xmlns:a16="http://schemas.microsoft.com/office/drawing/2014/main" val="1510850558"/>
                  </a:ext>
                </a:extLst>
              </a:tr>
              <a:tr h="507605">
                <a:tc>
                  <a:txBody>
                    <a:bodyPr/>
                    <a:lstStyle/>
                    <a:p>
                      <a:pPr marL="342900" indent="-342900" algn="l">
                        <a:spcAft>
                          <a:spcPts val="0"/>
                        </a:spcAft>
                        <a:buAutoNum type="arabicParenR"/>
                      </a:pPr>
                      <a:r>
                        <a:rPr lang="fr-CA" sz="1600" dirty="0">
                          <a:solidFill>
                            <a:srgbClr val="002060"/>
                          </a:solidFill>
                          <a:effectLst/>
                          <a:latin typeface="Century Schoolbook" panose="02040604050505020304" pitchFamily="18" charset="0"/>
                        </a:rPr>
                        <a:t>Disponibilité et ouverture  (48%)</a:t>
                      </a:r>
                    </a:p>
                    <a:p>
                      <a:pPr marL="0" indent="0" algn="l">
                        <a:spcAft>
                          <a:spcPts val="0"/>
                        </a:spcAft>
                        <a:buNone/>
                      </a:pPr>
                      <a:endParaRPr lang="fr-CA" sz="1600" dirty="0">
                        <a:solidFill>
                          <a:srgbClr val="002060"/>
                        </a:solidFill>
                        <a:effectLst/>
                        <a:latin typeface="Century Schoolbook" panose="02040604050505020304" pitchFamily="18" charset="0"/>
                      </a:endParaRPr>
                    </a:p>
                  </a:txBody>
                  <a:tcPr marL="24724" marR="24724" marT="41564" marB="41564">
                    <a:lnL w="19050" cap="flat" cmpd="sng" algn="ctr">
                      <a:noFill/>
                      <a:prstDash val="solid"/>
                      <a:round/>
                      <a:headEnd type="none" w="med" len="med"/>
                      <a:tailEnd type="none" w="med" len="med"/>
                    </a:lnL>
                    <a:lnR w="12700" cap="flat" cmpd="sng" algn="ctr">
                      <a:solidFill>
                        <a:schemeClr val="accent2"/>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285750" indent="-285750" algn="l">
                        <a:spcAft>
                          <a:spcPts val="0"/>
                        </a:spcAft>
                        <a:buFont typeface="Arial" panose="020B0604020202020204" pitchFamily="34" charset="0"/>
                        <a:buChar char="•"/>
                      </a:pPr>
                      <a:r>
                        <a:rPr lang="fr-CA" sz="1600" b="0" kern="1200" dirty="0">
                          <a:solidFill>
                            <a:srgbClr val="002060"/>
                          </a:solidFill>
                          <a:effectLst/>
                          <a:latin typeface="Century Schoolbook" panose="02040604050505020304" pitchFamily="18" charset="0"/>
                          <a:ea typeface="+mn-ea"/>
                          <a:cs typeface="+mn-cs"/>
                        </a:rPr>
                        <a:t>Un accompagnement individuel. </a:t>
                      </a:r>
                    </a:p>
                    <a:p>
                      <a:pPr marL="285750" indent="-285750" algn="l">
                        <a:spcAft>
                          <a:spcPts val="0"/>
                        </a:spcAft>
                        <a:buFont typeface="Arial" panose="020B0604020202020204" pitchFamily="34" charset="0"/>
                        <a:buChar char="•"/>
                      </a:pPr>
                      <a:r>
                        <a:rPr lang="fr-CA" sz="1600" b="0" kern="1200" dirty="0">
                          <a:solidFill>
                            <a:srgbClr val="002060"/>
                          </a:solidFill>
                          <a:effectLst/>
                          <a:latin typeface="Century Schoolbook" panose="02040604050505020304" pitchFamily="18" charset="0"/>
                          <a:ea typeface="+mn-ea"/>
                          <a:cs typeface="+mn-cs"/>
                        </a:rPr>
                        <a:t>Identifier des solutions ensemble</a:t>
                      </a:r>
                    </a:p>
                    <a:p>
                      <a:pPr marL="285750" indent="-285750" algn="l">
                        <a:spcAft>
                          <a:spcPts val="0"/>
                        </a:spcAft>
                        <a:buFont typeface="Arial" panose="020B0604020202020204" pitchFamily="34" charset="0"/>
                        <a:buChar char="•"/>
                      </a:pPr>
                      <a:r>
                        <a:rPr lang="fr-CA" sz="1600" b="0" kern="1200" dirty="0">
                          <a:solidFill>
                            <a:srgbClr val="002060"/>
                          </a:solidFill>
                          <a:effectLst/>
                          <a:latin typeface="Century Schoolbook" panose="02040604050505020304" pitchFamily="18" charset="0"/>
                          <a:ea typeface="+mn-ea"/>
                          <a:cs typeface="+mn-cs"/>
                        </a:rPr>
                        <a:t>Une relation de confiance (empathie, écoute sans jugement, sensibilité aux défis rencontrés)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600" dirty="0">
                          <a:solidFill>
                            <a:schemeClr val="accent1">
                              <a:lumMod val="50000"/>
                            </a:schemeClr>
                          </a:solidFill>
                          <a:effectLst/>
                          <a:latin typeface="Century Schoolbook" panose="02040604050505020304" pitchFamily="18" charset="0"/>
                        </a:rPr>
                        <a:t>Être soutenu dans la normalisation de leur situation </a:t>
                      </a:r>
                      <a:endParaRPr lang="fr-CA" sz="1600" b="0" kern="1200" dirty="0">
                        <a:solidFill>
                          <a:srgbClr val="002060"/>
                        </a:solidFill>
                        <a:effectLst/>
                        <a:latin typeface="Century Schoolbook" panose="02040604050505020304" pitchFamily="18"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A" sz="1400" kern="1200" dirty="0">
                        <a:solidFill>
                          <a:srgbClr val="002060"/>
                        </a:solidFill>
                        <a:effectLst/>
                        <a:latin typeface="Century Schoolbook" panose="0204060405050502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CA" sz="1400" kern="1200" dirty="0">
                          <a:solidFill>
                            <a:srgbClr val="002060"/>
                          </a:solidFill>
                          <a:effectLst/>
                          <a:latin typeface="Century Schoolbook" panose="02040604050505020304" pitchFamily="18" charset="0"/>
                          <a:ea typeface="+mn-ea"/>
                          <a:cs typeface="+mn-cs"/>
                        </a:rPr>
                        <a:t>     </a:t>
                      </a:r>
                      <a:r>
                        <a:rPr lang="fr-CA" sz="1400" b="1" kern="1200" dirty="0">
                          <a:solidFill>
                            <a:schemeClr val="accent2">
                              <a:lumMod val="75000"/>
                            </a:schemeClr>
                          </a:solidFill>
                          <a:effectLst/>
                          <a:latin typeface="Century Schoolbook" panose="02040604050505020304" pitchFamily="18" charset="0"/>
                          <a:ea typeface="+mn-ea"/>
                          <a:cs typeface="+mn-cs"/>
                        </a:rPr>
                        <a:t> </a:t>
                      </a:r>
                      <a:r>
                        <a:rPr lang="fr-CA" sz="1600" b="1" kern="1200" dirty="0">
                          <a:solidFill>
                            <a:srgbClr val="002060"/>
                          </a:solidFill>
                          <a:effectLst/>
                          <a:latin typeface="Century Schoolbook" panose="02040604050505020304" pitchFamily="18" charset="0"/>
                          <a:ea typeface="+mn-ea"/>
                          <a:cs typeface="+mn-cs"/>
                        </a:rPr>
                        <a:t>« </a:t>
                      </a:r>
                      <a:r>
                        <a:rPr lang="fr-CA" sz="1600" b="1" i="1" kern="1200" dirty="0">
                          <a:solidFill>
                            <a:srgbClr val="002060"/>
                          </a:solidFill>
                          <a:effectLst/>
                          <a:latin typeface="Century Schoolbook" panose="02040604050505020304" pitchFamily="18" charset="0"/>
                          <a:ea typeface="+mn-ea"/>
                          <a:cs typeface="+mn-cs"/>
                        </a:rPr>
                        <a:t>Attitude de confiance que j’ai ce qu’il faut plutôt que le dénigrement</a:t>
                      </a:r>
                      <a:r>
                        <a:rPr lang="fr-CA" sz="1600" b="1" kern="1200" dirty="0">
                          <a:solidFill>
                            <a:srgbClr val="002060"/>
                          </a:solidFill>
                          <a:effectLst/>
                          <a:latin typeface="Century Schoolbook" panose="02040604050505020304" pitchFamily="18" charset="0"/>
                          <a:ea typeface="+mn-ea"/>
                          <a:cs typeface="+mn-cs"/>
                        </a:rPr>
                        <a:t>, du genre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CA" sz="1600" b="1" kern="1200" dirty="0">
                          <a:solidFill>
                            <a:srgbClr val="002060"/>
                          </a:solidFill>
                          <a:effectLst/>
                          <a:latin typeface="Century Schoolbook" panose="02040604050505020304" pitchFamily="18" charset="0"/>
                          <a:ea typeface="+mn-ea"/>
                          <a:cs typeface="+mn-cs"/>
                        </a:rPr>
                        <a:t>       </a:t>
                      </a:r>
                      <a:r>
                        <a:rPr lang="fr-CA" sz="1600" b="1" i="1" kern="1200" dirty="0">
                          <a:solidFill>
                            <a:srgbClr val="002060"/>
                          </a:solidFill>
                          <a:effectLst/>
                          <a:latin typeface="Century Schoolbook" panose="02040604050505020304" pitchFamily="18" charset="0"/>
                          <a:ea typeface="+mn-ea"/>
                          <a:cs typeface="+mn-cs"/>
                        </a:rPr>
                        <a:t>c’est sûr que tu es à ta place, mais je ne sais pas où est ta place</a:t>
                      </a:r>
                      <a:r>
                        <a:rPr lang="fr-CA" sz="1600" b="1" kern="1200" dirty="0">
                          <a:solidFill>
                            <a:srgbClr val="002060"/>
                          </a:solidFill>
                          <a:effectLst/>
                          <a:latin typeface="Century Schoolbook" panose="02040604050505020304" pitchFamily="18" charset="0"/>
                          <a:ea typeface="+mn-ea"/>
                          <a:cs typeface="+mn-cs"/>
                        </a:rPr>
                        <a:t> » (P50)</a:t>
                      </a:r>
                      <a:r>
                        <a:rPr lang="fr-CA" sz="1600" b="1" kern="1200" dirty="0">
                          <a:solidFill>
                            <a:srgbClr val="002060"/>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CA" sz="1800" kern="1200" dirty="0">
                        <a:solidFill>
                          <a:schemeClr val="dk1"/>
                        </a:solidFill>
                        <a:effectLst/>
                        <a:latin typeface="+mn-lt"/>
                        <a:ea typeface="+mn-ea"/>
                        <a:cs typeface="+mn-cs"/>
                      </a:endParaRPr>
                    </a:p>
                  </a:txBody>
                  <a:tcPr marL="24724" marR="24724" marT="41564" marB="41564">
                    <a:lnL w="12700" cap="flat" cmpd="sng" algn="ctr">
                      <a:solidFill>
                        <a:schemeClr val="accent2"/>
                      </a:solidFill>
                      <a:prstDash val="solid"/>
                      <a:round/>
                      <a:headEnd type="none" w="med" len="med"/>
                      <a:tailEnd type="none" w="med" len="med"/>
                    </a:lnL>
                    <a:lnR w="19050" cap="flat" cmpd="sng" algn="ctr">
                      <a:noFill/>
                      <a:prstDash val="solid"/>
                      <a:round/>
                      <a:headEnd type="none" w="med" len="med"/>
                      <a:tailEnd type="none" w="med" len="med"/>
                    </a:lnR>
                    <a:solidFill>
                      <a:schemeClr val="bg1"/>
                    </a:solidFill>
                  </a:tcPr>
                </a:tc>
                <a:extLst>
                  <a:ext uri="{0D108BD9-81ED-4DB2-BD59-A6C34878D82A}">
                    <a16:rowId xmlns:a16="http://schemas.microsoft.com/office/drawing/2014/main" val="144934113"/>
                  </a:ext>
                </a:extLst>
              </a:tr>
              <a:tr h="3234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600" dirty="0">
                          <a:solidFill>
                            <a:srgbClr val="002060"/>
                          </a:solidFill>
                          <a:effectLst/>
                          <a:latin typeface="Century Schoolbook" panose="02040604050505020304" pitchFamily="18" charset="0"/>
                          <a:ea typeface="Times New Roman" panose="02020603050405020304" pitchFamily="18" charset="0"/>
                          <a:cs typeface="Times New Roman" panose="02020603050405020304" pitchFamily="18" charset="0"/>
                        </a:rPr>
                        <a:t>2) </a:t>
                      </a:r>
                      <a:r>
                        <a:rPr lang="fr-CA" sz="1600" b="1" i="0" kern="1200" dirty="0">
                          <a:solidFill>
                            <a:srgbClr val="002060"/>
                          </a:solidFill>
                          <a:effectLst/>
                          <a:latin typeface="Century Schoolbook" panose="02040604050505020304" pitchFamily="18" charset="0"/>
                          <a:ea typeface="+mn-ea"/>
                          <a:cs typeface="+mn-cs"/>
                        </a:rPr>
                        <a:t>Allègement </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600" b="1" i="0" kern="1200" dirty="0">
                          <a:solidFill>
                            <a:srgbClr val="002060"/>
                          </a:solidFill>
                          <a:effectLst/>
                          <a:latin typeface="Century Schoolbook" panose="02040604050505020304" pitchFamily="18" charset="0"/>
                          <a:ea typeface="+mn-ea"/>
                          <a:cs typeface="+mn-cs"/>
                        </a:rPr>
                        <a:t>    exigences </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600" b="1" i="0" kern="1200" dirty="0">
                          <a:solidFill>
                            <a:srgbClr val="002060"/>
                          </a:solidFill>
                          <a:effectLst/>
                          <a:latin typeface="Century Schoolbook" panose="02040604050505020304" pitchFamily="18" charset="0"/>
                          <a:ea typeface="+mn-ea"/>
                          <a:cs typeface="+mn-cs"/>
                        </a:rPr>
                        <a:t>    et travaux (30%)</a:t>
                      </a:r>
                    </a:p>
                  </a:txBody>
                  <a:tcPr marL="24724" marR="24724" marT="41564" marB="41564">
                    <a:lnL w="19050" cap="flat" cmpd="sng" algn="ctr">
                      <a:no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285750" indent="-285750" algn="just">
                        <a:spcAft>
                          <a:spcPts val="0"/>
                        </a:spcAft>
                        <a:buFont typeface="Arial" panose="020B0604020202020204" pitchFamily="34" charset="0"/>
                        <a:buChar char="•"/>
                      </a:pPr>
                      <a:r>
                        <a:rPr lang="fr-CA" sz="1600" i="0" kern="1200" dirty="0">
                          <a:solidFill>
                            <a:srgbClr val="002060"/>
                          </a:solidFill>
                          <a:effectLst/>
                          <a:latin typeface="Century Schoolbook" panose="02040604050505020304" pitchFamily="18" charset="0"/>
                          <a:ea typeface="+mn-ea"/>
                          <a:cs typeface="+mn-cs"/>
                        </a:rPr>
                        <a:t>Allégement de leur tâche sur le terrain : </a:t>
                      </a:r>
                      <a:r>
                        <a:rPr lang="fr-CA" sz="1600" b="1" i="0" kern="1200" dirty="0">
                          <a:solidFill>
                            <a:srgbClr val="002060"/>
                          </a:solidFill>
                          <a:effectLst/>
                          <a:latin typeface="Century Schoolbook" panose="02040604050505020304" pitchFamily="18" charset="0"/>
                          <a:ea typeface="+mn-ea"/>
                          <a:cs typeface="+mn-cs"/>
                        </a:rPr>
                        <a:t>« ne </a:t>
                      </a:r>
                      <a:r>
                        <a:rPr lang="fr-CA" sz="1600" b="1" i="1" kern="1200" dirty="0">
                          <a:solidFill>
                            <a:srgbClr val="002060"/>
                          </a:solidFill>
                          <a:effectLst/>
                          <a:latin typeface="Century Schoolbook" panose="02040604050505020304" pitchFamily="18" charset="0"/>
                          <a:ea typeface="+mn-ea"/>
                          <a:cs typeface="+mn-cs"/>
                        </a:rPr>
                        <a:t>pas devoir prendre deux groupes en charge en même temps » </a:t>
                      </a:r>
                      <a:endParaRPr lang="fr-CA" sz="1600" b="1" i="0" kern="1200" dirty="0">
                        <a:solidFill>
                          <a:srgbClr val="002060"/>
                        </a:solidFill>
                        <a:effectLst/>
                        <a:latin typeface="Century Schoolbook" panose="02040604050505020304" pitchFamily="18" charset="0"/>
                        <a:ea typeface="+mn-ea"/>
                        <a:cs typeface="+mn-cs"/>
                      </a:endParaRPr>
                    </a:p>
                    <a:p>
                      <a:pPr marL="285750" indent="-285750" algn="just">
                        <a:spcAft>
                          <a:spcPts val="0"/>
                        </a:spcAft>
                        <a:buFont typeface="Arial" panose="020B0604020202020204" pitchFamily="34" charset="0"/>
                        <a:buChar char="•"/>
                      </a:pPr>
                      <a:r>
                        <a:rPr lang="fr-CA" sz="1600" i="0" kern="1200" dirty="0">
                          <a:solidFill>
                            <a:srgbClr val="002060"/>
                          </a:solidFill>
                          <a:effectLst/>
                          <a:latin typeface="Century Schoolbook" panose="02040604050505020304" pitchFamily="18" charset="0"/>
                          <a:ea typeface="+mn-ea"/>
                          <a:cs typeface="+mn-cs"/>
                        </a:rPr>
                        <a:t>Temps libre pour effectuer leurs travaux, pour s’organiser mentalement   </a:t>
                      </a:r>
                    </a:p>
                    <a:p>
                      <a:pPr marL="285750" indent="-285750" algn="just">
                        <a:spcAft>
                          <a:spcPts val="0"/>
                        </a:spcAft>
                        <a:buFont typeface="Arial" panose="020B0604020202020204" pitchFamily="34" charset="0"/>
                        <a:buChar char="•"/>
                      </a:pPr>
                      <a:r>
                        <a:rPr lang="fr-CA" sz="1600" i="0" kern="1200" dirty="0">
                          <a:solidFill>
                            <a:srgbClr val="002060"/>
                          </a:solidFill>
                          <a:effectLst/>
                          <a:latin typeface="Century Schoolbook" panose="02040604050505020304" pitchFamily="18" charset="0"/>
                          <a:ea typeface="+mn-ea"/>
                          <a:cs typeface="+mn-cs"/>
                        </a:rPr>
                        <a:t>Temps additionnel pour l’analyse des dossiers</a:t>
                      </a:r>
                    </a:p>
                    <a:p>
                      <a:pPr marL="285750" indent="-285750" algn="just">
                        <a:spcAft>
                          <a:spcPts val="0"/>
                        </a:spcAft>
                        <a:buFont typeface="Arial" panose="020B0604020202020204" pitchFamily="34" charset="0"/>
                        <a:buChar char="•"/>
                      </a:pPr>
                      <a:r>
                        <a:rPr lang="fr-CA" sz="1600" i="0" kern="1200" dirty="0">
                          <a:solidFill>
                            <a:srgbClr val="002060"/>
                          </a:solidFill>
                          <a:effectLst/>
                          <a:latin typeface="Century Schoolbook" panose="02040604050505020304" pitchFamily="18" charset="0"/>
                          <a:ea typeface="+mn-ea"/>
                          <a:cs typeface="+mn-cs"/>
                        </a:rPr>
                        <a:t>Délai pour la remise des travaux. </a:t>
                      </a:r>
                    </a:p>
                    <a:p>
                      <a:pPr marL="285750" indent="-285750" algn="just">
                        <a:spcAft>
                          <a:spcPts val="0"/>
                        </a:spcAft>
                        <a:buFont typeface="Arial" panose="020B0604020202020204" pitchFamily="34" charset="0"/>
                        <a:buChar char="•"/>
                      </a:pPr>
                      <a:endParaRPr lang="fr-CA" sz="1600" i="0" kern="1200" dirty="0">
                        <a:solidFill>
                          <a:srgbClr val="002060"/>
                        </a:solidFill>
                        <a:effectLst/>
                        <a:latin typeface="Century Schoolbook" panose="02040604050505020304" pitchFamily="18" charset="0"/>
                        <a:ea typeface="+mn-ea"/>
                        <a:cs typeface="+mn-cs"/>
                      </a:endParaRPr>
                    </a:p>
                  </a:txBody>
                  <a:tcPr marL="24724" marR="24724" marT="41564" marB="41564">
                    <a:lnL w="12700" cap="flat" cmpd="sng" algn="ctr">
                      <a:solidFill>
                        <a:schemeClr val="accent2"/>
                      </a:solidFill>
                      <a:prstDash val="solid"/>
                      <a:round/>
                      <a:headEnd type="none" w="med" len="med"/>
                      <a:tailEnd type="none" w="med" len="med"/>
                    </a:lnL>
                    <a:lnR w="19050" cap="flat" cmpd="sng" algn="ctr">
                      <a:no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3960736710"/>
                  </a:ext>
                </a:extLst>
              </a:tr>
            </a:tbl>
          </a:graphicData>
        </a:graphic>
      </p:graphicFrame>
    </p:spTree>
    <p:extLst>
      <p:ext uri="{BB962C8B-B14F-4D97-AF65-F5344CB8AC3E}">
        <p14:creationId xmlns:p14="http://schemas.microsoft.com/office/powerpoint/2010/main" val="250559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4D9BCC22-6DF8-4D3F-A271-092DA94D8403}"/>
              </a:ext>
            </a:extLst>
          </p:cNvPr>
          <p:cNvSpPr>
            <a:spLocks noGrp="1"/>
          </p:cNvSpPr>
          <p:nvPr>
            <p:ph type="sldNum" sz="quarter" idx="12"/>
            <p:custDataLst>
              <p:tags r:id="rId1"/>
            </p:custDataLst>
          </p:nvPr>
        </p:nvSpPr>
        <p:spPr>
          <a:xfrm>
            <a:off x="8610600" y="6326089"/>
            <a:ext cx="2743200" cy="365125"/>
          </a:xfrm>
        </p:spPr>
        <p:txBody>
          <a:bodyPr/>
          <a:lstStyle/>
          <a:p>
            <a:fld id="{D51A8B4C-BC9A-4FAD-AB21-527FAC66BED1}" type="slidenum">
              <a:rPr lang="fr-CA" smtClean="0"/>
              <a:t>25</a:t>
            </a:fld>
            <a:endParaRPr lang="fr-CA"/>
          </a:p>
        </p:txBody>
      </p:sp>
      <p:sp>
        <p:nvSpPr>
          <p:cNvPr id="10" name="Titre 1">
            <a:extLst>
              <a:ext uri="{FF2B5EF4-FFF2-40B4-BE49-F238E27FC236}">
                <a16:creationId xmlns:a16="http://schemas.microsoft.com/office/drawing/2014/main" id="{CAF14115-E9FF-4774-A396-805213382193}"/>
              </a:ext>
            </a:extLst>
          </p:cNvPr>
          <p:cNvSpPr>
            <a:spLocks noGrp="1"/>
          </p:cNvSpPr>
          <p:nvPr>
            <p:ph type="title"/>
            <p:custDataLst>
              <p:tags r:id="rId2"/>
            </p:custDataLst>
          </p:nvPr>
        </p:nvSpPr>
        <p:spPr>
          <a:xfrm>
            <a:off x="1069696" y="-47065"/>
            <a:ext cx="9404723" cy="1400530"/>
          </a:xfrm>
        </p:spPr>
        <p:txBody>
          <a:bodyPr/>
          <a:lstStyle/>
          <a:p>
            <a:r>
              <a:rPr lang="fr-CA" dirty="0">
                <a:solidFill>
                  <a:srgbClr val="002060"/>
                </a:solidFill>
                <a:latin typeface="Century Schoolbook" panose="02040604050505020304" pitchFamily="18" charset="0"/>
              </a:rPr>
              <a:t>Résultats : </a:t>
            </a:r>
            <a:endParaRPr lang="fr-CA" sz="3200" dirty="0">
              <a:solidFill>
                <a:srgbClr val="002060"/>
              </a:solidFill>
              <a:latin typeface="Century Schoolbook" panose="02040604050505020304" pitchFamily="18" charset="0"/>
            </a:endParaRPr>
          </a:p>
        </p:txBody>
      </p:sp>
      <p:cxnSp>
        <p:nvCxnSpPr>
          <p:cNvPr id="11" name="Straight Connector 3">
            <a:extLst>
              <a:ext uri="{FF2B5EF4-FFF2-40B4-BE49-F238E27FC236}">
                <a16:creationId xmlns:a16="http://schemas.microsoft.com/office/drawing/2014/main" id="{4B7D7C8F-B353-47D1-A2B4-024B290D6547}"/>
              </a:ext>
            </a:extLst>
          </p:cNvPr>
          <p:cNvCxnSpPr/>
          <p:nvPr>
            <p:custDataLst>
              <p:tags r:id="rId3"/>
            </p:custDataLst>
          </p:nvPr>
        </p:nvCxnSpPr>
        <p:spPr>
          <a:xfrm>
            <a:off x="429336" y="1064587"/>
            <a:ext cx="10781414"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E4FBF5AD-549B-406C-85B1-A9F0932F1475}"/>
              </a:ext>
            </a:extLst>
          </p:cNvPr>
          <p:cNvSpPr/>
          <p:nvPr>
            <p:custDataLst>
              <p:tags r:id="rId4"/>
            </p:custDataLst>
          </p:nvPr>
        </p:nvSpPr>
        <p:spPr>
          <a:xfrm>
            <a:off x="3747154" y="269427"/>
            <a:ext cx="7606646" cy="769441"/>
          </a:xfrm>
          <a:prstGeom prst="rect">
            <a:avLst/>
          </a:prstGeom>
        </p:spPr>
        <p:txBody>
          <a:bodyPr wrap="square">
            <a:spAutoFit/>
          </a:bodyPr>
          <a:lstStyle/>
          <a:p>
            <a:pPr marL="90170">
              <a:spcAft>
                <a:spcPts val="0"/>
              </a:spcAft>
            </a:pPr>
            <a:r>
              <a:rPr lang="fr-CA" sz="4400" dirty="0">
                <a:solidFill>
                  <a:srgbClr val="002060"/>
                </a:solidFill>
                <a:latin typeface="Century Schoolbook" panose="02040604050505020304" pitchFamily="18" charset="0"/>
                <a:ea typeface="Calibri" panose="020F0502020204030204" pitchFamily="34" charset="0"/>
                <a:cs typeface="Times New Roman" panose="02020603050405020304" pitchFamily="18" charset="0"/>
              </a:rPr>
              <a:t> accompagnement souhaité</a:t>
            </a:r>
          </a:p>
        </p:txBody>
      </p:sp>
      <p:graphicFrame>
        <p:nvGraphicFramePr>
          <p:cNvPr id="17" name="Tableau 16">
            <a:extLst>
              <a:ext uri="{FF2B5EF4-FFF2-40B4-BE49-F238E27FC236}">
                <a16:creationId xmlns:a16="http://schemas.microsoft.com/office/drawing/2014/main" id="{4DC4C112-846B-41CD-BFEE-1B93E83F2031}"/>
              </a:ext>
            </a:extLst>
          </p:cNvPr>
          <p:cNvGraphicFramePr>
            <a:graphicFrameLocks noGrp="1"/>
          </p:cNvGraphicFramePr>
          <p:nvPr>
            <p:custDataLst>
              <p:tags r:id="rId5"/>
            </p:custDataLst>
            <p:extLst>
              <p:ext uri="{D42A27DB-BD31-4B8C-83A1-F6EECF244321}">
                <p14:modId xmlns:p14="http://schemas.microsoft.com/office/powerpoint/2010/main" val="2396645675"/>
              </p:ext>
            </p:extLst>
          </p:nvPr>
        </p:nvGraphicFramePr>
        <p:xfrm>
          <a:off x="303596" y="1612989"/>
          <a:ext cx="11482539" cy="4538752"/>
        </p:xfrm>
        <a:graphic>
          <a:graphicData uri="http://schemas.openxmlformats.org/drawingml/2006/table">
            <a:tbl>
              <a:tblPr firstRow="1" firstCol="1" bandRow="1">
                <a:tableStyleId>{5C22544A-7EE6-4342-B048-85BDC9FD1C3A}</a:tableStyleId>
              </a:tblPr>
              <a:tblGrid>
                <a:gridCol w="2318372">
                  <a:extLst>
                    <a:ext uri="{9D8B030D-6E8A-4147-A177-3AD203B41FA5}">
                      <a16:colId xmlns:a16="http://schemas.microsoft.com/office/drawing/2014/main" val="1814086962"/>
                    </a:ext>
                  </a:extLst>
                </a:gridCol>
                <a:gridCol w="9164167">
                  <a:extLst>
                    <a:ext uri="{9D8B030D-6E8A-4147-A177-3AD203B41FA5}">
                      <a16:colId xmlns:a16="http://schemas.microsoft.com/office/drawing/2014/main" val="3886548569"/>
                    </a:ext>
                  </a:extLst>
                </a:gridCol>
              </a:tblGrid>
              <a:tr h="323455">
                <a:tc gridSpan="2">
                  <a:txBody>
                    <a:bodyPr/>
                    <a:lstStyle/>
                    <a:p>
                      <a:pPr algn="ctr">
                        <a:spcAft>
                          <a:spcPts val="0"/>
                        </a:spcAft>
                      </a:pPr>
                      <a:r>
                        <a:rPr lang="fr-CA" sz="2200" dirty="0">
                          <a:solidFill>
                            <a:srgbClr val="002060"/>
                          </a:solidFill>
                          <a:effectLst/>
                          <a:latin typeface="Century Schoolbook" panose="02040604050505020304" pitchFamily="18" charset="0"/>
                          <a:ea typeface="Times New Roman" panose="02020603050405020304" pitchFamily="18" charset="0"/>
                          <a:cs typeface="Times New Roman" panose="02020603050405020304" pitchFamily="18" charset="0"/>
                        </a:rPr>
                        <a:t>CINQ CATÉGORIES</a:t>
                      </a:r>
                    </a:p>
                  </a:txBody>
                  <a:tcPr marL="24724" marR="24724" marT="41564" marB="41564">
                    <a:lnL w="12700" cmpd="sng">
                      <a:noFill/>
                    </a:lnL>
                    <a:lnR w="1905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lumMod val="60000"/>
                        <a:lumOff val="40000"/>
                      </a:schemeClr>
                    </a:solidFill>
                  </a:tcPr>
                </a:tc>
                <a:tc hMerge="1">
                  <a:txBody>
                    <a:bodyPr/>
                    <a:lstStyle/>
                    <a:p>
                      <a:pPr algn="just">
                        <a:spcAft>
                          <a:spcPts val="0"/>
                        </a:spcAft>
                      </a:pPr>
                      <a:endParaRPr lang="fr-CA" sz="1600" dirty="0">
                        <a:solidFill>
                          <a:srgbClr val="002060"/>
                        </a:solidFill>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24724" marR="24724" marT="41564" marB="41564">
                    <a:lnL w="12700" cmpd="sng">
                      <a:noFill/>
                    </a:lnL>
                    <a:solidFill>
                      <a:schemeClr val="accent2"/>
                    </a:solidFill>
                  </a:tcPr>
                </a:tc>
                <a:extLst>
                  <a:ext uri="{0D108BD9-81ED-4DB2-BD59-A6C34878D82A}">
                    <a16:rowId xmlns:a16="http://schemas.microsoft.com/office/drawing/2014/main" val="1510850558"/>
                  </a:ext>
                </a:extLst>
              </a:tr>
              <a:tr h="3234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600" i="0" dirty="0">
                          <a:solidFill>
                            <a:srgbClr val="002060"/>
                          </a:solidFill>
                          <a:effectLst/>
                          <a:latin typeface="Century Schoolbook" panose="02040604050505020304" pitchFamily="18" charset="0"/>
                          <a:ea typeface="Times New Roman" panose="02020603050405020304" pitchFamily="18" charset="0"/>
                          <a:cs typeface="Times New Roman" panose="02020603050405020304" pitchFamily="18" charset="0"/>
                        </a:rPr>
                        <a:t>3) </a:t>
                      </a:r>
                      <a:r>
                        <a:rPr lang="fr-CA" sz="1600" b="1" i="0" kern="1200" dirty="0">
                          <a:solidFill>
                            <a:srgbClr val="002060"/>
                          </a:solidFill>
                          <a:effectLst/>
                          <a:latin typeface="Century Schoolbook" panose="02040604050505020304" pitchFamily="18" charset="0"/>
                          <a:ea typeface="+mn-ea"/>
                          <a:cs typeface="+mn-cs"/>
                        </a:rPr>
                        <a:t>Clarté des</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600" b="1" i="0" kern="1200" dirty="0">
                          <a:solidFill>
                            <a:srgbClr val="002060"/>
                          </a:solidFill>
                          <a:effectLst/>
                          <a:latin typeface="Century Schoolbook" panose="02040604050505020304" pitchFamily="18" charset="0"/>
                          <a:ea typeface="+mn-ea"/>
                          <a:cs typeface="+mn-cs"/>
                        </a:rPr>
                        <a:t>     attentes (30 %)</a:t>
                      </a:r>
                    </a:p>
                  </a:txBody>
                  <a:tcPr marL="24724" marR="24724" marT="41564" marB="41564">
                    <a:lnL w="19050" cap="flat" cmpd="sng" algn="ctr">
                      <a:no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285750" indent="-285750" algn="l">
                        <a:spcAft>
                          <a:spcPts val="0"/>
                        </a:spcAft>
                        <a:buFont typeface="Arial" panose="020B0604020202020204" pitchFamily="34" charset="0"/>
                        <a:buChar char="•"/>
                      </a:pPr>
                      <a:r>
                        <a:rPr lang="fr-CA" sz="1600" kern="1200" dirty="0">
                          <a:solidFill>
                            <a:srgbClr val="002060"/>
                          </a:solidFill>
                          <a:effectLst/>
                          <a:latin typeface="Century Schoolbook" panose="02040604050505020304" pitchFamily="18" charset="0"/>
                          <a:ea typeface="+mn-ea"/>
                          <a:cs typeface="+mn-cs"/>
                        </a:rPr>
                        <a:t>Connaitre en amont ou au début du stage, les attentes spécifiques, les notions à connaitre ou à développer en lien avec le terrain et les travaux. </a:t>
                      </a:r>
                    </a:p>
                    <a:p>
                      <a:pPr marL="285750" indent="-285750" algn="l">
                        <a:spcAft>
                          <a:spcPts val="0"/>
                        </a:spcAft>
                        <a:buFont typeface="Arial" panose="020B0604020202020204" pitchFamily="34" charset="0"/>
                        <a:buChar char="•"/>
                      </a:pPr>
                      <a:r>
                        <a:rPr lang="fr-CA" sz="1600" kern="1200" dirty="0">
                          <a:solidFill>
                            <a:srgbClr val="002060"/>
                          </a:solidFill>
                          <a:effectLst/>
                          <a:latin typeface="Century Schoolbook" panose="02040604050505020304" pitchFamily="18" charset="0"/>
                          <a:ea typeface="+mn-ea"/>
                          <a:cs typeface="+mn-cs"/>
                        </a:rPr>
                        <a:t>Connaitre le niveau d’autonomie demandé </a:t>
                      </a:r>
                      <a:endParaRPr lang="fr-CA" sz="1400" i="0" kern="1200" dirty="0">
                        <a:solidFill>
                          <a:srgbClr val="002060"/>
                        </a:solidFill>
                        <a:effectLst/>
                        <a:latin typeface="Century Schoolbook" panose="02040604050505020304" pitchFamily="18" charset="0"/>
                        <a:ea typeface="+mn-ea"/>
                        <a:cs typeface="+mn-cs"/>
                      </a:endParaRPr>
                    </a:p>
                    <a:p>
                      <a:pPr marL="0" indent="0" algn="l">
                        <a:spcAft>
                          <a:spcPts val="0"/>
                        </a:spcAft>
                        <a:buFont typeface="Arial" panose="020B0604020202020204" pitchFamily="34" charset="0"/>
                        <a:buNone/>
                      </a:pPr>
                      <a:endParaRPr lang="fr-CA" sz="1400" i="0" kern="1200" dirty="0">
                        <a:solidFill>
                          <a:srgbClr val="002060"/>
                        </a:solidFill>
                        <a:effectLst/>
                        <a:latin typeface="Century Schoolbook" panose="02040604050505020304" pitchFamily="18" charset="0"/>
                        <a:ea typeface="+mn-ea"/>
                        <a:cs typeface="+mn-cs"/>
                      </a:endParaRPr>
                    </a:p>
                    <a:p>
                      <a:pPr marL="0" indent="0" algn="l">
                        <a:spcAft>
                          <a:spcPts val="0"/>
                        </a:spcAft>
                        <a:buFont typeface="Arial" panose="020B0604020202020204" pitchFamily="34" charset="0"/>
                        <a:buNone/>
                      </a:pPr>
                      <a:r>
                        <a:rPr lang="fr-CA" sz="1400" i="1" kern="1200" dirty="0">
                          <a:solidFill>
                            <a:srgbClr val="002060"/>
                          </a:solidFill>
                          <a:effectLst/>
                          <a:latin typeface="Century Schoolbook" panose="02040604050505020304" pitchFamily="18" charset="0"/>
                          <a:ea typeface="+mn-ea"/>
                          <a:cs typeface="+mn-cs"/>
                        </a:rPr>
                        <a:t>     </a:t>
                      </a:r>
                      <a:r>
                        <a:rPr lang="fr-CA" sz="1600" i="1" kern="1200" dirty="0">
                          <a:solidFill>
                            <a:srgbClr val="002060"/>
                          </a:solidFill>
                          <a:effectLst/>
                          <a:latin typeface="Century Schoolbook" panose="02040604050505020304" pitchFamily="18" charset="0"/>
                          <a:ea typeface="+mn-ea"/>
                          <a:cs typeface="+mn-cs"/>
                        </a:rPr>
                        <a:t> </a:t>
                      </a:r>
                      <a:r>
                        <a:rPr lang="fr-CA" sz="1600" b="1" i="1" kern="1200" dirty="0">
                          <a:solidFill>
                            <a:srgbClr val="002060"/>
                          </a:solidFill>
                          <a:effectLst/>
                          <a:latin typeface="Century Schoolbook" panose="02040604050505020304" pitchFamily="18" charset="0"/>
                          <a:ea typeface="+mn-ea"/>
                          <a:cs typeface="+mn-cs"/>
                        </a:rPr>
                        <a:t>« J'aurais aimé qu'on me mentionne qu'il y a une limite à ce que je dois démontrer </a:t>
                      </a:r>
                    </a:p>
                    <a:p>
                      <a:pPr marL="0" indent="0" algn="l">
                        <a:spcAft>
                          <a:spcPts val="0"/>
                        </a:spcAft>
                        <a:buFont typeface="Arial" panose="020B0604020202020204" pitchFamily="34" charset="0"/>
                        <a:buNone/>
                      </a:pPr>
                      <a:r>
                        <a:rPr lang="fr-CA" sz="1600" b="1" i="1" kern="1200" dirty="0">
                          <a:solidFill>
                            <a:srgbClr val="002060"/>
                          </a:solidFill>
                          <a:effectLst/>
                          <a:latin typeface="Century Schoolbook" panose="02040604050505020304" pitchFamily="18" charset="0"/>
                          <a:ea typeface="+mn-ea"/>
                          <a:cs typeface="+mn-cs"/>
                        </a:rPr>
                        <a:t>        comme autonomie</a:t>
                      </a:r>
                      <a:r>
                        <a:rPr lang="fr-CA" sz="1600" b="1" kern="1200" dirty="0">
                          <a:solidFill>
                            <a:srgbClr val="002060"/>
                          </a:solidFill>
                          <a:effectLst/>
                          <a:latin typeface="Century Schoolbook" panose="02040604050505020304" pitchFamily="18" charset="0"/>
                          <a:ea typeface="+mn-ea"/>
                          <a:cs typeface="+mn-cs"/>
                        </a:rPr>
                        <a:t> </a:t>
                      </a:r>
                      <a:r>
                        <a:rPr lang="fr-CA" sz="1600" kern="1200" dirty="0">
                          <a:solidFill>
                            <a:srgbClr val="002060"/>
                          </a:solidFill>
                          <a:effectLst/>
                          <a:latin typeface="Century Schoolbook" panose="02040604050505020304" pitchFamily="18" charset="0"/>
                          <a:ea typeface="+mn-ea"/>
                          <a:cs typeface="+mn-cs"/>
                        </a:rPr>
                        <a:t>(P3).</a:t>
                      </a:r>
                    </a:p>
                  </a:txBody>
                  <a:tcPr marL="24724" marR="24724" marT="41564" marB="41564">
                    <a:lnL w="12700" cap="flat" cmpd="sng" algn="ctr">
                      <a:solidFill>
                        <a:schemeClr val="accent2"/>
                      </a:solidFill>
                      <a:prstDash val="solid"/>
                      <a:round/>
                      <a:headEnd type="none" w="med" len="med"/>
                      <a:tailEnd type="none" w="med" len="med"/>
                    </a:lnL>
                    <a:lnR w="19050" cap="flat" cmpd="sng" algn="ctr">
                      <a:noFill/>
                      <a:prstDash val="solid"/>
                      <a:round/>
                      <a:headEnd type="none" w="med" len="med"/>
                      <a:tailEnd type="none" w="med" len="med"/>
                    </a:lnR>
                    <a:solidFill>
                      <a:schemeClr val="bg1"/>
                    </a:solidFill>
                  </a:tcPr>
                </a:tc>
                <a:extLst>
                  <a:ext uri="{0D108BD9-81ED-4DB2-BD59-A6C34878D82A}">
                    <a16:rowId xmlns:a16="http://schemas.microsoft.com/office/drawing/2014/main" val="2050512422"/>
                  </a:ext>
                </a:extLst>
              </a:tr>
              <a:tr h="3234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600" i="0" dirty="0">
                          <a:solidFill>
                            <a:srgbClr val="002060"/>
                          </a:solidFill>
                          <a:effectLst/>
                          <a:latin typeface="Century Schoolbook" panose="02040604050505020304" pitchFamily="18" charset="0"/>
                          <a:ea typeface="Times New Roman" panose="02020603050405020304" pitchFamily="18" charset="0"/>
                          <a:cs typeface="Times New Roman" panose="02020603050405020304" pitchFamily="18" charset="0"/>
                        </a:rPr>
                        <a:t>4)</a:t>
                      </a:r>
                      <a:r>
                        <a:rPr lang="fr-CA" sz="1800" b="1" i="1" kern="1200" dirty="0">
                          <a:solidFill>
                            <a:schemeClr val="lt1"/>
                          </a:solidFill>
                          <a:effectLst/>
                          <a:latin typeface="Century Schoolbook" panose="02040604050505020304" pitchFamily="18" charset="0"/>
                          <a:ea typeface="+mn-ea"/>
                          <a:cs typeface="+mn-cs"/>
                        </a:rPr>
                        <a:t> </a:t>
                      </a:r>
                      <a:r>
                        <a:rPr lang="fr-CA" sz="1600" b="1" i="0" kern="1200" dirty="0">
                          <a:solidFill>
                            <a:srgbClr val="002060"/>
                          </a:solidFill>
                          <a:effectLst/>
                          <a:latin typeface="Century Schoolbook" panose="02040604050505020304" pitchFamily="18" charset="0"/>
                          <a:ea typeface="+mn-ea"/>
                          <a:cs typeface="+mn-cs"/>
                        </a:rPr>
                        <a:t>Rétroactions</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600" b="1" i="0" kern="1200" dirty="0">
                          <a:solidFill>
                            <a:srgbClr val="002060"/>
                          </a:solidFill>
                          <a:effectLst/>
                          <a:latin typeface="Century Schoolbook" panose="02040604050505020304" pitchFamily="18" charset="0"/>
                          <a:ea typeface="+mn-ea"/>
                          <a:cs typeface="+mn-cs"/>
                        </a:rPr>
                        <a:t>    fréquentes </a:t>
                      </a:r>
                      <a:r>
                        <a:rPr lang="fr-CA" sz="1800" b="1" i="1" kern="1200" dirty="0">
                          <a:solidFill>
                            <a:schemeClr val="lt1"/>
                          </a:solidFill>
                          <a:effectLst/>
                          <a:latin typeface="Century Schoolbook" panose="02040604050505020304" pitchFamily="18" charset="0"/>
                          <a:ea typeface="+mn-ea"/>
                          <a:cs typeface="+mn-cs"/>
                        </a:rPr>
                        <a:t> </a:t>
                      </a:r>
                      <a:r>
                        <a:rPr lang="fr-CA" sz="1600" b="1" i="0" kern="1200" dirty="0">
                          <a:solidFill>
                            <a:srgbClr val="002060"/>
                          </a:solidFill>
                          <a:effectLst/>
                          <a:latin typeface="Century Schoolbook" panose="02040604050505020304" pitchFamily="18" charset="0"/>
                          <a:ea typeface="+mn-ea"/>
                          <a:cs typeface="+mn-cs"/>
                        </a:rPr>
                        <a:t>(30 %)</a:t>
                      </a:r>
                    </a:p>
                    <a:p>
                      <a:pPr algn="l">
                        <a:spcAft>
                          <a:spcPts val="0"/>
                        </a:spcAft>
                      </a:pPr>
                      <a:endParaRPr lang="fr-CA" sz="1600" i="0" dirty="0">
                        <a:solidFill>
                          <a:srgbClr val="002060"/>
                        </a:solidFill>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24724" marR="24724" marT="41564" marB="41564">
                    <a:lnL w="19050" cap="flat" cmpd="sng" algn="ctr">
                      <a:no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285750" indent="-285750" algn="l">
                        <a:buFont typeface="Arial" panose="020B0604020202020204" pitchFamily="34" charset="0"/>
                        <a:buChar char="•"/>
                      </a:pPr>
                      <a:r>
                        <a:rPr lang="fr-CA" sz="1600" kern="1200" dirty="0">
                          <a:solidFill>
                            <a:srgbClr val="002060"/>
                          </a:solidFill>
                          <a:effectLst/>
                          <a:latin typeface="Century Schoolbook" panose="02040604050505020304" pitchFamily="18" charset="0"/>
                          <a:ea typeface="+mn-ea"/>
                          <a:cs typeface="+mn-cs"/>
                        </a:rPr>
                        <a:t>Des rétroactions constructives, fréquentes et transparentes de la part du FT et hebdomadaire du FU  : mise en valeur de leurs forces et des aspects à travailler incluant leurs travaux. </a:t>
                      </a:r>
                      <a:endParaRPr lang="fr-CA" sz="1800" i="1" kern="1200" dirty="0">
                        <a:solidFill>
                          <a:srgbClr val="002060"/>
                        </a:solidFill>
                        <a:effectLst/>
                        <a:latin typeface="Century Schoolbook" panose="02040604050505020304" pitchFamily="18" charset="0"/>
                        <a:ea typeface="+mn-ea"/>
                        <a:cs typeface="+mn-cs"/>
                      </a:endParaRPr>
                    </a:p>
                    <a:p>
                      <a:pPr marL="0" indent="0" algn="l">
                        <a:buFont typeface="Arial" panose="020B0604020202020204" pitchFamily="34" charset="0"/>
                        <a:buNone/>
                      </a:pPr>
                      <a:endParaRPr lang="fr-CA" sz="1800" i="1" kern="1200" dirty="0">
                        <a:solidFill>
                          <a:srgbClr val="002060"/>
                        </a:solidFill>
                        <a:effectLst/>
                        <a:latin typeface="Century Schoolbook" panose="02040604050505020304" pitchFamily="18" charset="0"/>
                        <a:ea typeface="+mn-ea"/>
                        <a:cs typeface="+mn-cs"/>
                      </a:endParaRPr>
                    </a:p>
                    <a:p>
                      <a:pPr marL="0" indent="0" algn="l">
                        <a:buFont typeface="Arial" panose="020B0604020202020204" pitchFamily="34" charset="0"/>
                        <a:buNone/>
                      </a:pPr>
                      <a:r>
                        <a:rPr lang="fr-CA" sz="1400" i="1" kern="1200" dirty="0">
                          <a:solidFill>
                            <a:srgbClr val="002060"/>
                          </a:solidFill>
                          <a:effectLst/>
                          <a:latin typeface="Century Schoolbook" panose="02040604050505020304" pitchFamily="18" charset="0"/>
                          <a:ea typeface="+mn-ea"/>
                          <a:cs typeface="+mn-cs"/>
                        </a:rPr>
                        <a:t>      </a:t>
                      </a:r>
                      <a:r>
                        <a:rPr lang="fr-CA" sz="1600" b="1" i="1" kern="1200" dirty="0">
                          <a:solidFill>
                            <a:srgbClr val="002060"/>
                          </a:solidFill>
                          <a:effectLst/>
                          <a:latin typeface="Century Schoolbook" panose="02040604050505020304" pitchFamily="18" charset="0"/>
                          <a:ea typeface="+mn-ea"/>
                          <a:cs typeface="+mn-cs"/>
                        </a:rPr>
                        <a:t>« J'aurais aimé que la critique soit plus constructive, me sentir moins dénigrée,</a:t>
                      </a:r>
                    </a:p>
                    <a:p>
                      <a:pPr marL="0" indent="0" algn="l">
                        <a:buFont typeface="Arial" panose="020B0604020202020204" pitchFamily="34" charset="0"/>
                        <a:buNone/>
                      </a:pPr>
                      <a:r>
                        <a:rPr lang="fr-CA" sz="1600" b="1" i="1" kern="1200" dirty="0">
                          <a:solidFill>
                            <a:srgbClr val="002060"/>
                          </a:solidFill>
                          <a:effectLst/>
                          <a:latin typeface="Century Schoolbook" panose="02040604050505020304" pitchFamily="18" charset="0"/>
                          <a:ea typeface="+mn-ea"/>
                          <a:cs typeface="+mn-cs"/>
                        </a:rPr>
                        <a:t>       pouvoir parler de mes bons coups. Sentiment de manque de reconnaissance.</a:t>
                      </a:r>
                      <a:r>
                        <a:rPr lang="fr-CA" sz="1600" i="1" kern="1200" dirty="0">
                          <a:solidFill>
                            <a:srgbClr val="002060"/>
                          </a:solidFill>
                          <a:effectLst/>
                          <a:latin typeface="Century Schoolbook" panose="02040604050505020304" pitchFamily="18" charset="0"/>
                          <a:ea typeface="+mn-ea"/>
                          <a:cs typeface="+mn-cs"/>
                        </a:rPr>
                        <a:t> »</a:t>
                      </a:r>
                      <a:r>
                        <a:rPr lang="fr-CA" sz="1600" kern="1200" dirty="0">
                          <a:solidFill>
                            <a:srgbClr val="002060"/>
                          </a:solidFill>
                          <a:effectLst/>
                          <a:latin typeface="Century Schoolbook" panose="02040604050505020304" pitchFamily="18" charset="0"/>
                          <a:ea typeface="+mn-ea"/>
                          <a:cs typeface="+mn-cs"/>
                        </a:rPr>
                        <a:t> (P31);</a:t>
                      </a:r>
                    </a:p>
                    <a:p>
                      <a:pPr marL="0" indent="0" algn="l">
                        <a:buFont typeface="Arial" panose="020B0604020202020204" pitchFamily="34" charset="0"/>
                        <a:buNone/>
                      </a:pPr>
                      <a:endParaRPr lang="fr-CA" sz="1400" kern="1200" dirty="0">
                        <a:solidFill>
                          <a:srgbClr val="002060"/>
                        </a:solidFill>
                        <a:effectLst/>
                        <a:latin typeface="Century Schoolbook" panose="02040604050505020304" pitchFamily="18" charset="0"/>
                        <a:ea typeface="+mn-ea"/>
                        <a:cs typeface="+mn-cs"/>
                      </a:endParaRPr>
                    </a:p>
                  </a:txBody>
                  <a:tcPr marL="24724" marR="24724" marT="41564" marB="41564">
                    <a:lnL w="12700" cap="flat" cmpd="sng" algn="ctr">
                      <a:solidFill>
                        <a:schemeClr val="accent2"/>
                      </a:solidFill>
                      <a:prstDash val="solid"/>
                      <a:round/>
                      <a:headEnd type="none" w="med" len="med"/>
                      <a:tailEnd type="none" w="med" len="med"/>
                    </a:lnL>
                    <a:lnR w="19050" cap="flat" cmpd="sng" algn="ctr">
                      <a:no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2011225942"/>
                  </a:ext>
                </a:extLst>
              </a:tr>
              <a:tr h="3234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600" b="1" i="0" dirty="0">
                          <a:solidFill>
                            <a:srgbClr val="002060"/>
                          </a:solidFill>
                          <a:effectLst/>
                          <a:latin typeface="Century Schoolbook" panose="02040604050505020304" pitchFamily="18" charset="0"/>
                          <a:ea typeface="Times New Roman" panose="02020603050405020304" pitchFamily="18" charset="0"/>
                          <a:cs typeface="Times New Roman" panose="02020603050405020304" pitchFamily="18" charset="0"/>
                        </a:rPr>
                        <a:t>5) </a:t>
                      </a:r>
                      <a:r>
                        <a:rPr lang="fr-CA" sz="1600" b="1" i="0" kern="1200" dirty="0">
                          <a:solidFill>
                            <a:srgbClr val="002060"/>
                          </a:solidFill>
                          <a:effectLst/>
                          <a:latin typeface="Century Schoolbook" panose="02040604050505020304" pitchFamily="18" charset="0"/>
                          <a:ea typeface="+mn-ea"/>
                          <a:cs typeface="+mn-cs"/>
                        </a:rPr>
                        <a:t>Développement</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600" b="1" i="0" kern="1200" dirty="0">
                          <a:solidFill>
                            <a:srgbClr val="002060"/>
                          </a:solidFill>
                          <a:effectLst/>
                          <a:latin typeface="Century Schoolbook" panose="02040604050505020304" pitchFamily="18" charset="0"/>
                          <a:ea typeface="+mn-ea"/>
                          <a:cs typeface="+mn-cs"/>
                        </a:rPr>
                        <a:t>   de stratégies (20%)    </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600" b="1" i="0" kern="1200" dirty="0">
                          <a:solidFill>
                            <a:srgbClr val="002060"/>
                          </a:solidFill>
                          <a:effectLst/>
                          <a:latin typeface="Century Schoolbook" panose="02040604050505020304" pitchFamily="18" charset="0"/>
                          <a:ea typeface="+mn-ea"/>
                          <a:cs typeface="+mn-cs"/>
                        </a:rPr>
                        <a:t>   étayage (16%)</a:t>
                      </a:r>
                    </a:p>
                    <a:p>
                      <a:pPr algn="l">
                        <a:spcAft>
                          <a:spcPts val="0"/>
                        </a:spcAft>
                      </a:pPr>
                      <a:endParaRPr lang="fr-CA" sz="1600" b="1" i="0" dirty="0">
                        <a:solidFill>
                          <a:srgbClr val="002060"/>
                        </a:solidFill>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24724" marR="24724" marT="41564" marB="41564">
                    <a:lnL w="19050" cap="flat" cmpd="sng" algn="ctr">
                      <a:no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mpd="sng">
                      <a:noFill/>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lgn="l">
                        <a:spcAft>
                          <a:spcPts val="0"/>
                        </a:spcAft>
                        <a:buFont typeface="Arial" panose="020B0604020202020204" pitchFamily="34" charset="0"/>
                        <a:buChar char="•"/>
                      </a:pPr>
                      <a:r>
                        <a:rPr lang="fr-CA" sz="1600" b="1" kern="1200" dirty="0">
                          <a:solidFill>
                            <a:srgbClr val="002060"/>
                          </a:solidFill>
                          <a:effectLst/>
                          <a:latin typeface="Century Schoolbook" panose="02040604050505020304" pitchFamily="18" charset="0"/>
                          <a:ea typeface="+mn-ea"/>
                          <a:cs typeface="+mn-cs"/>
                        </a:rPr>
                        <a:t>Stratégies</a:t>
                      </a:r>
                      <a:r>
                        <a:rPr lang="fr-CA" sz="1600" kern="1200" dirty="0">
                          <a:solidFill>
                            <a:srgbClr val="002060"/>
                          </a:solidFill>
                          <a:effectLst/>
                          <a:latin typeface="Century Schoolbook" panose="02040604050505020304" pitchFamily="18" charset="0"/>
                          <a:ea typeface="+mn-ea"/>
                          <a:cs typeface="+mn-cs"/>
                        </a:rPr>
                        <a:t> : attention, mémorisation, organisation, prise de notes de terrain.</a:t>
                      </a:r>
                    </a:p>
                    <a:p>
                      <a:pPr algn="l">
                        <a:spcAft>
                          <a:spcPts val="0"/>
                        </a:spcAft>
                      </a:pPr>
                      <a:r>
                        <a:rPr lang="fr-CA" sz="1400" kern="1200" dirty="0">
                          <a:solidFill>
                            <a:srgbClr val="002060"/>
                          </a:solidFill>
                          <a:effectLst/>
                          <a:latin typeface="Century Schoolbook" panose="02040604050505020304" pitchFamily="18" charset="0"/>
                          <a:ea typeface="+mn-ea"/>
                          <a:cs typeface="+mn-cs"/>
                        </a:rPr>
                        <a:t>   </a:t>
                      </a:r>
                      <a:endParaRPr lang="fr-CA" sz="1600" b="1" kern="1200" dirty="0">
                        <a:solidFill>
                          <a:srgbClr val="002060"/>
                        </a:solidFill>
                        <a:effectLst/>
                        <a:latin typeface="Century Schoolbook" panose="02040604050505020304" pitchFamily="18" charset="0"/>
                        <a:ea typeface="+mn-ea"/>
                        <a:cs typeface="+mn-cs"/>
                      </a:endParaRPr>
                    </a:p>
                    <a:p>
                      <a:pPr marL="285750" indent="-285750" algn="l">
                        <a:spcAft>
                          <a:spcPts val="0"/>
                        </a:spcAft>
                        <a:buFont typeface="Arial" panose="020B0604020202020204" pitchFamily="34" charset="0"/>
                        <a:buChar char="•"/>
                      </a:pPr>
                      <a:r>
                        <a:rPr lang="fr-CA" sz="1600" b="1" kern="1200" dirty="0">
                          <a:solidFill>
                            <a:srgbClr val="002060"/>
                          </a:solidFill>
                          <a:effectLst/>
                          <a:latin typeface="Century Schoolbook" panose="02040604050505020304" pitchFamily="18" charset="0"/>
                          <a:ea typeface="+mn-ea"/>
                          <a:cs typeface="+mn-cs"/>
                        </a:rPr>
                        <a:t>Étayage (</a:t>
                      </a:r>
                      <a:r>
                        <a:rPr lang="fr-CA" sz="1600" kern="1200" dirty="0">
                          <a:solidFill>
                            <a:srgbClr val="002060"/>
                          </a:solidFill>
                          <a:effectLst/>
                          <a:latin typeface="Century Schoolbook" panose="02040604050505020304" pitchFamily="18" charset="0"/>
                          <a:ea typeface="+mn-ea"/>
                          <a:cs typeface="+mn-cs"/>
                        </a:rPr>
                        <a:t>être guidée pas à pas) :</a:t>
                      </a:r>
                      <a:r>
                        <a:rPr lang="fr-CA" sz="1600" i="0" kern="1200" dirty="0">
                          <a:solidFill>
                            <a:srgbClr val="002060"/>
                          </a:solidFill>
                          <a:effectLst/>
                          <a:latin typeface="Century Schoolbook" panose="02040604050505020304" pitchFamily="18" charset="0"/>
                          <a:ea typeface="+mn-ea"/>
                          <a:cs typeface="+mn-cs"/>
                        </a:rPr>
                        <a:t> </a:t>
                      </a:r>
                      <a:r>
                        <a:rPr lang="fr-CA" sz="1600" i="0" kern="1200" dirty="0" err="1">
                          <a:solidFill>
                            <a:srgbClr val="002060"/>
                          </a:solidFill>
                          <a:effectLst/>
                          <a:latin typeface="Century Schoolbook" panose="02040604050505020304" pitchFamily="18" charset="0"/>
                          <a:ea typeface="+mn-ea"/>
                          <a:cs typeface="+mn-cs"/>
                        </a:rPr>
                        <a:t>co</a:t>
                      </a:r>
                      <a:r>
                        <a:rPr lang="fr-CA" sz="1600" i="0" kern="1200" dirty="0">
                          <a:solidFill>
                            <a:srgbClr val="002060"/>
                          </a:solidFill>
                          <a:effectLst/>
                          <a:latin typeface="Century Schoolbook" panose="02040604050505020304" pitchFamily="18" charset="0"/>
                          <a:ea typeface="+mn-ea"/>
                          <a:cs typeface="+mn-cs"/>
                        </a:rPr>
                        <a:t>-enseignement, </a:t>
                      </a:r>
                      <a:r>
                        <a:rPr lang="fr-CA" sz="1600" i="0" kern="1200" dirty="0" err="1">
                          <a:solidFill>
                            <a:srgbClr val="002060"/>
                          </a:solidFill>
                          <a:effectLst/>
                          <a:latin typeface="Century Schoolbook" panose="02040604050505020304" pitchFamily="18" charset="0"/>
                          <a:ea typeface="+mn-ea"/>
                          <a:cs typeface="+mn-cs"/>
                        </a:rPr>
                        <a:t>co</a:t>
                      </a:r>
                      <a:r>
                        <a:rPr lang="fr-CA" sz="1600" i="0" kern="1200" dirty="0">
                          <a:solidFill>
                            <a:srgbClr val="002060"/>
                          </a:solidFill>
                          <a:effectLst/>
                          <a:latin typeface="Century Schoolbook" panose="02040604050505020304" pitchFamily="18" charset="0"/>
                          <a:ea typeface="+mn-ea"/>
                          <a:cs typeface="+mn-cs"/>
                        </a:rPr>
                        <a:t>-élaboration d’une planification d’une leçon, comment faire une technique de soin, mise à niveau </a:t>
                      </a:r>
                    </a:p>
                  </a:txBody>
                  <a:tcPr marL="24724" marR="24724" marT="41564" marB="41564">
                    <a:lnL w="12700" cap="flat" cmpd="sng" algn="ctr">
                      <a:solidFill>
                        <a:schemeClr val="accent2"/>
                      </a:solidFill>
                      <a:prstDash val="solid"/>
                      <a:round/>
                      <a:headEnd type="none" w="med" len="med"/>
                      <a:tailEnd type="none" w="med" len="med"/>
                    </a:lnL>
                    <a:lnR w="19050" cap="flat" cmpd="sng" algn="ctr">
                      <a:noFill/>
                      <a:prstDash val="solid"/>
                      <a:round/>
                      <a:headEnd type="none" w="med" len="med"/>
                      <a:tailEnd type="none" w="med" len="med"/>
                    </a:lnR>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2964538471"/>
                  </a:ext>
                </a:extLst>
              </a:tr>
            </a:tbl>
          </a:graphicData>
        </a:graphic>
      </p:graphicFrame>
    </p:spTree>
    <p:extLst>
      <p:ext uri="{BB962C8B-B14F-4D97-AF65-F5344CB8AC3E}">
        <p14:creationId xmlns:p14="http://schemas.microsoft.com/office/powerpoint/2010/main" val="2325057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custDataLst>
              <p:tags r:id="rId1"/>
            </p:custDataLst>
          </p:nvPr>
        </p:nvSpPr>
        <p:spPr>
          <a:xfrm>
            <a:off x="8629650" y="6369871"/>
            <a:ext cx="2743200" cy="365125"/>
          </a:xfrm>
        </p:spPr>
        <p:txBody>
          <a:bodyPr/>
          <a:lstStyle/>
          <a:p>
            <a:fld id="{6113E31D-E2AB-40D1-8B51-AFA5AFEF393A}" type="slidenum">
              <a:rPr lang="en-US" smtClean="0"/>
              <a:pPr/>
              <a:t>26</a:t>
            </a:fld>
            <a:endParaRPr lang="en-US" dirty="0"/>
          </a:p>
        </p:txBody>
      </p:sp>
      <p:cxnSp>
        <p:nvCxnSpPr>
          <p:cNvPr id="6" name="Straight Connector 3"/>
          <p:cNvCxnSpPr/>
          <p:nvPr>
            <p:custDataLst>
              <p:tags r:id="rId2"/>
            </p:custDataLst>
          </p:nvPr>
        </p:nvCxnSpPr>
        <p:spPr>
          <a:xfrm>
            <a:off x="515326" y="1400344"/>
            <a:ext cx="10781414"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Titre 1">
            <a:extLst>
              <a:ext uri="{FF2B5EF4-FFF2-40B4-BE49-F238E27FC236}">
                <a16:creationId xmlns:a16="http://schemas.microsoft.com/office/drawing/2014/main" id="{138D0C6D-D6EB-478B-A779-7CB74E7E6ED3}"/>
              </a:ext>
            </a:extLst>
          </p:cNvPr>
          <p:cNvSpPr>
            <a:spLocks noGrp="1"/>
          </p:cNvSpPr>
          <p:nvPr>
            <p:ph type="title"/>
            <p:custDataLst>
              <p:tags r:id="rId3"/>
            </p:custDataLst>
          </p:nvPr>
        </p:nvSpPr>
        <p:spPr>
          <a:xfrm>
            <a:off x="1203672" y="305566"/>
            <a:ext cx="9404723" cy="1092968"/>
          </a:xfrm>
        </p:spPr>
        <p:txBody>
          <a:bodyPr>
            <a:normAutofit/>
          </a:bodyPr>
          <a:lstStyle/>
          <a:p>
            <a:r>
              <a:rPr lang="fr-CA" dirty="0">
                <a:solidFill>
                  <a:srgbClr val="002060"/>
                </a:solidFill>
                <a:latin typeface="Century Schoolbook" panose="02040604050505020304" pitchFamily="18" charset="0"/>
              </a:rPr>
              <a:t>Interprétation et conclusion </a:t>
            </a:r>
          </a:p>
        </p:txBody>
      </p:sp>
      <p:sp>
        <p:nvSpPr>
          <p:cNvPr id="3" name="Rectangle 2">
            <a:extLst>
              <a:ext uri="{FF2B5EF4-FFF2-40B4-BE49-F238E27FC236}">
                <a16:creationId xmlns:a16="http://schemas.microsoft.com/office/drawing/2014/main" id="{359EDE0B-140F-499A-9B87-8D331C46947A}"/>
              </a:ext>
            </a:extLst>
          </p:cNvPr>
          <p:cNvSpPr/>
          <p:nvPr/>
        </p:nvSpPr>
        <p:spPr>
          <a:xfrm>
            <a:off x="659218" y="1659079"/>
            <a:ext cx="11057861" cy="4708981"/>
          </a:xfrm>
          <a:prstGeom prst="rect">
            <a:avLst/>
          </a:prstGeom>
        </p:spPr>
        <p:txBody>
          <a:bodyPr wrap="square">
            <a:spAutoFit/>
          </a:bodyPr>
          <a:lstStyle/>
          <a:p>
            <a:r>
              <a:rPr lang="fr-CA" sz="2200" b="1" dirty="0">
                <a:solidFill>
                  <a:srgbClr val="002060"/>
                </a:solidFill>
                <a:latin typeface="Century Schoolbook" panose="02040604050505020304" pitchFamily="18" charset="0"/>
              </a:rPr>
              <a:t>Notre étude met en évidence que :</a:t>
            </a:r>
          </a:p>
          <a:p>
            <a:endParaRPr lang="fr-CA" b="1" dirty="0">
              <a:solidFill>
                <a:srgbClr val="002060"/>
              </a:solidFill>
              <a:latin typeface="Century Schoolbook" panose="02040604050505020304" pitchFamily="18" charset="0"/>
            </a:endParaRPr>
          </a:p>
          <a:p>
            <a:pPr marL="285750" lvl="0" indent="-285750">
              <a:buFont typeface="Wingdings" panose="05000000000000000000" pitchFamily="2" charset="2"/>
              <a:buChar char="Ø"/>
            </a:pPr>
            <a:r>
              <a:rPr lang="fr-CA" dirty="0">
                <a:solidFill>
                  <a:srgbClr val="002060"/>
                </a:solidFill>
                <a:latin typeface="Century Schoolbook" panose="02040604050505020304" pitchFamily="18" charset="0"/>
              </a:rPr>
              <a:t>les stagiaires en SH rencontrent des défis similaires à leurs collègues sans SH ;</a:t>
            </a:r>
          </a:p>
          <a:p>
            <a:pPr marL="285750" lvl="0" indent="-285750">
              <a:buFont typeface="Wingdings" panose="05000000000000000000" pitchFamily="2" charset="2"/>
              <a:buChar char="Ø"/>
            </a:pPr>
            <a:r>
              <a:rPr lang="fr-CA" dirty="0">
                <a:solidFill>
                  <a:srgbClr val="002060"/>
                </a:solidFill>
                <a:latin typeface="Century Schoolbook" panose="02040604050505020304" pitchFamily="18" charset="0"/>
              </a:rPr>
              <a:t>les facteurs aggravants (travaux, attentes plus importantes, manque de formation) correspondent à ceux rapportés dans plusieurs écrits portant sur la formation de stagiaire en général (</a:t>
            </a:r>
            <a:r>
              <a:rPr lang="fr-CA" dirty="0" err="1">
                <a:solidFill>
                  <a:srgbClr val="002060"/>
                </a:solidFill>
                <a:latin typeface="Century Schoolbook" panose="02040604050505020304" pitchFamily="18" charset="0"/>
              </a:rPr>
              <a:t>Gusew</a:t>
            </a:r>
            <a:r>
              <a:rPr lang="fr-CA" dirty="0">
                <a:solidFill>
                  <a:srgbClr val="002060"/>
                </a:solidFill>
                <a:latin typeface="Century Schoolbook" panose="02040604050505020304" pitchFamily="18" charset="0"/>
              </a:rPr>
              <a:t> et Côté, 2017; Lebel et al., 2015).</a:t>
            </a:r>
          </a:p>
          <a:p>
            <a:pPr marL="285750" lvl="0" indent="-285750">
              <a:buFont typeface="Wingdings" panose="05000000000000000000" pitchFamily="2" charset="2"/>
              <a:buChar char="Ø"/>
            </a:pPr>
            <a:endParaRPr lang="fr-CA" dirty="0">
              <a:solidFill>
                <a:srgbClr val="002060"/>
              </a:solidFill>
              <a:latin typeface="Century Schoolbook" panose="02040604050505020304" pitchFamily="18" charset="0"/>
            </a:endParaRPr>
          </a:p>
          <a:p>
            <a:r>
              <a:rPr lang="fr-CA" sz="2200" b="1" dirty="0">
                <a:solidFill>
                  <a:srgbClr val="002060"/>
                </a:solidFill>
                <a:latin typeface="Century Schoolbook" panose="02040604050505020304" pitchFamily="18" charset="0"/>
              </a:rPr>
              <a:t>Toutefois, ce qui distingue, les participantes de leurs pairs sans SH, c’est :</a:t>
            </a:r>
          </a:p>
          <a:p>
            <a:endParaRPr lang="fr-CA" b="1" dirty="0">
              <a:solidFill>
                <a:srgbClr val="002060"/>
              </a:solidFill>
              <a:latin typeface="Century Schoolbook" panose="02040604050505020304" pitchFamily="18" charset="0"/>
            </a:endParaRPr>
          </a:p>
          <a:p>
            <a:pPr marL="285750" indent="-285750">
              <a:buFont typeface="Wingdings" panose="05000000000000000000" pitchFamily="2" charset="2"/>
              <a:buChar char="Ø"/>
            </a:pPr>
            <a:r>
              <a:rPr lang="fr-CA" dirty="0">
                <a:solidFill>
                  <a:srgbClr val="002060"/>
                </a:solidFill>
                <a:latin typeface="Century Schoolbook" panose="02040604050505020304" pitchFamily="18" charset="0"/>
              </a:rPr>
              <a:t>l’effet d’amplification du stress et de l’anxiété associés à leur condition, créant une surcharge cognitive et émotionnelle se manifestant par des difficultés importantes de concentration, d’attention et de mémorisation, ainsi que par des réactions de figement dû à la peur d’échouer ou d’être jugée.</a:t>
            </a:r>
          </a:p>
          <a:p>
            <a:endParaRPr lang="fr-CA" dirty="0">
              <a:solidFill>
                <a:srgbClr val="002060"/>
              </a:solidFill>
              <a:latin typeface="Century Schoolbook" panose="02040604050505020304" pitchFamily="18" charset="0"/>
            </a:endParaRPr>
          </a:p>
          <a:p>
            <a:pPr marL="800100" lvl="1" indent="-342900">
              <a:buFont typeface="Arial" panose="020B0604020202020204" pitchFamily="34" charset="0"/>
              <a:buChar char="•"/>
            </a:pPr>
            <a:r>
              <a:rPr lang="fr-CA" sz="2200" b="1" dirty="0">
                <a:solidFill>
                  <a:srgbClr val="002060"/>
                </a:solidFill>
                <a:latin typeface="Century Schoolbook" panose="02040604050505020304" pitchFamily="18" charset="0"/>
              </a:rPr>
              <a:t>Explique que</a:t>
            </a:r>
            <a:r>
              <a:rPr lang="fr-CA" b="1" dirty="0">
                <a:solidFill>
                  <a:srgbClr val="002060"/>
                </a:solidFill>
                <a:latin typeface="Century Schoolbook" panose="02040604050505020304" pitchFamily="18" charset="0"/>
              </a:rPr>
              <a:t> </a:t>
            </a:r>
            <a:r>
              <a:rPr lang="fr-CA" dirty="0">
                <a:solidFill>
                  <a:srgbClr val="002060"/>
                </a:solidFill>
                <a:latin typeface="Century Schoolbook" panose="02040604050505020304" pitchFamily="18" charset="0"/>
              </a:rPr>
              <a:t>les stratégies proposées pour composer avec leur anxiété et leurs émotions sont valables pour plusieurs des défis rencontrés (savoir à parfaire, rédaction des travaux)</a:t>
            </a:r>
          </a:p>
        </p:txBody>
      </p:sp>
    </p:spTree>
    <p:extLst>
      <p:ext uri="{BB962C8B-B14F-4D97-AF65-F5344CB8AC3E}">
        <p14:creationId xmlns:p14="http://schemas.microsoft.com/office/powerpoint/2010/main" val="23303900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custDataLst>
              <p:tags r:id="rId1"/>
            </p:custDataLst>
          </p:nvPr>
        </p:nvSpPr>
        <p:spPr>
          <a:xfrm>
            <a:off x="8629650" y="6369871"/>
            <a:ext cx="2743200" cy="365125"/>
          </a:xfrm>
        </p:spPr>
        <p:txBody>
          <a:bodyPr/>
          <a:lstStyle/>
          <a:p>
            <a:fld id="{6113E31D-E2AB-40D1-8B51-AFA5AFEF393A}" type="slidenum">
              <a:rPr lang="en-US" smtClean="0"/>
              <a:pPr/>
              <a:t>27</a:t>
            </a:fld>
            <a:endParaRPr lang="en-US" dirty="0"/>
          </a:p>
        </p:txBody>
      </p:sp>
      <p:cxnSp>
        <p:nvCxnSpPr>
          <p:cNvPr id="6" name="Straight Connector 3"/>
          <p:cNvCxnSpPr/>
          <p:nvPr>
            <p:custDataLst>
              <p:tags r:id="rId2"/>
            </p:custDataLst>
          </p:nvPr>
        </p:nvCxnSpPr>
        <p:spPr>
          <a:xfrm>
            <a:off x="438114" y="1543531"/>
            <a:ext cx="10781414"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Titre 1">
            <a:extLst>
              <a:ext uri="{FF2B5EF4-FFF2-40B4-BE49-F238E27FC236}">
                <a16:creationId xmlns:a16="http://schemas.microsoft.com/office/drawing/2014/main" id="{138D0C6D-D6EB-478B-A779-7CB74E7E6ED3}"/>
              </a:ext>
            </a:extLst>
          </p:cNvPr>
          <p:cNvSpPr>
            <a:spLocks noGrp="1"/>
          </p:cNvSpPr>
          <p:nvPr>
            <p:ph type="title"/>
            <p:custDataLst>
              <p:tags r:id="rId3"/>
            </p:custDataLst>
          </p:nvPr>
        </p:nvSpPr>
        <p:spPr>
          <a:xfrm>
            <a:off x="1203672" y="305566"/>
            <a:ext cx="9404723" cy="1092968"/>
          </a:xfrm>
        </p:spPr>
        <p:txBody>
          <a:bodyPr>
            <a:normAutofit/>
          </a:bodyPr>
          <a:lstStyle/>
          <a:p>
            <a:r>
              <a:rPr lang="fr-CA" dirty="0">
                <a:solidFill>
                  <a:srgbClr val="002060"/>
                </a:solidFill>
                <a:latin typeface="Century Schoolbook" panose="02040604050505020304" pitchFamily="18" charset="0"/>
              </a:rPr>
              <a:t>Interprétation et conclusion </a:t>
            </a:r>
          </a:p>
        </p:txBody>
      </p:sp>
      <p:sp>
        <p:nvSpPr>
          <p:cNvPr id="3" name="Rectangle 2">
            <a:extLst>
              <a:ext uri="{FF2B5EF4-FFF2-40B4-BE49-F238E27FC236}">
                <a16:creationId xmlns:a16="http://schemas.microsoft.com/office/drawing/2014/main" id="{359EDE0B-140F-499A-9B87-8D331C46947A}"/>
              </a:ext>
            </a:extLst>
          </p:cNvPr>
          <p:cNvSpPr/>
          <p:nvPr/>
        </p:nvSpPr>
        <p:spPr>
          <a:xfrm>
            <a:off x="819150" y="1968666"/>
            <a:ext cx="10082462" cy="4401205"/>
          </a:xfrm>
          <a:prstGeom prst="rect">
            <a:avLst/>
          </a:prstGeom>
        </p:spPr>
        <p:txBody>
          <a:bodyPr wrap="square">
            <a:spAutoFit/>
          </a:bodyPr>
          <a:lstStyle/>
          <a:p>
            <a:r>
              <a:rPr lang="fr-CA" sz="2200" b="1" dirty="0">
                <a:solidFill>
                  <a:srgbClr val="002060"/>
                </a:solidFill>
              </a:rPr>
              <a:t>Pour atténuer ces défis et leurs effets, elles souhaitent être accompagnées par des formatrices sensibles et ouvertes à la différence et à leurs besoins spécifiques</a:t>
            </a:r>
            <a:r>
              <a:rPr lang="fr-CA" sz="2200" dirty="0"/>
              <a:t> </a:t>
            </a:r>
          </a:p>
          <a:p>
            <a:endParaRPr lang="fr-CA" dirty="0">
              <a:solidFill>
                <a:srgbClr val="002060"/>
              </a:solidFill>
            </a:endParaRPr>
          </a:p>
          <a:p>
            <a:pPr marL="285750" lvl="0" indent="-285750">
              <a:buFont typeface="Wingdings" panose="05000000000000000000" pitchFamily="2" charset="2"/>
              <a:buChar char="Ø"/>
            </a:pPr>
            <a:r>
              <a:rPr lang="fr-CA" dirty="0">
                <a:solidFill>
                  <a:srgbClr val="002060"/>
                </a:solidFill>
              </a:rPr>
              <a:t>allégements de certaines exigences du stage et de travaux à produire.</a:t>
            </a:r>
          </a:p>
          <a:p>
            <a:pPr marL="285750" lvl="0" indent="-285750">
              <a:buFont typeface="Wingdings" panose="05000000000000000000" pitchFamily="2" charset="2"/>
              <a:buChar char="Ø"/>
            </a:pPr>
            <a:r>
              <a:rPr lang="fr-CA" dirty="0">
                <a:solidFill>
                  <a:srgbClr val="002060"/>
                </a:solidFill>
              </a:rPr>
              <a:t>attentes claires et spécifiques du stage, ce qui est prescrit, les règles et les codes implicites. </a:t>
            </a:r>
          </a:p>
          <a:p>
            <a:pPr marL="285750" lvl="0" indent="-285750">
              <a:buFont typeface="Wingdings" panose="05000000000000000000" pitchFamily="2" charset="2"/>
              <a:buChar char="Ø"/>
            </a:pPr>
            <a:r>
              <a:rPr lang="fr-CA" dirty="0">
                <a:solidFill>
                  <a:srgbClr val="002060"/>
                </a:solidFill>
              </a:rPr>
              <a:t>des rétroactions fréquentes (mise en valeur de leurs forces et des pistes pour ce qui est à travailler)</a:t>
            </a:r>
          </a:p>
          <a:p>
            <a:pPr marL="742950" lvl="1" indent="-285750">
              <a:buFont typeface="Wingdings" panose="05000000000000000000" pitchFamily="2" charset="2"/>
              <a:buChar char="§"/>
            </a:pPr>
            <a:r>
              <a:rPr lang="fr-CA" dirty="0">
                <a:solidFill>
                  <a:srgbClr val="002060"/>
                </a:solidFill>
              </a:rPr>
              <a:t> sous forme d’un </a:t>
            </a:r>
            <a:r>
              <a:rPr lang="fr-CA" i="1" dirty="0">
                <a:solidFill>
                  <a:srgbClr val="002060"/>
                </a:solidFill>
              </a:rPr>
              <a:t>étayage, </a:t>
            </a:r>
            <a:r>
              <a:rPr lang="fr-CA" dirty="0">
                <a:solidFill>
                  <a:srgbClr val="002060"/>
                </a:solidFill>
              </a:rPr>
              <a:t>guidant le comment faire, et par du soutien au développement de stratégies. </a:t>
            </a:r>
          </a:p>
          <a:p>
            <a:pPr lvl="1"/>
            <a:endParaRPr lang="fr-CA" dirty="0">
              <a:solidFill>
                <a:srgbClr val="002060"/>
              </a:solidFill>
            </a:endParaRPr>
          </a:p>
          <a:p>
            <a:pPr lvl="1"/>
            <a:r>
              <a:rPr lang="fr-CA" sz="2000" b="1" dirty="0">
                <a:solidFill>
                  <a:srgbClr val="002060"/>
                </a:solidFill>
              </a:rPr>
              <a:t>Tout cela devrait pouvoir s’actualiser par un plan d’accompagnement concerté </a:t>
            </a:r>
          </a:p>
          <a:p>
            <a:pPr lvl="1"/>
            <a:endParaRPr lang="fr-CA" b="1" dirty="0">
              <a:solidFill>
                <a:srgbClr val="002060"/>
              </a:solidFill>
            </a:endParaRPr>
          </a:p>
          <a:p>
            <a:pPr marL="742950" lvl="1" indent="-285750">
              <a:buFont typeface="Wingdings" panose="05000000000000000000" pitchFamily="2" charset="2"/>
              <a:buChar char="Ø"/>
            </a:pPr>
            <a:r>
              <a:rPr lang="fr-CA" dirty="0">
                <a:solidFill>
                  <a:srgbClr val="002060"/>
                </a:solidFill>
              </a:rPr>
              <a:t>Nécessite un espace de dialogue favorable à une concertation constituée d’actions ou de mesures à poser dans une logique de </a:t>
            </a:r>
            <a:r>
              <a:rPr lang="fr-CA" b="1" dirty="0">
                <a:solidFill>
                  <a:srgbClr val="002060"/>
                </a:solidFill>
              </a:rPr>
              <a:t>responsabilités partagées</a:t>
            </a:r>
            <a:r>
              <a:rPr lang="fr-CA" dirty="0">
                <a:solidFill>
                  <a:srgbClr val="002060"/>
                </a:solidFill>
              </a:rPr>
              <a:t> afin de déterminer :</a:t>
            </a:r>
          </a:p>
          <a:p>
            <a:pPr marL="1200150" lvl="2" indent="-285750">
              <a:buFont typeface="Wingdings" panose="05000000000000000000" pitchFamily="2" charset="2"/>
              <a:buChar char="§"/>
            </a:pPr>
            <a:r>
              <a:rPr lang="fr-CA" dirty="0">
                <a:solidFill>
                  <a:srgbClr val="002060"/>
                </a:solidFill>
              </a:rPr>
              <a:t>quelles actions (moyens, stratégies) doivent être déployées par la/le stagiaire </a:t>
            </a:r>
          </a:p>
          <a:p>
            <a:pPr marL="1200150" lvl="2" indent="-285750">
              <a:buFont typeface="Wingdings" panose="05000000000000000000" pitchFamily="2" charset="2"/>
              <a:buChar char="§"/>
            </a:pPr>
            <a:r>
              <a:rPr lang="fr-CA" dirty="0">
                <a:solidFill>
                  <a:srgbClr val="002060"/>
                </a:solidFill>
              </a:rPr>
              <a:t>quel soutien peut être offert par les formatrices/formateurs </a:t>
            </a:r>
          </a:p>
        </p:txBody>
      </p:sp>
    </p:spTree>
    <p:extLst>
      <p:ext uri="{BB962C8B-B14F-4D97-AF65-F5344CB8AC3E}">
        <p14:creationId xmlns:p14="http://schemas.microsoft.com/office/powerpoint/2010/main" val="12573318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D0D57E8B-7E96-4A26-9467-5B3867DAC889}"/>
              </a:ext>
            </a:extLst>
          </p:cNvPr>
          <p:cNvSpPr>
            <a:spLocks noGrp="1"/>
          </p:cNvSpPr>
          <p:nvPr>
            <p:ph type="sldNum" sz="quarter" idx="12"/>
          </p:nvPr>
        </p:nvSpPr>
        <p:spPr/>
        <p:txBody>
          <a:bodyPr/>
          <a:lstStyle/>
          <a:p>
            <a:fld id="{D51A8B4C-BC9A-4FAD-AB21-527FAC66BED1}" type="slidenum">
              <a:rPr lang="fr-CA" smtClean="0"/>
              <a:t>28</a:t>
            </a:fld>
            <a:endParaRPr lang="fr-CA"/>
          </a:p>
        </p:txBody>
      </p:sp>
      <p:sp>
        <p:nvSpPr>
          <p:cNvPr id="8" name="Rectangle 7">
            <a:extLst>
              <a:ext uri="{FF2B5EF4-FFF2-40B4-BE49-F238E27FC236}">
                <a16:creationId xmlns:a16="http://schemas.microsoft.com/office/drawing/2014/main" id="{6527C307-9BFE-4974-B7DA-A71D17AD6284}"/>
              </a:ext>
            </a:extLst>
          </p:cNvPr>
          <p:cNvSpPr/>
          <p:nvPr/>
        </p:nvSpPr>
        <p:spPr>
          <a:xfrm>
            <a:off x="839973" y="1339362"/>
            <a:ext cx="11063176" cy="5813130"/>
          </a:xfrm>
          <a:prstGeom prst="rect">
            <a:avLst/>
          </a:prstGeom>
        </p:spPr>
        <p:txBody>
          <a:bodyPr wrap="square">
            <a:spAutoFit/>
          </a:bodyPr>
          <a:lstStyle/>
          <a:p>
            <a:pPr>
              <a:lnSpc>
                <a:spcPct val="107000"/>
              </a:lnSpc>
              <a:spcAft>
                <a:spcPts val="800"/>
              </a:spcAft>
            </a:pPr>
            <a:r>
              <a:rPr lang="fr-CA" sz="22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TEMPS 1 : Votre rôle quant à l’accompagnement à offrir en lien avec les stages, en amont, pendant ou après ? (voir document papier)</a:t>
            </a:r>
            <a:endParaRPr lang="fr-CA" sz="22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Wingdings" panose="05000000000000000000" pitchFamily="2" charset="2"/>
              <a:buChar char="Ø"/>
            </a:pPr>
            <a:r>
              <a:rPr lang="fr-CA" sz="2200" dirty="0">
                <a:solidFill>
                  <a:srgbClr val="002060"/>
                </a:solidFill>
                <a:latin typeface="Times New Roman" panose="02020603050405020304" pitchFamily="18" charset="0"/>
                <a:ea typeface="Times New Roman" panose="02020603050405020304" pitchFamily="18" charset="0"/>
              </a:rPr>
              <a:t>En lien avec les stratégies à développer par les stagiaires</a:t>
            </a:r>
          </a:p>
          <a:p>
            <a:pPr marL="342900" lvl="0" indent="-342900">
              <a:spcAft>
                <a:spcPts val="0"/>
              </a:spcAft>
              <a:buFont typeface="Wingdings" panose="05000000000000000000" pitchFamily="2" charset="2"/>
              <a:buChar char="Ø"/>
            </a:pPr>
            <a:r>
              <a:rPr lang="fr-CA" sz="2200" dirty="0">
                <a:solidFill>
                  <a:srgbClr val="002060"/>
                </a:solidFill>
                <a:latin typeface="Times New Roman" panose="02020603050405020304" pitchFamily="18" charset="0"/>
                <a:ea typeface="Times New Roman" panose="02020603050405020304" pitchFamily="18" charset="0"/>
              </a:rPr>
              <a:t>En lien avec le soutien à offrir aux formatrices/formateurs de stage</a:t>
            </a:r>
          </a:p>
          <a:p>
            <a:pPr lvl="0">
              <a:spcAft>
                <a:spcPts val="0"/>
              </a:spcAft>
            </a:pPr>
            <a:endParaRPr lang="fr-CA" sz="2200" dirty="0">
              <a:solidFill>
                <a:srgbClr val="002060"/>
              </a:solidFill>
              <a:latin typeface="Times New Roman" panose="02020603050405020304" pitchFamily="18" charset="0"/>
              <a:ea typeface="Times New Roman" panose="02020603050405020304" pitchFamily="18" charset="0"/>
            </a:endParaRPr>
          </a:p>
          <a:p>
            <a:pPr lvl="0">
              <a:spcAft>
                <a:spcPts val="0"/>
              </a:spcAft>
            </a:pPr>
            <a:endParaRPr lang="fr-CA" dirty="0">
              <a:solidFill>
                <a:srgbClr val="002060"/>
              </a:solidFill>
              <a:latin typeface="Times New Roman" panose="02020603050405020304" pitchFamily="18" charset="0"/>
              <a:ea typeface="Times New Roman" panose="02020603050405020304" pitchFamily="18" charset="0"/>
            </a:endParaRPr>
          </a:p>
          <a:p>
            <a:pPr lvl="0">
              <a:spcAft>
                <a:spcPts val="0"/>
              </a:spcAft>
            </a:pPr>
            <a:endParaRPr lang="fr-CA" dirty="0">
              <a:solidFill>
                <a:srgbClr val="002060"/>
              </a:solidFill>
              <a:latin typeface="Times New Roman" panose="02020603050405020304" pitchFamily="18" charset="0"/>
              <a:ea typeface="Times New Roman" panose="02020603050405020304" pitchFamily="18" charset="0"/>
            </a:endParaRPr>
          </a:p>
          <a:p>
            <a:pPr lvl="0">
              <a:spcAft>
                <a:spcPts val="0"/>
              </a:spcAft>
            </a:pPr>
            <a:endParaRPr lang="fr-CA" dirty="0">
              <a:solidFill>
                <a:srgbClr val="002060"/>
              </a:solidFill>
              <a:latin typeface="Times New Roman" panose="02020603050405020304" pitchFamily="18" charset="0"/>
              <a:ea typeface="Times New Roman" panose="02020603050405020304" pitchFamily="18" charset="0"/>
            </a:endParaRPr>
          </a:p>
          <a:p>
            <a:pPr lvl="0">
              <a:spcAft>
                <a:spcPts val="0"/>
              </a:spcAft>
            </a:pPr>
            <a:endParaRPr lang="fr-CA" dirty="0">
              <a:solidFill>
                <a:srgbClr val="002060"/>
              </a:solidFill>
              <a:latin typeface="Times New Roman" panose="02020603050405020304" pitchFamily="18" charset="0"/>
              <a:ea typeface="Times New Roman" panose="02020603050405020304" pitchFamily="18" charset="0"/>
            </a:endParaRPr>
          </a:p>
          <a:p>
            <a:pPr fontAlgn="t"/>
            <a:endParaRPr lang="fr-CA" dirty="0">
              <a:solidFill>
                <a:srgbClr val="002060"/>
              </a:solidFill>
            </a:endParaRPr>
          </a:p>
          <a:p>
            <a:pPr fontAlgn="t"/>
            <a:r>
              <a:rPr lang="fr-CA" dirty="0">
                <a:solidFill>
                  <a:srgbClr val="002060"/>
                </a:solidFill>
              </a:rPr>
              <a:t>ET/OU</a:t>
            </a:r>
          </a:p>
          <a:p>
            <a:pPr fontAlgn="t"/>
            <a:r>
              <a:rPr lang="fr-CA" dirty="0">
                <a:solidFill>
                  <a:srgbClr val="002060"/>
                </a:solidFill>
              </a:rPr>
              <a:t> </a:t>
            </a:r>
          </a:p>
          <a:p>
            <a:pPr fontAlgn="t"/>
            <a:r>
              <a:rPr lang="fr-CA" dirty="0">
                <a:solidFill>
                  <a:srgbClr val="002060"/>
                </a:solidFill>
              </a:rPr>
              <a:t> </a:t>
            </a:r>
          </a:p>
          <a:p>
            <a:pPr lvl="0">
              <a:spcAft>
                <a:spcPts val="0"/>
              </a:spcAft>
            </a:pPr>
            <a:endParaRPr lang="fr-CA" dirty="0">
              <a:solidFill>
                <a:srgbClr val="002060"/>
              </a:solidFill>
              <a:latin typeface="Times New Roman" panose="02020603050405020304" pitchFamily="18" charset="0"/>
              <a:ea typeface="Times New Roman" panose="02020603050405020304" pitchFamily="18" charset="0"/>
            </a:endParaRPr>
          </a:p>
          <a:p>
            <a:pPr lvl="0">
              <a:spcAft>
                <a:spcPts val="0"/>
              </a:spcAft>
            </a:pPr>
            <a:endParaRPr lang="fr-CA" dirty="0">
              <a:solidFill>
                <a:srgbClr val="002060"/>
              </a:solidFill>
              <a:latin typeface="Times New Roman" panose="02020603050405020304" pitchFamily="18" charset="0"/>
              <a:ea typeface="Times New Roman" panose="02020603050405020304" pitchFamily="18" charset="0"/>
            </a:endParaRPr>
          </a:p>
          <a:p>
            <a:pPr lvl="0">
              <a:spcAft>
                <a:spcPts val="0"/>
              </a:spcAft>
            </a:pPr>
            <a:endParaRPr lang="fr-CA" dirty="0">
              <a:solidFill>
                <a:srgbClr val="002060"/>
              </a:solidFill>
              <a:latin typeface="Times New Roman" panose="02020603050405020304" pitchFamily="18" charset="0"/>
              <a:ea typeface="Times New Roman" panose="02020603050405020304" pitchFamily="18" charset="0"/>
            </a:endParaRPr>
          </a:p>
          <a:p>
            <a:pPr lvl="0" algn="ctr">
              <a:spcAft>
                <a:spcPts val="0"/>
              </a:spcAft>
            </a:pPr>
            <a:r>
              <a:rPr lang="fr-CA" b="1" dirty="0">
                <a:solidFill>
                  <a:srgbClr val="002060"/>
                </a:solidFill>
                <a:latin typeface="Times New Roman" panose="02020603050405020304" pitchFamily="18" charset="0"/>
                <a:ea typeface="Times New Roman" panose="02020603050405020304" pitchFamily="18" charset="0"/>
              </a:rPr>
              <a:t>UN PRENEUR DE NOTES POUR LE RETOUR COLLECTIF </a:t>
            </a:r>
          </a:p>
          <a:p>
            <a:pPr lvl="0">
              <a:spcAft>
                <a:spcPts val="0"/>
              </a:spcAft>
            </a:pPr>
            <a:endParaRPr lang="fr-CA" dirty="0">
              <a:solidFill>
                <a:srgbClr val="002060"/>
              </a:solidFill>
              <a:latin typeface="Times New Roman" panose="02020603050405020304" pitchFamily="18" charset="0"/>
              <a:ea typeface="Times New Roman" panose="02020603050405020304" pitchFamily="18" charset="0"/>
            </a:endParaRPr>
          </a:p>
          <a:p>
            <a:pPr lvl="0">
              <a:spcAft>
                <a:spcPts val="0"/>
              </a:spcAft>
            </a:pPr>
            <a:endParaRPr lang="fr-CA" dirty="0">
              <a:solidFill>
                <a:srgbClr val="002060"/>
              </a:solidFill>
              <a:latin typeface="Times New Roman" panose="02020603050405020304" pitchFamily="18" charset="0"/>
              <a:ea typeface="Times New Roman" panose="02020603050405020304" pitchFamily="18" charset="0"/>
            </a:endParaRPr>
          </a:p>
        </p:txBody>
      </p:sp>
      <p:graphicFrame>
        <p:nvGraphicFramePr>
          <p:cNvPr id="9" name="Tableau 8">
            <a:extLst>
              <a:ext uri="{FF2B5EF4-FFF2-40B4-BE49-F238E27FC236}">
                <a16:creationId xmlns:a16="http://schemas.microsoft.com/office/drawing/2014/main" id="{79B4EB3D-8016-4C94-A969-BBADFC70A63C}"/>
              </a:ext>
            </a:extLst>
          </p:cNvPr>
          <p:cNvGraphicFramePr>
            <a:graphicFrameLocks noGrp="1"/>
          </p:cNvGraphicFramePr>
          <p:nvPr>
            <p:extLst>
              <p:ext uri="{D42A27DB-BD31-4B8C-83A1-F6EECF244321}">
                <p14:modId xmlns:p14="http://schemas.microsoft.com/office/powerpoint/2010/main" val="4213706980"/>
              </p:ext>
            </p:extLst>
          </p:nvPr>
        </p:nvGraphicFramePr>
        <p:xfrm>
          <a:off x="673862" y="3340966"/>
          <a:ext cx="10760951" cy="949452"/>
        </p:xfrm>
        <a:graphic>
          <a:graphicData uri="http://schemas.openxmlformats.org/drawingml/2006/table">
            <a:tbl>
              <a:tblPr firstRow="1" firstCol="1" bandRow="1">
                <a:tableStyleId>{5C22544A-7EE6-4342-B048-85BDC9FD1C3A}</a:tableStyleId>
              </a:tblPr>
              <a:tblGrid>
                <a:gridCol w="6299641">
                  <a:extLst>
                    <a:ext uri="{9D8B030D-6E8A-4147-A177-3AD203B41FA5}">
                      <a16:colId xmlns:a16="http://schemas.microsoft.com/office/drawing/2014/main" val="3209196952"/>
                    </a:ext>
                  </a:extLst>
                </a:gridCol>
                <a:gridCol w="4461310">
                  <a:extLst>
                    <a:ext uri="{9D8B030D-6E8A-4147-A177-3AD203B41FA5}">
                      <a16:colId xmlns:a16="http://schemas.microsoft.com/office/drawing/2014/main" val="16932274"/>
                    </a:ext>
                  </a:extLst>
                </a:gridCol>
              </a:tblGrid>
              <a:tr h="175601">
                <a:tc>
                  <a:txBody>
                    <a:bodyPr/>
                    <a:lstStyle/>
                    <a:p>
                      <a:pPr algn="l">
                        <a:lnSpc>
                          <a:spcPct val="107000"/>
                        </a:lnSpc>
                        <a:spcAft>
                          <a:spcPts val="0"/>
                        </a:spcAft>
                        <a:tabLst>
                          <a:tab pos="2070735" algn="l"/>
                        </a:tabLst>
                      </a:pPr>
                      <a:r>
                        <a:rPr lang="fr-CA" sz="2000" dirty="0">
                          <a:solidFill>
                            <a:srgbClr val="002060"/>
                          </a:solidFill>
                          <a:effectLst/>
                        </a:rPr>
                        <a:t>Soutiens offerts, dans quel contexte (donner un exemple)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a:lnSpc>
                          <a:spcPct val="107000"/>
                        </a:lnSpc>
                        <a:spcAft>
                          <a:spcPts val="0"/>
                        </a:spcAft>
                        <a:tabLst>
                          <a:tab pos="2070735" algn="l"/>
                        </a:tabLst>
                      </a:pPr>
                      <a:r>
                        <a:rPr lang="fr-CA" sz="2000" dirty="0">
                          <a:solidFill>
                            <a:srgbClr val="002060"/>
                          </a:solidFill>
                          <a:effectLst/>
                        </a:rPr>
                        <a:t>  Soutiens à ajouter et leur justificatif</a:t>
                      </a:r>
                      <a:endParaRPr lang="fr-CA"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extLst>
                  <a:ext uri="{0D108BD9-81ED-4DB2-BD59-A6C34878D82A}">
                    <a16:rowId xmlns:a16="http://schemas.microsoft.com/office/drawing/2014/main" val="3704951747"/>
                  </a:ext>
                </a:extLst>
              </a:tr>
              <a:tr h="0">
                <a:tc>
                  <a:txBody>
                    <a:bodyPr/>
                    <a:lstStyle/>
                    <a:p>
                      <a:pPr marL="0" indent="0">
                        <a:lnSpc>
                          <a:spcPct val="107000"/>
                        </a:lnSpc>
                        <a:spcAft>
                          <a:spcPts val="0"/>
                        </a:spcAft>
                        <a:buFont typeface="Arial" panose="020B0604020202020204" pitchFamily="34" charset="0"/>
                        <a:buNone/>
                        <a:tabLst>
                          <a:tab pos="2070735" algn="l"/>
                        </a:tabLst>
                      </a:pPr>
                      <a:endParaRPr lang="fr-CA" sz="2000" dirty="0">
                        <a:solidFill>
                          <a:srgbClr val="002060"/>
                        </a:solidFill>
                        <a:effectLst/>
                      </a:endParaRPr>
                    </a:p>
                    <a:p>
                      <a:pPr marL="342900" indent="-342900">
                        <a:lnSpc>
                          <a:spcPct val="107000"/>
                        </a:lnSpc>
                        <a:spcAft>
                          <a:spcPts val="0"/>
                        </a:spcAft>
                        <a:buFont typeface="Arial" panose="020B0604020202020204" pitchFamily="34" charset="0"/>
                        <a:buChar char="•"/>
                        <a:tabLst>
                          <a:tab pos="2070735" algn="l"/>
                        </a:tabLst>
                      </a:pPr>
                      <a:endParaRPr lang="fr-CA" sz="2000" dirty="0">
                        <a:solidFill>
                          <a:srgbClr val="00206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tabLst>
                          <a:tab pos="2070735" algn="l"/>
                        </a:tabLst>
                      </a:pPr>
                      <a:r>
                        <a:rPr lang="fr-CA" sz="2000" dirty="0">
                          <a:solidFill>
                            <a:srgbClr val="002060"/>
                          </a:solidFill>
                          <a:effectLst/>
                        </a:rPr>
                        <a:t> </a:t>
                      </a:r>
                      <a:endParaRPr lang="fr-CA"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576017"/>
                  </a:ext>
                </a:extLst>
              </a:tr>
            </a:tbl>
          </a:graphicData>
        </a:graphic>
      </p:graphicFrame>
      <p:cxnSp>
        <p:nvCxnSpPr>
          <p:cNvPr id="12" name="Straight Connector 3">
            <a:extLst>
              <a:ext uri="{FF2B5EF4-FFF2-40B4-BE49-F238E27FC236}">
                <a16:creationId xmlns:a16="http://schemas.microsoft.com/office/drawing/2014/main" id="{0A715026-4D81-4BCB-99E2-9D72F640AB17}"/>
              </a:ext>
            </a:extLst>
          </p:cNvPr>
          <p:cNvCxnSpPr/>
          <p:nvPr>
            <p:custDataLst>
              <p:tags r:id="rId1"/>
            </p:custDataLst>
          </p:nvPr>
        </p:nvCxnSpPr>
        <p:spPr>
          <a:xfrm>
            <a:off x="917944" y="1123544"/>
            <a:ext cx="10781414"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AC256246-2685-436C-852C-161485E883E3}"/>
              </a:ext>
            </a:extLst>
          </p:cNvPr>
          <p:cNvSpPr/>
          <p:nvPr/>
        </p:nvSpPr>
        <p:spPr>
          <a:xfrm>
            <a:off x="1419447" y="401621"/>
            <a:ext cx="9625542" cy="425758"/>
          </a:xfrm>
          <a:prstGeom prst="rect">
            <a:avLst/>
          </a:prstGeom>
        </p:spPr>
        <p:txBody>
          <a:bodyPr wrap="square">
            <a:spAutoFit/>
          </a:bodyPr>
          <a:lstStyle/>
          <a:p>
            <a:pPr algn="ctr">
              <a:lnSpc>
                <a:spcPct val="107000"/>
              </a:lnSpc>
              <a:spcAft>
                <a:spcPts val="800"/>
              </a:spcAft>
            </a:pPr>
            <a:r>
              <a:rPr lang="fr-CA" sz="2200" b="1" dirty="0">
                <a:solidFill>
                  <a:srgbClr val="002060"/>
                </a:solidFill>
                <a:latin typeface="Century Schoolbook" panose="02040604050505020304" pitchFamily="18" charset="0"/>
                <a:ea typeface="Calibri" panose="020F0502020204030204" pitchFamily="34" charset="0"/>
                <a:cs typeface="Times New Roman" panose="02020603050405020304" pitchFamily="18" charset="0"/>
              </a:rPr>
              <a:t>RÉFLEXION EN ÉQUIPES SUIVI D’UN RETOUR COLLECTIF</a:t>
            </a:r>
          </a:p>
        </p:txBody>
      </p:sp>
      <p:graphicFrame>
        <p:nvGraphicFramePr>
          <p:cNvPr id="14" name="Tableau 13">
            <a:extLst>
              <a:ext uri="{FF2B5EF4-FFF2-40B4-BE49-F238E27FC236}">
                <a16:creationId xmlns:a16="http://schemas.microsoft.com/office/drawing/2014/main" id="{B0F29D88-5A1B-4DFF-8829-4D10FBF2A1C6}"/>
              </a:ext>
            </a:extLst>
          </p:cNvPr>
          <p:cNvGraphicFramePr>
            <a:graphicFrameLocks noGrp="1"/>
          </p:cNvGraphicFramePr>
          <p:nvPr>
            <p:extLst>
              <p:ext uri="{D42A27DB-BD31-4B8C-83A1-F6EECF244321}">
                <p14:modId xmlns:p14="http://schemas.microsoft.com/office/powerpoint/2010/main" val="1876272507"/>
              </p:ext>
            </p:extLst>
          </p:nvPr>
        </p:nvGraphicFramePr>
        <p:xfrm>
          <a:off x="673862" y="5021591"/>
          <a:ext cx="10804476" cy="994094"/>
        </p:xfrm>
        <a:graphic>
          <a:graphicData uri="http://schemas.openxmlformats.org/drawingml/2006/table">
            <a:tbl>
              <a:tblPr firstRow="1" firstCol="1" bandRow="1">
                <a:tableStyleId>{5C22544A-7EE6-4342-B048-85BDC9FD1C3A}</a:tableStyleId>
              </a:tblPr>
              <a:tblGrid>
                <a:gridCol w="6299641">
                  <a:extLst>
                    <a:ext uri="{9D8B030D-6E8A-4147-A177-3AD203B41FA5}">
                      <a16:colId xmlns:a16="http://schemas.microsoft.com/office/drawing/2014/main" val="3209196952"/>
                    </a:ext>
                  </a:extLst>
                </a:gridCol>
                <a:gridCol w="4504835">
                  <a:extLst>
                    <a:ext uri="{9D8B030D-6E8A-4147-A177-3AD203B41FA5}">
                      <a16:colId xmlns:a16="http://schemas.microsoft.com/office/drawing/2014/main" val="16932274"/>
                    </a:ext>
                  </a:extLst>
                </a:gridCol>
              </a:tblGrid>
              <a:tr h="356300">
                <a:tc>
                  <a:txBody>
                    <a:bodyPr/>
                    <a:lstStyle/>
                    <a:p>
                      <a:pPr>
                        <a:lnSpc>
                          <a:spcPct val="107000"/>
                        </a:lnSpc>
                        <a:spcAft>
                          <a:spcPts val="0"/>
                        </a:spcAft>
                        <a:tabLst>
                          <a:tab pos="2070735" algn="l"/>
                        </a:tabLst>
                      </a:pPr>
                      <a:r>
                        <a:rPr lang="fr-CA" sz="2000" dirty="0">
                          <a:solidFill>
                            <a:srgbClr val="002060"/>
                          </a:solidFill>
                          <a:effectLst/>
                        </a:rPr>
                        <a:t>            Vos idées</a:t>
                      </a:r>
                      <a:endParaRPr lang="fr-CA"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a:lnSpc>
                          <a:spcPct val="107000"/>
                        </a:lnSpc>
                        <a:spcAft>
                          <a:spcPts val="0"/>
                        </a:spcAft>
                        <a:tabLst>
                          <a:tab pos="2070735" algn="l"/>
                        </a:tabLst>
                      </a:pPr>
                      <a:r>
                        <a:rPr lang="fr-CA" sz="2000" dirty="0">
                          <a:solidFill>
                            <a:srgbClr val="002060"/>
                          </a:solidFill>
                          <a:effectLst/>
                        </a:rPr>
                        <a:t>       Questions </a:t>
                      </a:r>
                      <a:endParaRPr lang="fr-CA"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extLst>
                  <a:ext uri="{0D108BD9-81ED-4DB2-BD59-A6C34878D82A}">
                    <a16:rowId xmlns:a16="http://schemas.microsoft.com/office/drawing/2014/main" val="3704951747"/>
                  </a:ext>
                </a:extLst>
              </a:tr>
              <a:tr h="0">
                <a:tc>
                  <a:txBody>
                    <a:bodyPr/>
                    <a:lstStyle/>
                    <a:p>
                      <a:pPr marL="0" indent="0">
                        <a:lnSpc>
                          <a:spcPct val="107000"/>
                        </a:lnSpc>
                        <a:spcAft>
                          <a:spcPts val="0"/>
                        </a:spcAft>
                        <a:buFont typeface="Arial" panose="020B0604020202020204" pitchFamily="34" charset="0"/>
                        <a:buNone/>
                        <a:tabLst>
                          <a:tab pos="2070735" algn="l"/>
                        </a:tabLst>
                      </a:pPr>
                      <a:endParaRPr lang="fr-CA" sz="2000" dirty="0">
                        <a:solidFill>
                          <a:srgbClr val="002060"/>
                        </a:solidFill>
                        <a:effectLst/>
                      </a:endParaRPr>
                    </a:p>
                    <a:p>
                      <a:pPr marL="342900" indent="-342900">
                        <a:lnSpc>
                          <a:spcPct val="107000"/>
                        </a:lnSpc>
                        <a:spcAft>
                          <a:spcPts val="0"/>
                        </a:spcAft>
                        <a:buFont typeface="Arial" panose="020B0604020202020204" pitchFamily="34" charset="0"/>
                        <a:buChar char="•"/>
                        <a:tabLst>
                          <a:tab pos="2070735" algn="l"/>
                        </a:tabLst>
                      </a:pPr>
                      <a:endParaRPr lang="fr-CA" sz="2000" dirty="0">
                        <a:solidFill>
                          <a:srgbClr val="00206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tabLst>
                          <a:tab pos="2070735" algn="l"/>
                        </a:tabLst>
                      </a:pPr>
                      <a:r>
                        <a:rPr lang="fr-CA" sz="2000" dirty="0">
                          <a:solidFill>
                            <a:srgbClr val="002060"/>
                          </a:solidFill>
                          <a:effectLst/>
                        </a:rPr>
                        <a:t> </a:t>
                      </a:r>
                      <a:endParaRPr lang="fr-CA"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576017"/>
                  </a:ext>
                </a:extLst>
              </a:tr>
            </a:tbl>
          </a:graphicData>
        </a:graphic>
      </p:graphicFrame>
    </p:spTree>
    <p:extLst>
      <p:ext uri="{BB962C8B-B14F-4D97-AF65-F5344CB8AC3E}">
        <p14:creationId xmlns:p14="http://schemas.microsoft.com/office/powerpoint/2010/main" val="28846497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D0D57E8B-7E96-4A26-9467-5B3867DAC889}"/>
              </a:ext>
            </a:extLst>
          </p:cNvPr>
          <p:cNvSpPr>
            <a:spLocks noGrp="1"/>
          </p:cNvSpPr>
          <p:nvPr>
            <p:ph type="sldNum" sz="quarter" idx="12"/>
          </p:nvPr>
        </p:nvSpPr>
        <p:spPr/>
        <p:txBody>
          <a:bodyPr/>
          <a:lstStyle/>
          <a:p>
            <a:fld id="{D51A8B4C-BC9A-4FAD-AB21-527FAC66BED1}" type="slidenum">
              <a:rPr lang="fr-CA" smtClean="0"/>
              <a:t>29</a:t>
            </a:fld>
            <a:endParaRPr lang="fr-CA"/>
          </a:p>
        </p:txBody>
      </p:sp>
      <p:cxnSp>
        <p:nvCxnSpPr>
          <p:cNvPr id="12" name="Straight Connector 3">
            <a:extLst>
              <a:ext uri="{FF2B5EF4-FFF2-40B4-BE49-F238E27FC236}">
                <a16:creationId xmlns:a16="http://schemas.microsoft.com/office/drawing/2014/main" id="{0A715026-4D81-4BCB-99E2-9D72F640AB17}"/>
              </a:ext>
            </a:extLst>
          </p:cNvPr>
          <p:cNvCxnSpPr/>
          <p:nvPr>
            <p:custDataLst>
              <p:tags r:id="rId1"/>
            </p:custDataLst>
          </p:nvPr>
        </p:nvCxnSpPr>
        <p:spPr>
          <a:xfrm>
            <a:off x="917944" y="1123544"/>
            <a:ext cx="10781414"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AC256246-2685-436C-852C-161485E883E3}"/>
              </a:ext>
            </a:extLst>
          </p:cNvPr>
          <p:cNvSpPr/>
          <p:nvPr/>
        </p:nvSpPr>
        <p:spPr>
          <a:xfrm>
            <a:off x="1419447" y="401621"/>
            <a:ext cx="9625542" cy="425758"/>
          </a:xfrm>
          <a:prstGeom prst="rect">
            <a:avLst/>
          </a:prstGeom>
        </p:spPr>
        <p:txBody>
          <a:bodyPr wrap="square">
            <a:spAutoFit/>
          </a:bodyPr>
          <a:lstStyle/>
          <a:p>
            <a:pPr algn="ctr">
              <a:lnSpc>
                <a:spcPct val="107000"/>
              </a:lnSpc>
              <a:spcAft>
                <a:spcPts val="800"/>
              </a:spcAft>
            </a:pPr>
            <a:r>
              <a:rPr lang="fr-CA" sz="2200" b="1" dirty="0">
                <a:solidFill>
                  <a:srgbClr val="002060"/>
                </a:solidFill>
                <a:latin typeface="Century Schoolbook" panose="02040604050505020304" pitchFamily="18" charset="0"/>
                <a:ea typeface="Calibri" panose="020F0502020204030204" pitchFamily="34" charset="0"/>
                <a:cs typeface="Times New Roman" panose="02020603050405020304" pitchFamily="18" charset="0"/>
              </a:rPr>
              <a:t>RÉFLEXION EN ÉQUIPES SUIVI D’UN RETOUR COLLECTIF</a:t>
            </a:r>
          </a:p>
        </p:txBody>
      </p:sp>
      <p:graphicFrame>
        <p:nvGraphicFramePr>
          <p:cNvPr id="14" name="Tableau 13">
            <a:extLst>
              <a:ext uri="{FF2B5EF4-FFF2-40B4-BE49-F238E27FC236}">
                <a16:creationId xmlns:a16="http://schemas.microsoft.com/office/drawing/2014/main" id="{B0F29D88-5A1B-4DFF-8829-4D10FBF2A1C6}"/>
              </a:ext>
            </a:extLst>
          </p:cNvPr>
          <p:cNvGraphicFramePr>
            <a:graphicFrameLocks noGrp="1"/>
          </p:cNvGraphicFramePr>
          <p:nvPr>
            <p:extLst>
              <p:ext uri="{D42A27DB-BD31-4B8C-83A1-F6EECF244321}">
                <p14:modId xmlns:p14="http://schemas.microsoft.com/office/powerpoint/2010/main" val="417514818"/>
              </p:ext>
            </p:extLst>
          </p:nvPr>
        </p:nvGraphicFramePr>
        <p:xfrm>
          <a:off x="741239" y="4200382"/>
          <a:ext cx="10804476" cy="2287145"/>
        </p:xfrm>
        <a:graphic>
          <a:graphicData uri="http://schemas.openxmlformats.org/drawingml/2006/table">
            <a:tbl>
              <a:tblPr firstRow="1" firstCol="1" bandRow="1">
                <a:tableStyleId>{5C22544A-7EE6-4342-B048-85BDC9FD1C3A}</a:tableStyleId>
              </a:tblPr>
              <a:tblGrid>
                <a:gridCol w="5471868">
                  <a:extLst>
                    <a:ext uri="{9D8B030D-6E8A-4147-A177-3AD203B41FA5}">
                      <a16:colId xmlns:a16="http://schemas.microsoft.com/office/drawing/2014/main" val="3209196952"/>
                    </a:ext>
                  </a:extLst>
                </a:gridCol>
                <a:gridCol w="5332608">
                  <a:extLst>
                    <a:ext uri="{9D8B030D-6E8A-4147-A177-3AD203B41FA5}">
                      <a16:colId xmlns:a16="http://schemas.microsoft.com/office/drawing/2014/main" val="16932274"/>
                    </a:ext>
                  </a:extLst>
                </a:gridCol>
              </a:tblGrid>
              <a:tr h="356300">
                <a:tc>
                  <a:txBody>
                    <a:bodyPr/>
                    <a:lstStyle/>
                    <a:p>
                      <a:pPr>
                        <a:lnSpc>
                          <a:spcPct val="107000"/>
                        </a:lnSpc>
                        <a:spcAft>
                          <a:spcPts val="0"/>
                        </a:spcAft>
                        <a:tabLst>
                          <a:tab pos="2070735" algn="l"/>
                        </a:tabLst>
                      </a:pPr>
                      <a:r>
                        <a:rPr lang="fr-CA" sz="2000" dirty="0">
                          <a:solidFill>
                            <a:srgbClr val="002060"/>
                          </a:solidFill>
                          <a:effectLst/>
                          <a:latin typeface="Century Schoolbook" panose="02040604050505020304" pitchFamily="18" charset="0"/>
                        </a:rPr>
                        <a:t>            Les idées à retenir</a:t>
                      </a:r>
                      <a:endParaRPr lang="fr-CA" sz="2000" dirty="0">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a:lnSpc>
                          <a:spcPct val="107000"/>
                        </a:lnSpc>
                        <a:spcAft>
                          <a:spcPts val="0"/>
                        </a:spcAft>
                        <a:tabLst>
                          <a:tab pos="2070735" algn="l"/>
                        </a:tabLst>
                      </a:pPr>
                      <a:r>
                        <a:rPr lang="fr-CA" sz="2000" dirty="0">
                          <a:solidFill>
                            <a:srgbClr val="002060"/>
                          </a:solidFill>
                          <a:effectLst/>
                          <a:latin typeface="Century Schoolbook" panose="02040604050505020304" pitchFamily="18" charset="0"/>
                        </a:rPr>
                        <a:t>             Questions soulevées</a:t>
                      </a:r>
                      <a:endParaRPr lang="fr-CA" sz="2000" dirty="0">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extLst>
                  <a:ext uri="{0D108BD9-81ED-4DB2-BD59-A6C34878D82A}">
                    <a16:rowId xmlns:a16="http://schemas.microsoft.com/office/drawing/2014/main" val="3704951747"/>
                  </a:ext>
                </a:extLst>
              </a:tr>
              <a:tr h="0">
                <a:tc>
                  <a:txBody>
                    <a:bodyPr/>
                    <a:lstStyle/>
                    <a:p>
                      <a:pPr marL="0" indent="0">
                        <a:lnSpc>
                          <a:spcPct val="107000"/>
                        </a:lnSpc>
                        <a:spcAft>
                          <a:spcPts val="0"/>
                        </a:spcAft>
                        <a:buFont typeface="Arial" panose="020B0604020202020204" pitchFamily="34" charset="0"/>
                        <a:buNone/>
                        <a:tabLst>
                          <a:tab pos="2070735" algn="l"/>
                        </a:tabLst>
                      </a:pPr>
                      <a:endParaRPr lang="fr-CA" sz="2000" dirty="0">
                        <a:solidFill>
                          <a:srgbClr val="002060"/>
                        </a:solidFill>
                        <a:effectLst/>
                        <a:latin typeface="Century Schoolbook" panose="02040604050505020304" pitchFamily="18" charset="0"/>
                      </a:endParaRPr>
                    </a:p>
                    <a:p>
                      <a:pPr marL="0" indent="0">
                        <a:lnSpc>
                          <a:spcPct val="107000"/>
                        </a:lnSpc>
                        <a:spcAft>
                          <a:spcPts val="0"/>
                        </a:spcAft>
                        <a:buFont typeface="Arial" panose="020B0604020202020204" pitchFamily="34" charset="0"/>
                        <a:buNone/>
                        <a:tabLst>
                          <a:tab pos="2070735" algn="l"/>
                        </a:tabLst>
                      </a:pPr>
                      <a:endParaRPr lang="fr-CA" sz="2000" dirty="0">
                        <a:solidFill>
                          <a:srgbClr val="002060"/>
                        </a:solidFill>
                        <a:effectLst/>
                        <a:latin typeface="Century Schoolbook" panose="02040604050505020304" pitchFamily="18" charset="0"/>
                      </a:endParaRPr>
                    </a:p>
                    <a:p>
                      <a:pPr marL="0" indent="0">
                        <a:lnSpc>
                          <a:spcPct val="107000"/>
                        </a:lnSpc>
                        <a:spcAft>
                          <a:spcPts val="0"/>
                        </a:spcAft>
                        <a:buFont typeface="Arial" panose="020B0604020202020204" pitchFamily="34" charset="0"/>
                        <a:buNone/>
                        <a:tabLst>
                          <a:tab pos="2070735" algn="l"/>
                        </a:tabLst>
                      </a:pPr>
                      <a:endParaRPr lang="fr-CA" sz="2000" dirty="0">
                        <a:solidFill>
                          <a:srgbClr val="002060"/>
                        </a:solidFill>
                        <a:effectLst/>
                        <a:latin typeface="Century Schoolbook" panose="02040604050505020304" pitchFamily="18" charset="0"/>
                      </a:endParaRPr>
                    </a:p>
                    <a:p>
                      <a:pPr marL="0" indent="0">
                        <a:lnSpc>
                          <a:spcPct val="107000"/>
                        </a:lnSpc>
                        <a:spcAft>
                          <a:spcPts val="0"/>
                        </a:spcAft>
                        <a:buFont typeface="Arial" panose="020B0604020202020204" pitchFamily="34" charset="0"/>
                        <a:buNone/>
                        <a:tabLst>
                          <a:tab pos="2070735" algn="l"/>
                        </a:tabLst>
                      </a:pPr>
                      <a:endParaRPr lang="fr-CA" sz="2000" dirty="0">
                        <a:solidFill>
                          <a:srgbClr val="002060"/>
                        </a:solidFill>
                        <a:effectLst/>
                        <a:latin typeface="Century Schoolbook" panose="02040604050505020304" pitchFamily="18" charset="0"/>
                      </a:endParaRPr>
                    </a:p>
                    <a:p>
                      <a:pPr marL="0" indent="0">
                        <a:lnSpc>
                          <a:spcPct val="107000"/>
                        </a:lnSpc>
                        <a:spcAft>
                          <a:spcPts val="0"/>
                        </a:spcAft>
                        <a:buFont typeface="Arial" panose="020B0604020202020204" pitchFamily="34" charset="0"/>
                        <a:buNone/>
                        <a:tabLst>
                          <a:tab pos="2070735" algn="l"/>
                        </a:tabLst>
                      </a:pPr>
                      <a:endParaRPr lang="fr-CA" sz="2000" dirty="0">
                        <a:solidFill>
                          <a:srgbClr val="002060"/>
                        </a:solidFill>
                        <a:effectLst/>
                        <a:latin typeface="Century Schoolbook" panose="02040604050505020304" pitchFamily="18" charset="0"/>
                      </a:endParaRPr>
                    </a:p>
                    <a:p>
                      <a:pPr marL="342900" indent="-342900">
                        <a:lnSpc>
                          <a:spcPct val="107000"/>
                        </a:lnSpc>
                        <a:spcAft>
                          <a:spcPts val="0"/>
                        </a:spcAft>
                        <a:buFont typeface="Arial" panose="020B0604020202020204" pitchFamily="34" charset="0"/>
                        <a:buChar char="•"/>
                        <a:tabLst>
                          <a:tab pos="2070735" algn="l"/>
                        </a:tabLst>
                      </a:pPr>
                      <a:endParaRPr lang="fr-CA" sz="2000" dirty="0">
                        <a:solidFill>
                          <a:srgbClr val="002060"/>
                        </a:solidFill>
                        <a:effectLst/>
                        <a:latin typeface="Century Schoolbook" panose="020406040505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tabLst>
                          <a:tab pos="2070735" algn="l"/>
                        </a:tabLst>
                      </a:pPr>
                      <a:r>
                        <a:rPr lang="fr-CA" sz="2000" dirty="0">
                          <a:solidFill>
                            <a:srgbClr val="002060"/>
                          </a:solidFill>
                          <a:effectLst/>
                          <a:latin typeface="Century Schoolbook" panose="02040604050505020304" pitchFamily="18" charset="0"/>
                        </a:rPr>
                        <a:t> </a:t>
                      </a:r>
                      <a:endParaRPr lang="fr-CA" sz="2000" dirty="0">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576017"/>
                  </a:ext>
                </a:extLst>
              </a:tr>
            </a:tbl>
          </a:graphicData>
        </a:graphic>
      </p:graphicFrame>
      <p:sp>
        <p:nvSpPr>
          <p:cNvPr id="3" name="Rectangle 1">
            <a:extLst>
              <a:ext uri="{FF2B5EF4-FFF2-40B4-BE49-F238E27FC236}">
                <a16:creationId xmlns:a16="http://schemas.microsoft.com/office/drawing/2014/main" id="{AF6AF051-8CAF-4D75-8836-4266B564D7D4}"/>
              </a:ext>
            </a:extLst>
          </p:cNvPr>
          <p:cNvSpPr>
            <a:spLocks noChangeArrowheads="1"/>
          </p:cNvSpPr>
          <p:nvPr/>
        </p:nvSpPr>
        <p:spPr bwMode="auto">
          <a:xfrm>
            <a:off x="820463" y="1565742"/>
            <a:ext cx="10646028"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70100" algn="l"/>
              </a:tabLst>
              <a:defRPr>
                <a:solidFill>
                  <a:schemeClr val="tx1"/>
                </a:solidFill>
                <a:latin typeface="Arial" panose="020B0604020202020204" pitchFamily="34" charset="0"/>
              </a:defRPr>
            </a:lvl1pPr>
            <a:lvl2pPr eaLnBrk="0" fontAlgn="base" hangingPunct="0">
              <a:spcBef>
                <a:spcPct val="0"/>
              </a:spcBef>
              <a:spcAft>
                <a:spcPct val="0"/>
              </a:spcAft>
              <a:tabLst>
                <a:tab pos="2070100" algn="l"/>
              </a:tabLst>
              <a:defRPr>
                <a:solidFill>
                  <a:schemeClr val="tx1"/>
                </a:solidFill>
                <a:latin typeface="Arial" panose="020B0604020202020204" pitchFamily="34" charset="0"/>
              </a:defRPr>
            </a:lvl2pPr>
            <a:lvl3pPr eaLnBrk="0" fontAlgn="base" hangingPunct="0">
              <a:spcBef>
                <a:spcPct val="0"/>
              </a:spcBef>
              <a:spcAft>
                <a:spcPct val="0"/>
              </a:spcAft>
              <a:tabLst>
                <a:tab pos="2070100" algn="l"/>
              </a:tabLst>
              <a:defRPr>
                <a:solidFill>
                  <a:schemeClr val="tx1"/>
                </a:solidFill>
                <a:latin typeface="Arial" panose="020B0604020202020204" pitchFamily="34" charset="0"/>
              </a:defRPr>
            </a:lvl3pPr>
            <a:lvl4pPr eaLnBrk="0" fontAlgn="base" hangingPunct="0">
              <a:spcBef>
                <a:spcPct val="0"/>
              </a:spcBef>
              <a:spcAft>
                <a:spcPct val="0"/>
              </a:spcAft>
              <a:tabLst>
                <a:tab pos="2070100" algn="l"/>
              </a:tabLst>
              <a:defRPr>
                <a:solidFill>
                  <a:schemeClr val="tx1"/>
                </a:solidFill>
                <a:latin typeface="Arial" panose="020B0604020202020204" pitchFamily="34" charset="0"/>
              </a:defRPr>
            </a:lvl4pPr>
            <a:lvl5pPr eaLnBrk="0" fontAlgn="base" hangingPunct="0">
              <a:spcBef>
                <a:spcPct val="0"/>
              </a:spcBef>
              <a:spcAft>
                <a:spcPct val="0"/>
              </a:spcAft>
              <a:tabLst>
                <a:tab pos="2070100" algn="l"/>
              </a:tabLst>
              <a:defRPr>
                <a:solidFill>
                  <a:schemeClr val="tx1"/>
                </a:solidFill>
                <a:latin typeface="Arial" panose="020B0604020202020204" pitchFamily="34" charset="0"/>
              </a:defRPr>
            </a:lvl5pPr>
            <a:lvl6pPr eaLnBrk="0" fontAlgn="base" hangingPunct="0">
              <a:spcBef>
                <a:spcPct val="0"/>
              </a:spcBef>
              <a:spcAft>
                <a:spcPct val="0"/>
              </a:spcAft>
              <a:tabLst>
                <a:tab pos="2070100" algn="l"/>
              </a:tabLst>
              <a:defRPr>
                <a:solidFill>
                  <a:schemeClr val="tx1"/>
                </a:solidFill>
                <a:latin typeface="Arial" panose="020B0604020202020204" pitchFamily="34" charset="0"/>
              </a:defRPr>
            </a:lvl6pPr>
            <a:lvl7pPr eaLnBrk="0" fontAlgn="base" hangingPunct="0">
              <a:spcBef>
                <a:spcPct val="0"/>
              </a:spcBef>
              <a:spcAft>
                <a:spcPct val="0"/>
              </a:spcAft>
              <a:tabLst>
                <a:tab pos="2070100" algn="l"/>
              </a:tabLst>
              <a:defRPr>
                <a:solidFill>
                  <a:schemeClr val="tx1"/>
                </a:solidFill>
                <a:latin typeface="Arial" panose="020B0604020202020204" pitchFamily="34" charset="0"/>
              </a:defRPr>
            </a:lvl7pPr>
            <a:lvl8pPr eaLnBrk="0" fontAlgn="base" hangingPunct="0">
              <a:spcBef>
                <a:spcPct val="0"/>
              </a:spcBef>
              <a:spcAft>
                <a:spcPct val="0"/>
              </a:spcAft>
              <a:tabLst>
                <a:tab pos="2070100" algn="l"/>
              </a:tabLst>
              <a:defRPr>
                <a:solidFill>
                  <a:schemeClr val="tx1"/>
                </a:solidFill>
                <a:latin typeface="Arial" panose="020B0604020202020204" pitchFamily="34" charset="0"/>
              </a:defRPr>
            </a:lvl8pPr>
            <a:lvl9pPr eaLnBrk="0" fontAlgn="base" hangingPunct="0">
              <a:spcBef>
                <a:spcPct val="0"/>
              </a:spcBef>
              <a:spcAft>
                <a:spcPct val="0"/>
              </a:spcAft>
              <a:tabLst>
                <a:tab pos="20701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070100" algn="l"/>
              </a:tabLst>
            </a:pPr>
            <a:r>
              <a:rPr kumimoji="0" lang="fr-CA" altLang="fr-FR" sz="2000" b="1" i="0" u="none" strike="noStrike" cap="none" normalizeH="0" baseline="0" dirty="0">
                <a:ln>
                  <a:noFill/>
                </a:ln>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rPr>
              <a:t>TEMPS 2 : si réaliste</a:t>
            </a:r>
          </a:p>
          <a:p>
            <a:pPr marL="0" marR="0" lvl="0" indent="0" algn="l" defTabSz="914400" rtl="0" eaLnBrk="0" fontAlgn="base" latinLnBrk="0" hangingPunct="0">
              <a:lnSpc>
                <a:spcPct val="100000"/>
              </a:lnSpc>
              <a:spcBef>
                <a:spcPct val="0"/>
              </a:spcBef>
              <a:spcAft>
                <a:spcPct val="0"/>
              </a:spcAft>
              <a:buClrTx/>
              <a:buSzTx/>
              <a:buFontTx/>
              <a:buNone/>
              <a:tabLst>
                <a:tab pos="2070100" algn="l"/>
              </a:tabLst>
            </a:pPr>
            <a:r>
              <a:rPr kumimoji="0" lang="fr-CA" altLang="fr-FR" sz="2000" b="1" i="0" u="none" strike="noStrike" cap="none" normalizeH="0" baseline="0" dirty="0">
                <a:ln>
                  <a:noFill/>
                </a:ln>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rPr>
              <a:t> </a:t>
            </a:r>
            <a:endParaRPr kumimoji="0" lang="fr-CA" altLang="fr-FR" sz="2000" b="0" i="0" u="none" strike="noStrike" cap="none" normalizeH="0" baseline="0" dirty="0">
              <a:ln>
                <a:noFill/>
              </a:ln>
              <a:solidFill>
                <a:srgbClr val="002060"/>
              </a:solidFill>
              <a:effectLst/>
              <a:latin typeface="Century Schoolbook" panose="020406040505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070100" algn="l"/>
              </a:tabLst>
            </a:pPr>
            <a:r>
              <a:rPr kumimoji="0" lang="fr-CA" altLang="fr-FR" sz="2000" b="1" i="0" u="none" strike="noStrike" cap="none" normalizeH="0" baseline="0" dirty="0">
                <a:ln>
                  <a:noFill/>
                </a:ln>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rPr>
              <a:t>Partage des idées avec une autre équipe en vue du partage en grand groupe</a:t>
            </a:r>
            <a:endParaRPr kumimoji="0" lang="fr-CA" altLang="fr-FR" sz="2000" b="0" i="0" u="none" strike="noStrike" cap="none" normalizeH="0" baseline="0" dirty="0">
              <a:ln>
                <a:noFill/>
              </a:ln>
              <a:solidFill>
                <a:srgbClr val="002060"/>
              </a:solidFill>
              <a:effectLst/>
              <a:latin typeface="Century Schoolbook" panose="020406040505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070100" algn="l"/>
              </a:tabLst>
            </a:pPr>
            <a:endParaRPr kumimoji="0" lang="fr-CA" altLang="fr-FR" sz="2000" b="0" i="0" u="none" strike="noStrike" cap="none" normalizeH="0" baseline="0" dirty="0">
              <a:ln>
                <a:noFill/>
              </a:ln>
              <a:solidFill>
                <a:srgbClr val="002060"/>
              </a:solidFill>
              <a:effectLst/>
              <a:latin typeface="Century Schoolbook" panose="02040604050505020304" pitchFamily="18" charset="0"/>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tab pos="2070100" algn="l"/>
              </a:tabLst>
            </a:pPr>
            <a:r>
              <a:rPr kumimoji="0" lang="fr-CA" altLang="fr-FR" sz="2000" b="1" i="0" u="none" strike="noStrike" cap="none" normalizeH="0" baseline="0" dirty="0">
                <a:ln>
                  <a:noFill/>
                </a:ln>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rPr>
              <a:t>En écoutant ce qui est proposé, noter dans le tableau, les idées à retenir en termes de soutiens à offrir. </a:t>
            </a: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tab pos="2070100" algn="l"/>
              </a:tabLst>
            </a:pPr>
            <a:r>
              <a:rPr kumimoji="0" lang="fr-CA" altLang="fr-FR" sz="2000" b="1" i="0" u="none" strike="noStrike" cap="none" normalizeH="0" baseline="0" dirty="0">
                <a:ln>
                  <a:noFill/>
                </a:ln>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rPr>
              <a:t>Noter également les questions soulevées, le cas échéant</a:t>
            </a:r>
            <a:endParaRPr kumimoji="0" lang="fr-CA" altLang="fr-FR" sz="2000" b="0" i="0" u="none" strike="noStrike" cap="none" normalizeH="0" baseline="0" dirty="0">
              <a:ln>
                <a:noFill/>
              </a:ln>
              <a:solidFill>
                <a:srgbClr val="002060"/>
              </a:solidFill>
              <a:effectLst/>
              <a:latin typeface="Century Schoolbook" panose="020406040505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070100" algn="l"/>
              </a:tabLst>
            </a:pPr>
            <a:endParaRPr kumimoji="0" lang="fr-CA" altLang="fr-FR" sz="2000" b="0" i="0" u="none" strike="noStrike" cap="none" normalizeH="0" baseline="0" dirty="0">
              <a:ln>
                <a:noFill/>
              </a:ln>
              <a:solidFill>
                <a:srgbClr val="002060"/>
              </a:solidFill>
              <a:effectLst/>
              <a:latin typeface="Century Schoolbook" panose="02040604050505020304" pitchFamily="18" charset="0"/>
            </a:endParaRPr>
          </a:p>
        </p:txBody>
      </p:sp>
    </p:spTree>
    <p:extLst>
      <p:ext uri="{BB962C8B-B14F-4D97-AF65-F5344CB8AC3E}">
        <p14:creationId xmlns:p14="http://schemas.microsoft.com/office/powerpoint/2010/main" val="2346076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custDataLst>
              <p:tags r:id="rId1"/>
            </p:custDataLst>
          </p:nvPr>
        </p:nvSpPr>
        <p:spPr/>
        <p:txBody>
          <a:bodyPr/>
          <a:lstStyle/>
          <a:p>
            <a:fld id="{20EB95C9-C5EB-4D2F-9A8C-086966960D22}" type="slidenum">
              <a:rPr lang="fr-CA" smtClean="0"/>
              <a:pPr/>
              <a:t>3</a:t>
            </a:fld>
            <a:endParaRPr lang="fr-CA" dirty="0"/>
          </a:p>
        </p:txBody>
      </p:sp>
      <p:cxnSp>
        <p:nvCxnSpPr>
          <p:cNvPr id="8" name="Straight Connector 3"/>
          <p:cNvCxnSpPr/>
          <p:nvPr>
            <p:custDataLst>
              <p:tags r:id="rId2"/>
            </p:custDataLst>
          </p:nvPr>
        </p:nvCxnSpPr>
        <p:spPr>
          <a:xfrm>
            <a:off x="404037" y="1737360"/>
            <a:ext cx="10781414"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ZoneTexte 8">
            <a:extLst>
              <a:ext uri="{FF2B5EF4-FFF2-40B4-BE49-F238E27FC236}">
                <a16:creationId xmlns:a16="http://schemas.microsoft.com/office/drawing/2014/main" id="{72B0D4AC-640A-484F-9C0F-62ED69913075}"/>
              </a:ext>
            </a:extLst>
          </p:cNvPr>
          <p:cNvSpPr txBox="1"/>
          <p:nvPr>
            <p:custDataLst>
              <p:tags r:id="rId3"/>
            </p:custDataLst>
          </p:nvPr>
        </p:nvSpPr>
        <p:spPr>
          <a:xfrm>
            <a:off x="909586" y="2199376"/>
            <a:ext cx="10400097" cy="6740307"/>
          </a:xfrm>
          <a:prstGeom prst="rect">
            <a:avLst/>
          </a:prstGeom>
          <a:noFill/>
        </p:spPr>
        <p:txBody>
          <a:bodyPr wrap="square" rtlCol="0">
            <a:spAutoFit/>
          </a:bodyPr>
          <a:lstStyle/>
          <a:p>
            <a:r>
              <a:rPr lang="fr-CA" sz="2400" b="1" dirty="0">
                <a:solidFill>
                  <a:srgbClr val="002060"/>
                </a:solidFill>
                <a:latin typeface="Century Schoolbook" panose="02040604050505020304" pitchFamily="18" charset="0"/>
              </a:rPr>
              <a:t>Au Québec en 2021</a:t>
            </a:r>
          </a:p>
          <a:p>
            <a:pPr indent="216000">
              <a:tabLst>
                <a:tab pos="0" algn="l"/>
              </a:tabLst>
            </a:pPr>
            <a:endParaRPr lang="fr-CA" sz="2400" b="1" dirty="0">
              <a:solidFill>
                <a:srgbClr val="002060"/>
              </a:solidFill>
              <a:latin typeface="Century Schoolbook" panose="02040604050505020304" pitchFamily="18" charset="0"/>
            </a:endParaRPr>
          </a:p>
          <a:p>
            <a:pPr marL="342900" indent="-342900">
              <a:buFont typeface="Wingdings" panose="05000000000000000000" pitchFamily="2" charset="2"/>
              <a:buChar char="Ø"/>
              <a:tabLst>
                <a:tab pos="0" algn="l"/>
              </a:tabLst>
            </a:pPr>
            <a:r>
              <a:rPr lang="fr-CA" sz="2400" spc="-1" dirty="0">
                <a:solidFill>
                  <a:srgbClr val="002060"/>
                </a:solidFill>
                <a:latin typeface="Century Schoolbook" panose="02040604050505020304" pitchFamily="18" charset="0"/>
                <a:cs typeface="Calibri" panose="020F0502020204030204" pitchFamily="34" charset="0"/>
              </a:rPr>
              <a:t>Les ESH </a:t>
            </a:r>
            <a:r>
              <a:rPr lang="fr-CA" sz="2400" b="1" spc="-1" dirty="0">
                <a:solidFill>
                  <a:srgbClr val="002060"/>
                </a:solidFill>
                <a:latin typeface="Century Schoolbook" panose="02040604050505020304" pitchFamily="18" charset="0"/>
                <a:cs typeface="Calibri" panose="020F0502020204030204" pitchFamily="34" charset="0"/>
              </a:rPr>
              <a:t>de plus en plus nombreux dans les universités </a:t>
            </a:r>
            <a:endParaRPr lang="fr-CA" sz="2400" spc="-1" dirty="0">
              <a:solidFill>
                <a:srgbClr val="002060"/>
              </a:solidFill>
              <a:latin typeface="Century Schoolbook" panose="02040604050505020304" pitchFamily="18" charset="0"/>
              <a:cs typeface="Calibri" panose="020F0502020204030204" pitchFamily="34" charset="0"/>
            </a:endParaRPr>
          </a:p>
          <a:p>
            <a:endParaRPr lang="fr-CA" sz="2400" dirty="0">
              <a:latin typeface="Century Schoolbook" panose="02040604050505020304" pitchFamily="18" charset="0"/>
            </a:endParaRPr>
          </a:p>
          <a:p>
            <a:pPr marL="285750" indent="-285750">
              <a:buFont typeface="Wingdings" panose="05000000000000000000" pitchFamily="2" charset="2"/>
              <a:buChar char="Ø"/>
            </a:pPr>
            <a:r>
              <a:rPr lang="fr-CA" sz="2400" dirty="0">
                <a:solidFill>
                  <a:srgbClr val="002060"/>
                </a:solidFill>
                <a:latin typeface="Century Schoolbook" panose="02040604050505020304" pitchFamily="18" charset="0"/>
              </a:rPr>
              <a:t> 22, 014 ESH inscrits à un service pour ESH</a:t>
            </a:r>
          </a:p>
          <a:p>
            <a:pPr marL="285750" indent="-285750">
              <a:buFont typeface="Wingdings" panose="05000000000000000000" pitchFamily="2" charset="2"/>
              <a:buChar char="Ø"/>
            </a:pPr>
            <a:endParaRPr lang="fr-CA" sz="2400" dirty="0">
              <a:solidFill>
                <a:srgbClr val="002060"/>
              </a:solidFill>
              <a:latin typeface="Century Schoolbook" panose="02040604050505020304" pitchFamily="18" charset="0"/>
            </a:endParaRPr>
          </a:p>
          <a:p>
            <a:pPr marL="800100" lvl="1" indent="-342900">
              <a:buFont typeface="Wingdings" panose="05000000000000000000" pitchFamily="2" charset="2"/>
              <a:buChar char="§"/>
            </a:pPr>
            <a:r>
              <a:rPr lang="fr-CA" sz="2400" dirty="0">
                <a:solidFill>
                  <a:srgbClr val="002060"/>
                </a:solidFill>
                <a:latin typeface="Century Schoolbook" panose="02040604050505020304" pitchFamily="18" charset="0"/>
              </a:rPr>
              <a:t>représente 5 % de tous les étudiant.es universitaires</a:t>
            </a:r>
          </a:p>
          <a:p>
            <a:pPr marL="800100" lvl="1" indent="-342900">
              <a:buFont typeface="Wingdings" panose="05000000000000000000" pitchFamily="2" charset="2"/>
              <a:buChar char="§"/>
            </a:pPr>
            <a:endParaRPr lang="fr-CA" sz="2400" dirty="0">
              <a:solidFill>
                <a:srgbClr val="002060"/>
              </a:solidFill>
              <a:latin typeface="Century Schoolbook" panose="02040604050505020304" pitchFamily="18" charset="0"/>
            </a:endParaRPr>
          </a:p>
          <a:p>
            <a:pPr marL="800100" lvl="1" indent="-342900">
              <a:buFont typeface="Wingdings" panose="05000000000000000000" pitchFamily="2" charset="2"/>
              <a:buChar char="§"/>
            </a:pPr>
            <a:r>
              <a:rPr lang="fr-CA" sz="2400" dirty="0">
                <a:solidFill>
                  <a:srgbClr val="002060"/>
                </a:solidFill>
                <a:latin typeface="Century Schoolbook" panose="02040604050505020304" pitchFamily="18" charset="0"/>
              </a:rPr>
              <a:t>majoritairement des ESH ayant un trouble :</a:t>
            </a:r>
          </a:p>
          <a:p>
            <a:endParaRPr lang="fr-CA" sz="2400" dirty="0">
              <a:solidFill>
                <a:srgbClr val="002060"/>
              </a:solidFill>
              <a:latin typeface="Century Schoolbook" panose="02040604050505020304" pitchFamily="18" charset="0"/>
            </a:endParaRPr>
          </a:p>
          <a:p>
            <a:pPr marL="285750" indent="-285750">
              <a:buFont typeface="Wingdings" panose="05000000000000000000" pitchFamily="2" charset="2"/>
              <a:buChar char="Ø"/>
            </a:pPr>
            <a:endParaRPr lang="fr-CA" sz="2400" dirty="0">
              <a:solidFill>
                <a:srgbClr val="002060"/>
              </a:solidFill>
              <a:latin typeface="Century Schoolbook" panose="02040604050505020304" pitchFamily="18" charset="0"/>
            </a:endParaRPr>
          </a:p>
          <a:p>
            <a:r>
              <a:rPr lang="fr-CA" sz="2400" dirty="0">
                <a:solidFill>
                  <a:srgbClr val="002060"/>
                </a:solidFill>
                <a:highlight>
                  <a:srgbClr val="FFFF00"/>
                </a:highlight>
                <a:latin typeface="Century Schoolbook" panose="02040604050505020304" pitchFamily="18" charset="0"/>
              </a:rPr>
              <a:t> </a:t>
            </a:r>
          </a:p>
          <a:p>
            <a:pPr marL="285750" indent="-285750">
              <a:buFont typeface="Wingdings" panose="05000000000000000000" pitchFamily="2" charset="2"/>
              <a:buChar char="Ø"/>
            </a:pPr>
            <a:endParaRPr lang="fr-CA" sz="2400" dirty="0">
              <a:solidFill>
                <a:srgbClr val="002060"/>
              </a:solidFill>
              <a:latin typeface="Century Schoolbook" panose="02040604050505020304" pitchFamily="18" charset="0"/>
            </a:endParaRPr>
          </a:p>
          <a:p>
            <a:endParaRPr lang="fr-CA" sz="2400" dirty="0">
              <a:solidFill>
                <a:srgbClr val="002060"/>
              </a:solidFill>
              <a:latin typeface="Century Schoolbook" panose="02040604050505020304" pitchFamily="18" charset="0"/>
            </a:endParaRPr>
          </a:p>
          <a:p>
            <a:endParaRPr lang="fr-CA" sz="2400" dirty="0">
              <a:solidFill>
                <a:srgbClr val="002060"/>
              </a:solidFill>
              <a:latin typeface="Century Schoolbook" panose="02040604050505020304" pitchFamily="18" charset="0"/>
            </a:endParaRPr>
          </a:p>
          <a:p>
            <a:endParaRPr lang="fr-CA" sz="2400" dirty="0">
              <a:latin typeface="Century Schoolbook" panose="02040604050505020304" pitchFamily="18" charset="0"/>
            </a:endParaRPr>
          </a:p>
          <a:p>
            <a:endParaRPr lang="fr-CA" sz="2400" dirty="0">
              <a:latin typeface="Century Schoolbook" panose="02040604050505020304" pitchFamily="18" charset="0"/>
            </a:endParaRPr>
          </a:p>
          <a:p>
            <a:endParaRPr lang="fr-CA" sz="2400" dirty="0">
              <a:latin typeface="Century Schoolbook" panose="02040604050505020304" pitchFamily="18" charset="0"/>
            </a:endParaRPr>
          </a:p>
        </p:txBody>
      </p:sp>
      <p:sp>
        <p:nvSpPr>
          <p:cNvPr id="12" name="Titre 1">
            <a:extLst>
              <a:ext uri="{FF2B5EF4-FFF2-40B4-BE49-F238E27FC236}">
                <a16:creationId xmlns:a16="http://schemas.microsoft.com/office/drawing/2014/main" id="{9FC151C5-93CE-434E-BBA7-56FD2BFD65DC}"/>
              </a:ext>
            </a:extLst>
          </p:cNvPr>
          <p:cNvSpPr txBox="1">
            <a:spLocks/>
          </p:cNvSpPr>
          <p:nvPr>
            <p:custDataLst>
              <p:tags r:id="rId4"/>
            </p:custDataLst>
          </p:nvPr>
        </p:nvSpPr>
        <p:spPr>
          <a:xfrm>
            <a:off x="1006549" y="336830"/>
            <a:ext cx="9404723" cy="14005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dirty="0">
                <a:solidFill>
                  <a:srgbClr val="002060"/>
                </a:solidFill>
                <a:latin typeface="Century Schoolbook" panose="02040604050505020304" pitchFamily="18" charset="0"/>
              </a:rPr>
              <a:t>Problématique : portrait des ESH </a:t>
            </a:r>
            <a:endParaRPr lang="fr-CA" dirty="0">
              <a:solidFill>
                <a:srgbClr val="002060"/>
              </a:solidFill>
              <a:latin typeface="Century Schoolbook" panose="02040604050505020304" pitchFamily="18" charset="0"/>
            </a:endParaRPr>
          </a:p>
        </p:txBody>
      </p:sp>
      <p:sp>
        <p:nvSpPr>
          <p:cNvPr id="2" name="Rectangle 1">
            <a:extLst>
              <a:ext uri="{FF2B5EF4-FFF2-40B4-BE49-F238E27FC236}">
                <a16:creationId xmlns:a16="http://schemas.microsoft.com/office/drawing/2014/main" id="{6D2E728E-6B88-4525-89FA-AAC66E401633}"/>
              </a:ext>
            </a:extLst>
          </p:cNvPr>
          <p:cNvSpPr/>
          <p:nvPr/>
        </p:nvSpPr>
        <p:spPr>
          <a:xfrm flipH="1">
            <a:off x="8128531" y="5144703"/>
            <a:ext cx="1203162" cy="48607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dirty="0">
                <a:solidFill>
                  <a:srgbClr val="002060"/>
                </a:solidFill>
                <a:latin typeface="Century Schoolbook" panose="02040604050505020304" pitchFamily="18" charset="0"/>
              </a:rPr>
              <a:t>18 220</a:t>
            </a:r>
            <a:endParaRPr lang="fr-CA" sz="2400" dirty="0"/>
          </a:p>
        </p:txBody>
      </p:sp>
    </p:spTree>
    <p:extLst>
      <p:ext uri="{BB962C8B-B14F-4D97-AF65-F5344CB8AC3E}">
        <p14:creationId xmlns:p14="http://schemas.microsoft.com/office/powerpoint/2010/main" val="7689481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D0D57E8B-7E96-4A26-9467-5B3867DAC889}"/>
              </a:ext>
            </a:extLst>
          </p:cNvPr>
          <p:cNvSpPr>
            <a:spLocks noGrp="1"/>
          </p:cNvSpPr>
          <p:nvPr>
            <p:ph type="sldNum" sz="quarter" idx="12"/>
          </p:nvPr>
        </p:nvSpPr>
        <p:spPr/>
        <p:txBody>
          <a:bodyPr/>
          <a:lstStyle/>
          <a:p>
            <a:fld id="{D51A8B4C-BC9A-4FAD-AB21-527FAC66BED1}" type="slidenum">
              <a:rPr lang="fr-CA" smtClean="0"/>
              <a:t>30</a:t>
            </a:fld>
            <a:endParaRPr lang="fr-CA"/>
          </a:p>
        </p:txBody>
      </p:sp>
      <p:cxnSp>
        <p:nvCxnSpPr>
          <p:cNvPr id="12" name="Straight Connector 3">
            <a:extLst>
              <a:ext uri="{FF2B5EF4-FFF2-40B4-BE49-F238E27FC236}">
                <a16:creationId xmlns:a16="http://schemas.microsoft.com/office/drawing/2014/main" id="{0A715026-4D81-4BCB-99E2-9D72F640AB17}"/>
              </a:ext>
            </a:extLst>
          </p:cNvPr>
          <p:cNvCxnSpPr/>
          <p:nvPr>
            <p:custDataLst>
              <p:tags r:id="rId1"/>
            </p:custDataLst>
          </p:nvPr>
        </p:nvCxnSpPr>
        <p:spPr>
          <a:xfrm>
            <a:off x="917944" y="1123544"/>
            <a:ext cx="10781414"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AC256246-2685-436C-852C-161485E883E3}"/>
              </a:ext>
            </a:extLst>
          </p:cNvPr>
          <p:cNvSpPr/>
          <p:nvPr/>
        </p:nvSpPr>
        <p:spPr>
          <a:xfrm>
            <a:off x="1419447" y="401621"/>
            <a:ext cx="9625542" cy="425758"/>
          </a:xfrm>
          <a:prstGeom prst="rect">
            <a:avLst/>
          </a:prstGeom>
        </p:spPr>
        <p:txBody>
          <a:bodyPr wrap="square">
            <a:spAutoFit/>
          </a:bodyPr>
          <a:lstStyle/>
          <a:p>
            <a:pPr algn="ctr">
              <a:lnSpc>
                <a:spcPct val="107000"/>
              </a:lnSpc>
              <a:spcAft>
                <a:spcPts val="800"/>
              </a:spcAft>
            </a:pPr>
            <a:r>
              <a:rPr lang="fr-CA" sz="2200" b="1" dirty="0">
                <a:solidFill>
                  <a:srgbClr val="002060"/>
                </a:solidFill>
                <a:latin typeface="Century Schoolbook" panose="02040604050505020304" pitchFamily="18" charset="0"/>
                <a:ea typeface="Calibri" panose="020F0502020204030204" pitchFamily="34" charset="0"/>
                <a:cs typeface="Times New Roman" panose="02020603050405020304" pitchFamily="18" charset="0"/>
              </a:rPr>
              <a:t>RÉFLEXION EN ÉQUIPES SUIVI D’UN RETOUR COLLECTIF</a:t>
            </a:r>
          </a:p>
        </p:txBody>
      </p:sp>
      <p:graphicFrame>
        <p:nvGraphicFramePr>
          <p:cNvPr id="14" name="Tableau 13">
            <a:extLst>
              <a:ext uri="{FF2B5EF4-FFF2-40B4-BE49-F238E27FC236}">
                <a16:creationId xmlns:a16="http://schemas.microsoft.com/office/drawing/2014/main" id="{B0F29D88-5A1B-4DFF-8829-4D10FBF2A1C6}"/>
              </a:ext>
            </a:extLst>
          </p:cNvPr>
          <p:cNvGraphicFramePr>
            <a:graphicFrameLocks noGrp="1"/>
          </p:cNvGraphicFramePr>
          <p:nvPr>
            <p:extLst>
              <p:ext uri="{D42A27DB-BD31-4B8C-83A1-F6EECF244321}">
                <p14:modId xmlns:p14="http://schemas.microsoft.com/office/powerpoint/2010/main" val="1760426197"/>
              </p:ext>
            </p:extLst>
          </p:nvPr>
        </p:nvGraphicFramePr>
        <p:xfrm>
          <a:off x="755398" y="3261918"/>
          <a:ext cx="10804476" cy="2613281"/>
        </p:xfrm>
        <a:graphic>
          <a:graphicData uri="http://schemas.openxmlformats.org/drawingml/2006/table">
            <a:tbl>
              <a:tblPr firstRow="1" firstCol="1" bandRow="1">
                <a:tableStyleId>{5C22544A-7EE6-4342-B048-85BDC9FD1C3A}</a:tableStyleId>
              </a:tblPr>
              <a:tblGrid>
                <a:gridCol w="5510648">
                  <a:extLst>
                    <a:ext uri="{9D8B030D-6E8A-4147-A177-3AD203B41FA5}">
                      <a16:colId xmlns:a16="http://schemas.microsoft.com/office/drawing/2014/main" val="3209196952"/>
                    </a:ext>
                  </a:extLst>
                </a:gridCol>
                <a:gridCol w="5293828">
                  <a:extLst>
                    <a:ext uri="{9D8B030D-6E8A-4147-A177-3AD203B41FA5}">
                      <a16:colId xmlns:a16="http://schemas.microsoft.com/office/drawing/2014/main" val="16932274"/>
                    </a:ext>
                  </a:extLst>
                </a:gridCol>
              </a:tblGrid>
              <a:tr h="356300">
                <a:tc>
                  <a:txBody>
                    <a:bodyPr/>
                    <a:lstStyle/>
                    <a:p>
                      <a:pPr>
                        <a:lnSpc>
                          <a:spcPct val="107000"/>
                        </a:lnSpc>
                        <a:spcAft>
                          <a:spcPts val="0"/>
                        </a:spcAft>
                        <a:tabLst>
                          <a:tab pos="2070735" algn="l"/>
                        </a:tabLst>
                      </a:pPr>
                      <a:r>
                        <a:rPr lang="fr-CA" sz="2000" dirty="0">
                          <a:solidFill>
                            <a:srgbClr val="002060"/>
                          </a:solidFill>
                          <a:effectLst/>
                          <a:latin typeface="Century Schoolbook" panose="02040604050505020304" pitchFamily="18" charset="0"/>
                        </a:rPr>
                        <a:t>            Les idées à retenir</a:t>
                      </a:r>
                      <a:endParaRPr lang="fr-CA" sz="2000" dirty="0">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algn="ctr">
                        <a:lnSpc>
                          <a:spcPct val="107000"/>
                        </a:lnSpc>
                        <a:spcAft>
                          <a:spcPts val="0"/>
                        </a:spcAft>
                        <a:tabLst>
                          <a:tab pos="2070735" algn="l"/>
                        </a:tabLst>
                      </a:pPr>
                      <a:r>
                        <a:rPr lang="fr-CA" sz="2000" dirty="0">
                          <a:solidFill>
                            <a:srgbClr val="002060"/>
                          </a:solidFill>
                          <a:effectLst/>
                          <a:latin typeface="Century Schoolbook" panose="02040604050505020304" pitchFamily="18" charset="0"/>
                        </a:rPr>
                        <a:t>       Questions soulevées </a:t>
                      </a:r>
                      <a:endParaRPr lang="fr-CA" sz="2000" dirty="0">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extLst>
                  <a:ext uri="{0D108BD9-81ED-4DB2-BD59-A6C34878D82A}">
                    <a16:rowId xmlns:a16="http://schemas.microsoft.com/office/drawing/2014/main" val="3704951747"/>
                  </a:ext>
                </a:extLst>
              </a:tr>
              <a:tr h="0">
                <a:tc>
                  <a:txBody>
                    <a:bodyPr/>
                    <a:lstStyle/>
                    <a:p>
                      <a:pPr marL="0" indent="0">
                        <a:lnSpc>
                          <a:spcPct val="107000"/>
                        </a:lnSpc>
                        <a:spcAft>
                          <a:spcPts val="0"/>
                        </a:spcAft>
                        <a:buFont typeface="Arial" panose="020B0604020202020204" pitchFamily="34" charset="0"/>
                        <a:buNone/>
                        <a:tabLst>
                          <a:tab pos="2070735" algn="l"/>
                        </a:tabLst>
                      </a:pPr>
                      <a:endParaRPr lang="fr-CA" sz="2000" dirty="0">
                        <a:solidFill>
                          <a:srgbClr val="002060"/>
                        </a:solidFill>
                        <a:effectLst/>
                        <a:latin typeface="Century Schoolbook" panose="02040604050505020304" pitchFamily="18" charset="0"/>
                      </a:endParaRPr>
                    </a:p>
                    <a:p>
                      <a:pPr marL="342900" indent="-342900">
                        <a:lnSpc>
                          <a:spcPct val="107000"/>
                        </a:lnSpc>
                        <a:spcAft>
                          <a:spcPts val="0"/>
                        </a:spcAft>
                        <a:buFont typeface="Arial" panose="020B0604020202020204" pitchFamily="34" charset="0"/>
                        <a:buChar char="•"/>
                        <a:tabLst>
                          <a:tab pos="2070735" algn="l"/>
                        </a:tabLst>
                      </a:pPr>
                      <a:endParaRPr lang="fr-CA" sz="2000" dirty="0">
                        <a:solidFill>
                          <a:srgbClr val="002060"/>
                        </a:solidFill>
                        <a:effectLst/>
                        <a:latin typeface="Century Schoolbook" panose="02040604050505020304" pitchFamily="18" charset="0"/>
                      </a:endParaRPr>
                    </a:p>
                    <a:p>
                      <a:pPr marL="342900" indent="-342900">
                        <a:lnSpc>
                          <a:spcPct val="107000"/>
                        </a:lnSpc>
                        <a:spcAft>
                          <a:spcPts val="0"/>
                        </a:spcAft>
                        <a:buFont typeface="Arial" panose="020B0604020202020204" pitchFamily="34" charset="0"/>
                        <a:buChar char="•"/>
                        <a:tabLst>
                          <a:tab pos="2070735" algn="l"/>
                        </a:tabLst>
                      </a:pPr>
                      <a:endParaRPr lang="fr-CA" sz="2000" dirty="0">
                        <a:solidFill>
                          <a:srgbClr val="002060"/>
                        </a:solidFill>
                        <a:effectLst/>
                        <a:latin typeface="Century Schoolbook" panose="02040604050505020304" pitchFamily="18" charset="0"/>
                      </a:endParaRPr>
                    </a:p>
                    <a:p>
                      <a:pPr marL="342900" indent="-342900">
                        <a:lnSpc>
                          <a:spcPct val="107000"/>
                        </a:lnSpc>
                        <a:spcAft>
                          <a:spcPts val="0"/>
                        </a:spcAft>
                        <a:buFont typeface="Arial" panose="020B0604020202020204" pitchFamily="34" charset="0"/>
                        <a:buChar char="•"/>
                        <a:tabLst>
                          <a:tab pos="2070735" algn="l"/>
                        </a:tabLst>
                      </a:pPr>
                      <a:endParaRPr lang="fr-CA" sz="2000" dirty="0">
                        <a:solidFill>
                          <a:srgbClr val="002060"/>
                        </a:solidFill>
                        <a:effectLst/>
                        <a:latin typeface="Century Schoolbook" panose="02040604050505020304" pitchFamily="18" charset="0"/>
                      </a:endParaRPr>
                    </a:p>
                    <a:p>
                      <a:pPr marL="342900" indent="-342900">
                        <a:lnSpc>
                          <a:spcPct val="107000"/>
                        </a:lnSpc>
                        <a:spcAft>
                          <a:spcPts val="0"/>
                        </a:spcAft>
                        <a:buFont typeface="Arial" panose="020B0604020202020204" pitchFamily="34" charset="0"/>
                        <a:buChar char="•"/>
                        <a:tabLst>
                          <a:tab pos="2070735" algn="l"/>
                        </a:tabLst>
                      </a:pPr>
                      <a:endParaRPr lang="fr-CA" sz="2000" dirty="0">
                        <a:solidFill>
                          <a:srgbClr val="002060"/>
                        </a:solidFill>
                        <a:effectLst/>
                        <a:latin typeface="Century Schoolbook" panose="02040604050505020304" pitchFamily="18" charset="0"/>
                      </a:endParaRPr>
                    </a:p>
                    <a:p>
                      <a:pPr marL="342900" indent="-342900">
                        <a:lnSpc>
                          <a:spcPct val="107000"/>
                        </a:lnSpc>
                        <a:spcAft>
                          <a:spcPts val="0"/>
                        </a:spcAft>
                        <a:buFont typeface="Arial" panose="020B0604020202020204" pitchFamily="34" charset="0"/>
                        <a:buChar char="•"/>
                        <a:tabLst>
                          <a:tab pos="2070735" algn="l"/>
                        </a:tabLst>
                      </a:pPr>
                      <a:endParaRPr lang="fr-CA" sz="2000" dirty="0">
                        <a:solidFill>
                          <a:srgbClr val="002060"/>
                        </a:solidFill>
                        <a:effectLst/>
                        <a:latin typeface="Century Schoolbook" panose="02040604050505020304" pitchFamily="18" charset="0"/>
                      </a:endParaRPr>
                    </a:p>
                    <a:p>
                      <a:pPr marL="342900" indent="-342900">
                        <a:lnSpc>
                          <a:spcPct val="107000"/>
                        </a:lnSpc>
                        <a:spcAft>
                          <a:spcPts val="0"/>
                        </a:spcAft>
                        <a:buFont typeface="Arial" panose="020B0604020202020204" pitchFamily="34" charset="0"/>
                        <a:buChar char="•"/>
                        <a:tabLst>
                          <a:tab pos="2070735" algn="l"/>
                        </a:tabLst>
                      </a:pPr>
                      <a:endParaRPr lang="fr-CA" sz="2000" dirty="0">
                        <a:solidFill>
                          <a:srgbClr val="002060"/>
                        </a:solidFill>
                        <a:effectLst/>
                        <a:latin typeface="Century Schoolbook" panose="020406040505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tabLst>
                          <a:tab pos="2070735" algn="l"/>
                        </a:tabLst>
                      </a:pPr>
                      <a:r>
                        <a:rPr lang="fr-CA" sz="2000" dirty="0">
                          <a:solidFill>
                            <a:srgbClr val="002060"/>
                          </a:solidFill>
                          <a:effectLst/>
                          <a:latin typeface="Century Schoolbook" panose="02040604050505020304" pitchFamily="18" charset="0"/>
                        </a:rPr>
                        <a:t> </a:t>
                      </a:r>
                      <a:endParaRPr lang="fr-CA" sz="2000" dirty="0">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576017"/>
                  </a:ext>
                </a:extLst>
              </a:tr>
            </a:tbl>
          </a:graphicData>
        </a:graphic>
      </p:graphicFrame>
      <p:sp>
        <p:nvSpPr>
          <p:cNvPr id="3" name="Rectangle 1">
            <a:extLst>
              <a:ext uri="{FF2B5EF4-FFF2-40B4-BE49-F238E27FC236}">
                <a16:creationId xmlns:a16="http://schemas.microsoft.com/office/drawing/2014/main" id="{AF6AF051-8CAF-4D75-8836-4266B564D7D4}"/>
              </a:ext>
            </a:extLst>
          </p:cNvPr>
          <p:cNvSpPr>
            <a:spLocks noChangeArrowheads="1"/>
          </p:cNvSpPr>
          <p:nvPr/>
        </p:nvSpPr>
        <p:spPr bwMode="auto">
          <a:xfrm>
            <a:off x="772986" y="1667126"/>
            <a:ext cx="10646028"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70100" algn="l"/>
              </a:tabLst>
              <a:defRPr>
                <a:solidFill>
                  <a:schemeClr val="tx1"/>
                </a:solidFill>
                <a:latin typeface="Arial" panose="020B0604020202020204" pitchFamily="34" charset="0"/>
              </a:defRPr>
            </a:lvl1pPr>
            <a:lvl2pPr eaLnBrk="0" fontAlgn="base" hangingPunct="0">
              <a:spcBef>
                <a:spcPct val="0"/>
              </a:spcBef>
              <a:spcAft>
                <a:spcPct val="0"/>
              </a:spcAft>
              <a:tabLst>
                <a:tab pos="2070100" algn="l"/>
              </a:tabLst>
              <a:defRPr>
                <a:solidFill>
                  <a:schemeClr val="tx1"/>
                </a:solidFill>
                <a:latin typeface="Arial" panose="020B0604020202020204" pitchFamily="34" charset="0"/>
              </a:defRPr>
            </a:lvl2pPr>
            <a:lvl3pPr eaLnBrk="0" fontAlgn="base" hangingPunct="0">
              <a:spcBef>
                <a:spcPct val="0"/>
              </a:spcBef>
              <a:spcAft>
                <a:spcPct val="0"/>
              </a:spcAft>
              <a:tabLst>
                <a:tab pos="2070100" algn="l"/>
              </a:tabLst>
              <a:defRPr>
                <a:solidFill>
                  <a:schemeClr val="tx1"/>
                </a:solidFill>
                <a:latin typeface="Arial" panose="020B0604020202020204" pitchFamily="34" charset="0"/>
              </a:defRPr>
            </a:lvl3pPr>
            <a:lvl4pPr eaLnBrk="0" fontAlgn="base" hangingPunct="0">
              <a:spcBef>
                <a:spcPct val="0"/>
              </a:spcBef>
              <a:spcAft>
                <a:spcPct val="0"/>
              </a:spcAft>
              <a:tabLst>
                <a:tab pos="2070100" algn="l"/>
              </a:tabLst>
              <a:defRPr>
                <a:solidFill>
                  <a:schemeClr val="tx1"/>
                </a:solidFill>
                <a:latin typeface="Arial" panose="020B0604020202020204" pitchFamily="34" charset="0"/>
              </a:defRPr>
            </a:lvl4pPr>
            <a:lvl5pPr eaLnBrk="0" fontAlgn="base" hangingPunct="0">
              <a:spcBef>
                <a:spcPct val="0"/>
              </a:spcBef>
              <a:spcAft>
                <a:spcPct val="0"/>
              </a:spcAft>
              <a:tabLst>
                <a:tab pos="2070100" algn="l"/>
              </a:tabLst>
              <a:defRPr>
                <a:solidFill>
                  <a:schemeClr val="tx1"/>
                </a:solidFill>
                <a:latin typeface="Arial" panose="020B0604020202020204" pitchFamily="34" charset="0"/>
              </a:defRPr>
            </a:lvl5pPr>
            <a:lvl6pPr eaLnBrk="0" fontAlgn="base" hangingPunct="0">
              <a:spcBef>
                <a:spcPct val="0"/>
              </a:spcBef>
              <a:spcAft>
                <a:spcPct val="0"/>
              </a:spcAft>
              <a:tabLst>
                <a:tab pos="2070100" algn="l"/>
              </a:tabLst>
              <a:defRPr>
                <a:solidFill>
                  <a:schemeClr val="tx1"/>
                </a:solidFill>
                <a:latin typeface="Arial" panose="020B0604020202020204" pitchFamily="34" charset="0"/>
              </a:defRPr>
            </a:lvl6pPr>
            <a:lvl7pPr eaLnBrk="0" fontAlgn="base" hangingPunct="0">
              <a:spcBef>
                <a:spcPct val="0"/>
              </a:spcBef>
              <a:spcAft>
                <a:spcPct val="0"/>
              </a:spcAft>
              <a:tabLst>
                <a:tab pos="2070100" algn="l"/>
              </a:tabLst>
              <a:defRPr>
                <a:solidFill>
                  <a:schemeClr val="tx1"/>
                </a:solidFill>
                <a:latin typeface="Arial" panose="020B0604020202020204" pitchFamily="34" charset="0"/>
              </a:defRPr>
            </a:lvl7pPr>
            <a:lvl8pPr eaLnBrk="0" fontAlgn="base" hangingPunct="0">
              <a:spcBef>
                <a:spcPct val="0"/>
              </a:spcBef>
              <a:spcAft>
                <a:spcPct val="0"/>
              </a:spcAft>
              <a:tabLst>
                <a:tab pos="2070100" algn="l"/>
              </a:tabLst>
              <a:defRPr>
                <a:solidFill>
                  <a:schemeClr val="tx1"/>
                </a:solidFill>
                <a:latin typeface="Arial" panose="020B0604020202020204" pitchFamily="34" charset="0"/>
              </a:defRPr>
            </a:lvl8pPr>
            <a:lvl9pPr eaLnBrk="0" fontAlgn="base" hangingPunct="0">
              <a:spcBef>
                <a:spcPct val="0"/>
              </a:spcBef>
              <a:spcAft>
                <a:spcPct val="0"/>
              </a:spcAft>
              <a:tabLst>
                <a:tab pos="2070100" algn="l"/>
              </a:tabLst>
              <a:defRPr>
                <a:solidFill>
                  <a:schemeClr val="tx1"/>
                </a:solidFill>
                <a:latin typeface="Arial" panose="020B0604020202020204" pitchFamily="34" charset="0"/>
              </a:defRPr>
            </a:lvl9pPr>
          </a:lstStyle>
          <a:p>
            <a:r>
              <a:rPr kumimoji="0" lang="fr-CA" altLang="fr-FR" sz="2200" b="1" i="0" u="none" strike="noStrike" cap="none" normalizeH="0" baseline="0" dirty="0">
                <a:ln>
                  <a:noFill/>
                </a:ln>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rPr>
              <a:t>TEMPS 3 </a:t>
            </a:r>
          </a:p>
          <a:p>
            <a:endParaRPr lang="fr-CA" sz="2200" dirty="0">
              <a:solidFill>
                <a:srgbClr val="002060"/>
              </a:solidFill>
              <a:latin typeface="Century Schoolbook" panose="02040604050505020304" pitchFamily="18" charset="0"/>
            </a:endParaRPr>
          </a:p>
          <a:p>
            <a:r>
              <a:rPr lang="fr-CA" sz="2200" b="1" dirty="0">
                <a:solidFill>
                  <a:srgbClr val="002060"/>
                </a:solidFill>
                <a:latin typeface="Century Schoolbook" panose="02040604050505020304" pitchFamily="18" charset="0"/>
              </a:rPr>
              <a:t>Retour collectif : ce qui se dégage </a:t>
            </a:r>
            <a:endParaRPr lang="fr-CA" sz="2200" dirty="0">
              <a:solidFill>
                <a:srgbClr val="002060"/>
              </a:solidFill>
              <a:latin typeface="Century Schoolbook" panose="020406040505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070100" algn="l"/>
              </a:tabLst>
            </a:pPr>
            <a:endParaRPr kumimoji="0" lang="fr-CA" altLang="fr-FR" sz="2200" b="0" i="0" u="none" strike="noStrike" cap="none" normalizeH="0" baseline="0" dirty="0">
              <a:ln>
                <a:noFill/>
              </a:ln>
              <a:solidFill>
                <a:srgbClr val="002060"/>
              </a:solidFill>
              <a:effectLst/>
              <a:latin typeface="Century Schoolbook" panose="02040604050505020304" pitchFamily="18" charset="0"/>
            </a:endParaRPr>
          </a:p>
        </p:txBody>
      </p:sp>
    </p:spTree>
    <p:extLst>
      <p:ext uri="{BB962C8B-B14F-4D97-AF65-F5344CB8AC3E}">
        <p14:creationId xmlns:p14="http://schemas.microsoft.com/office/powerpoint/2010/main" val="32095303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5931C3-2163-4BD4-A466-FBCB59DEFDD1}"/>
              </a:ext>
            </a:extLst>
          </p:cNvPr>
          <p:cNvSpPr>
            <a:spLocks noGrp="1"/>
          </p:cNvSpPr>
          <p:nvPr>
            <p:ph type="title"/>
            <p:custDataLst>
              <p:tags r:id="rId1"/>
            </p:custDataLst>
          </p:nvPr>
        </p:nvSpPr>
        <p:spPr>
          <a:xfrm>
            <a:off x="687725" y="1999672"/>
            <a:ext cx="11218333" cy="3102388"/>
          </a:xfrm>
        </p:spPr>
        <p:txBody>
          <a:bodyPr/>
          <a:lstStyle/>
          <a:p>
            <a:pPr algn="ctr"/>
            <a:br>
              <a:rPr lang="fr-CA" dirty="0">
                <a:solidFill>
                  <a:schemeClr val="tx1"/>
                </a:solidFill>
              </a:rPr>
            </a:br>
            <a:br>
              <a:rPr lang="fr-CA" dirty="0">
                <a:solidFill>
                  <a:schemeClr val="tx1"/>
                </a:solidFill>
              </a:rPr>
            </a:br>
            <a:r>
              <a:rPr lang="fr-CA" dirty="0">
                <a:solidFill>
                  <a:srgbClr val="002060"/>
                </a:solidFill>
                <a:latin typeface="Century Schoolbook" panose="02040604050505020304" pitchFamily="18" charset="0"/>
              </a:rPr>
              <a:t>MERCI !</a:t>
            </a:r>
            <a:br>
              <a:rPr lang="fr-CA" dirty="0">
                <a:solidFill>
                  <a:srgbClr val="002060"/>
                </a:solidFill>
                <a:latin typeface="Century Schoolbook" panose="02040604050505020304" pitchFamily="18" charset="0"/>
              </a:rPr>
            </a:br>
            <a:br>
              <a:rPr lang="fr-CA" dirty="0">
                <a:solidFill>
                  <a:srgbClr val="002060"/>
                </a:solidFill>
                <a:latin typeface="Century Schoolbook" panose="02040604050505020304" pitchFamily="18" charset="0"/>
              </a:rPr>
            </a:br>
            <a:r>
              <a:rPr lang="fr-CA" dirty="0">
                <a:solidFill>
                  <a:srgbClr val="002060"/>
                </a:solidFill>
                <a:latin typeface="Century Schoolbook" panose="02040604050505020304" pitchFamily="18" charset="0"/>
                <a:hlinkClick r:id="rId3"/>
              </a:rPr>
              <a:t>Ruth.Philion@uqo.ca</a:t>
            </a:r>
            <a:br>
              <a:rPr lang="fr-CA" dirty="0">
                <a:solidFill>
                  <a:srgbClr val="002060"/>
                </a:solidFill>
                <a:latin typeface="Century Schoolbook" panose="02040604050505020304" pitchFamily="18" charset="0"/>
              </a:rPr>
            </a:br>
            <a:br>
              <a:rPr lang="fr-CA" dirty="0">
                <a:solidFill>
                  <a:srgbClr val="002060"/>
                </a:solidFill>
                <a:latin typeface="Century Schoolbook" panose="02040604050505020304" pitchFamily="18" charset="0"/>
              </a:rPr>
            </a:br>
            <a:endParaRPr lang="fr-CA" dirty="0">
              <a:solidFill>
                <a:srgbClr val="002060"/>
              </a:solidFill>
              <a:latin typeface="Century Schoolbook" panose="02040604050505020304" pitchFamily="18" charset="0"/>
            </a:endParaRPr>
          </a:p>
        </p:txBody>
      </p:sp>
    </p:spTree>
    <p:extLst>
      <p:ext uri="{BB962C8B-B14F-4D97-AF65-F5344CB8AC3E}">
        <p14:creationId xmlns:p14="http://schemas.microsoft.com/office/powerpoint/2010/main" val="1938631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a:extLst>
              <a:ext uri="{FF2B5EF4-FFF2-40B4-BE49-F238E27FC236}">
                <a16:creationId xmlns:a16="http://schemas.microsoft.com/office/drawing/2014/main" id="{E3D6943D-486F-4C93-BDC4-FB41C411FF96}"/>
              </a:ext>
            </a:extLst>
          </p:cNvPr>
          <p:cNvSpPr txBox="1"/>
          <p:nvPr>
            <p:custDataLst>
              <p:tags r:id="rId1"/>
            </p:custDataLst>
          </p:nvPr>
        </p:nvSpPr>
        <p:spPr>
          <a:xfrm>
            <a:off x="8891737" y="5856625"/>
            <a:ext cx="1197379" cy="300082"/>
          </a:xfrm>
          <a:prstGeom prst="rect">
            <a:avLst/>
          </a:prstGeom>
          <a:noFill/>
        </p:spPr>
        <p:txBody>
          <a:bodyPr wrap="none" rtlCol="0">
            <a:spAutoFit/>
          </a:bodyPr>
          <a:lstStyle/>
          <a:p>
            <a:r>
              <a:rPr lang="fr-CA" sz="1350" dirty="0">
                <a:solidFill>
                  <a:srgbClr val="002060"/>
                </a:solidFill>
              </a:rPr>
              <a:t>AQICESH 2021</a:t>
            </a:r>
          </a:p>
        </p:txBody>
      </p:sp>
      <p:cxnSp>
        <p:nvCxnSpPr>
          <p:cNvPr id="11" name="Straight Connector 3">
            <a:extLst>
              <a:ext uri="{FF2B5EF4-FFF2-40B4-BE49-F238E27FC236}">
                <a16:creationId xmlns:a16="http://schemas.microsoft.com/office/drawing/2014/main" id="{4BF12439-8A88-42EC-9624-F49E36D0F87B}"/>
              </a:ext>
            </a:extLst>
          </p:cNvPr>
          <p:cNvCxnSpPr/>
          <p:nvPr>
            <p:custDataLst>
              <p:tags r:id="rId2"/>
            </p:custDataLst>
          </p:nvPr>
        </p:nvCxnSpPr>
        <p:spPr>
          <a:xfrm>
            <a:off x="404037" y="1737360"/>
            <a:ext cx="10781414"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itre 1">
            <a:extLst>
              <a:ext uri="{FF2B5EF4-FFF2-40B4-BE49-F238E27FC236}">
                <a16:creationId xmlns:a16="http://schemas.microsoft.com/office/drawing/2014/main" id="{10F0E519-5E27-4897-8AA7-32CC17F88E1B}"/>
              </a:ext>
            </a:extLst>
          </p:cNvPr>
          <p:cNvSpPr txBox="1">
            <a:spLocks/>
          </p:cNvSpPr>
          <p:nvPr>
            <p:custDataLst>
              <p:tags r:id="rId3"/>
            </p:custDataLst>
          </p:nvPr>
        </p:nvSpPr>
        <p:spPr>
          <a:xfrm>
            <a:off x="1381650" y="382301"/>
            <a:ext cx="9404723" cy="14005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dirty="0">
                <a:solidFill>
                  <a:srgbClr val="002060"/>
                </a:solidFill>
                <a:latin typeface="Century Schoolbook" panose="02040604050505020304" pitchFamily="18" charset="0"/>
              </a:rPr>
              <a:t>Problématique : portrait des ESH </a:t>
            </a:r>
            <a:endParaRPr lang="fr-CA" dirty="0">
              <a:solidFill>
                <a:srgbClr val="002060"/>
              </a:solidFill>
              <a:latin typeface="Century Schoolbook" panose="02040604050505020304" pitchFamily="18" charset="0"/>
            </a:endParaRPr>
          </a:p>
        </p:txBody>
      </p:sp>
      <p:graphicFrame>
        <p:nvGraphicFramePr>
          <p:cNvPr id="2" name="Tableau 1">
            <a:extLst>
              <a:ext uri="{FF2B5EF4-FFF2-40B4-BE49-F238E27FC236}">
                <a16:creationId xmlns:a16="http://schemas.microsoft.com/office/drawing/2014/main" id="{5CBF9280-6F8B-4EE9-A116-48A29EB6E036}"/>
              </a:ext>
            </a:extLst>
          </p:cNvPr>
          <p:cNvGraphicFramePr>
            <a:graphicFrameLocks noGrp="1"/>
          </p:cNvGraphicFramePr>
          <p:nvPr>
            <p:extLst>
              <p:ext uri="{D42A27DB-BD31-4B8C-83A1-F6EECF244321}">
                <p14:modId xmlns:p14="http://schemas.microsoft.com/office/powerpoint/2010/main" val="1089294361"/>
              </p:ext>
            </p:extLst>
          </p:nvPr>
        </p:nvGraphicFramePr>
        <p:xfrm>
          <a:off x="2204187" y="2462157"/>
          <a:ext cx="7417018" cy="2821021"/>
        </p:xfrm>
        <a:graphic>
          <a:graphicData uri="http://schemas.openxmlformats.org/drawingml/2006/table">
            <a:tbl>
              <a:tblPr firstRow="1" firstCol="1" bandRow="1">
                <a:tableStyleId>{5C22544A-7EE6-4342-B048-85BDC9FD1C3A}</a:tableStyleId>
              </a:tblPr>
              <a:tblGrid>
                <a:gridCol w="5021091">
                  <a:extLst>
                    <a:ext uri="{9D8B030D-6E8A-4147-A177-3AD203B41FA5}">
                      <a16:colId xmlns:a16="http://schemas.microsoft.com/office/drawing/2014/main" val="359424941"/>
                    </a:ext>
                  </a:extLst>
                </a:gridCol>
                <a:gridCol w="2395927">
                  <a:extLst>
                    <a:ext uri="{9D8B030D-6E8A-4147-A177-3AD203B41FA5}">
                      <a16:colId xmlns:a16="http://schemas.microsoft.com/office/drawing/2014/main" val="940270700"/>
                    </a:ext>
                  </a:extLst>
                </a:gridCol>
              </a:tblGrid>
              <a:tr h="403003">
                <a:tc>
                  <a:txBody>
                    <a:bodyPr/>
                    <a:lstStyle/>
                    <a:p>
                      <a:pPr>
                        <a:lnSpc>
                          <a:spcPct val="107000"/>
                        </a:lnSpc>
                        <a:spcAft>
                          <a:spcPts val="0"/>
                        </a:spcAft>
                      </a:pPr>
                      <a:r>
                        <a:rPr lang="fr-CA" sz="2600" dirty="0">
                          <a:solidFill>
                            <a:srgbClr val="002060"/>
                          </a:solidFill>
                          <a:effectLst/>
                          <a:latin typeface="Century Schoolbook" panose="02040604050505020304" pitchFamily="18" charset="0"/>
                        </a:rPr>
                        <a:t> Ayant un trouble  </a:t>
                      </a:r>
                      <a:endParaRPr lang="fr-CA" sz="2600" dirty="0">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gn="ctr">
                        <a:lnSpc>
                          <a:spcPct val="107000"/>
                        </a:lnSpc>
                        <a:spcAft>
                          <a:spcPts val="0"/>
                        </a:spcAft>
                      </a:pPr>
                      <a:r>
                        <a:rPr lang="fr-CA" sz="2600" dirty="0">
                          <a:solidFill>
                            <a:srgbClr val="002060"/>
                          </a:solidFill>
                          <a:effectLst/>
                          <a:latin typeface="Century Schoolbook" panose="02040604050505020304" pitchFamily="18" charset="0"/>
                        </a:rPr>
                        <a:t>2020-2021</a:t>
                      </a:r>
                      <a:endParaRPr lang="fr-CA" sz="2600" dirty="0">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val="725995139"/>
                  </a:ext>
                </a:extLst>
              </a:tr>
              <a:tr h="403003">
                <a:tc>
                  <a:txBody>
                    <a:bodyPr/>
                    <a:lstStyle/>
                    <a:p>
                      <a:pPr>
                        <a:lnSpc>
                          <a:spcPct val="107000"/>
                        </a:lnSpc>
                        <a:spcAft>
                          <a:spcPts val="0"/>
                        </a:spcAft>
                      </a:pPr>
                      <a:r>
                        <a:rPr lang="fr-CA" sz="2600" b="0" dirty="0">
                          <a:solidFill>
                            <a:srgbClr val="002060"/>
                          </a:solidFill>
                          <a:effectLst/>
                          <a:latin typeface="Century Schoolbook" panose="02040604050505020304" pitchFamily="18" charset="0"/>
                        </a:rPr>
                        <a:t>Tr. déficitaire de l’attention </a:t>
                      </a:r>
                      <a:endParaRPr lang="fr-CA" sz="2600" b="0" dirty="0">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0"/>
                        </a:spcAft>
                      </a:pPr>
                      <a:r>
                        <a:rPr lang="fr-CA" sz="2600" dirty="0">
                          <a:solidFill>
                            <a:srgbClr val="002060"/>
                          </a:solidFill>
                          <a:effectLst/>
                          <a:latin typeface="Century Schoolbook" panose="02040604050505020304" pitchFamily="18" charset="0"/>
                        </a:rPr>
                        <a:t>8652</a:t>
                      </a:r>
                      <a:endParaRPr lang="fr-CA" sz="2600" dirty="0">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822908568"/>
                  </a:ext>
                </a:extLst>
              </a:tr>
              <a:tr h="403003">
                <a:tc>
                  <a:txBody>
                    <a:bodyPr/>
                    <a:lstStyle/>
                    <a:p>
                      <a:pPr>
                        <a:lnSpc>
                          <a:spcPct val="107000"/>
                        </a:lnSpc>
                        <a:spcAft>
                          <a:spcPts val="0"/>
                        </a:spcAft>
                      </a:pPr>
                      <a:r>
                        <a:rPr lang="fr-CA" sz="2600" b="0" dirty="0">
                          <a:solidFill>
                            <a:srgbClr val="002060"/>
                          </a:solidFill>
                          <a:effectLst/>
                          <a:latin typeface="Century Schoolbook" panose="02040604050505020304" pitchFamily="18" charset="0"/>
                        </a:rPr>
                        <a:t>Tr. de santé mentale </a:t>
                      </a:r>
                      <a:endParaRPr lang="fr-CA" sz="2600" b="0" dirty="0">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0"/>
                        </a:spcAft>
                      </a:pPr>
                      <a:r>
                        <a:rPr lang="fr-CA" sz="2600" dirty="0">
                          <a:solidFill>
                            <a:srgbClr val="002060"/>
                          </a:solidFill>
                          <a:effectLst/>
                          <a:latin typeface="Century Schoolbook" panose="02040604050505020304" pitchFamily="18" charset="0"/>
                        </a:rPr>
                        <a:t>3506</a:t>
                      </a:r>
                      <a:endParaRPr lang="fr-CA" sz="2600" dirty="0">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837026725"/>
                  </a:ext>
                </a:extLst>
              </a:tr>
              <a:tr h="403003">
                <a:tc>
                  <a:txBody>
                    <a:bodyPr/>
                    <a:lstStyle/>
                    <a:p>
                      <a:pPr>
                        <a:lnSpc>
                          <a:spcPct val="107000"/>
                        </a:lnSpc>
                        <a:spcAft>
                          <a:spcPts val="0"/>
                        </a:spcAft>
                      </a:pPr>
                      <a:r>
                        <a:rPr lang="fr-CA" sz="2600" b="0" dirty="0">
                          <a:solidFill>
                            <a:srgbClr val="002060"/>
                          </a:solidFill>
                          <a:effectLst/>
                          <a:latin typeface="Century Schoolbook" panose="02040604050505020304" pitchFamily="18" charset="0"/>
                        </a:rPr>
                        <a:t>Tr. d’apprentissage</a:t>
                      </a:r>
                      <a:endParaRPr lang="fr-CA" sz="2600" b="0" dirty="0">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0"/>
                        </a:spcAft>
                      </a:pPr>
                      <a:r>
                        <a:rPr lang="fr-CA" sz="2600" dirty="0">
                          <a:solidFill>
                            <a:srgbClr val="002060"/>
                          </a:solidFill>
                          <a:effectLst/>
                          <a:latin typeface="Century Schoolbook" panose="02040604050505020304" pitchFamily="18" charset="0"/>
                        </a:rPr>
                        <a:t>2651</a:t>
                      </a:r>
                      <a:endParaRPr lang="fr-CA" sz="2600" dirty="0">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381383825"/>
                  </a:ext>
                </a:extLst>
              </a:tr>
              <a:tr h="403003">
                <a:tc>
                  <a:txBody>
                    <a:bodyPr/>
                    <a:lstStyle/>
                    <a:p>
                      <a:pPr>
                        <a:lnSpc>
                          <a:spcPct val="107000"/>
                        </a:lnSpc>
                        <a:spcAft>
                          <a:spcPts val="0"/>
                        </a:spcAft>
                      </a:pPr>
                      <a:r>
                        <a:rPr lang="fr-CA" sz="2600" b="0" dirty="0">
                          <a:solidFill>
                            <a:srgbClr val="002060"/>
                          </a:solidFill>
                          <a:effectLst/>
                          <a:latin typeface="Century Schoolbook" panose="02040604050505020304" pitchFamily="18" charset="0"/>
                        </a:rPr>
                        <a:t>Tr. du spectre de l’autisme </a:t>
                      </a:r>
                      <a:endParaRPr lang="fr-CA" sz="2600" b="0" dirty="0">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0"/>
                        </a:spcAft>
                      </a:pPr>
                      <a:r>
                        <a:rPr lang="fr-CA" sz="2600" dirty="0">
                          <a:solidFill>
                            <a:srgbClr val="002060"/>
                          </a:solidFill>
                          <a:effectLst/>
                          <a:latin typeface="Century Schoolbook" panose="02040604050505020304" pitchFamily="18" charset="0"/>
                        </a:rPr>
                        <a:t>392</a:t>
                      </a:r>
                      <a:endParaRPr lang="fr-CA" sz="2600" dirty="0">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229313917"/>
                  </a:ext>
                </a:extLst>
              </a:tr>
              <a:tr h="403003">
                <a:tc>
                  <a:txBody>
                    <a:bodyPr/>
                    <a:lstStyle/>
                    <a:p>
                      <a:pPr>
                        <a:lnSpc>
                          <a:spcPct val="107000"/>
                        </a:lnSpc>
                        <a:spcAft>
                          <a:spcPts val="0"/>
                        </a:spcAft>
                      </a:pPr>
                      <a:r>
                        <a:rPr lang="fr-CA" sz="2600" b="0" dirty="0">
                          <a:solidFill>
                            <a:srgbClr val="002060"/>
                          </a:solidFill>
                          <a:effectLst/>
                          <a:latin typeface="Century Schoolbook" panose="02040604050505020304" pitchFamily="18" charset="0"/>
                        </a:rPr>
                        <a:t>Plus d’un trouble </a:t>
                      </a:r>
                      <a:endParaRPr lang="fr-CA" sz="2600" b="0" dirty="0">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0"/>
                        </a:spcAft>
                      </a:pPr>
                      <a:r>
                        <a:rPr lang="fr-CA" sz="2600" dirty="0">
                          <a:solidFill>
                            <a:srgbClr val="002060"/>
                          </a:solidFill>
                          <a:effectLst/>
                          <a:latin typeface="Century Schoolbook" panose="02040604050505020304" pitchFamily="18" charset="0"/>
                        </a:rPr>
                        <a:t>3019</a:t>
                      </a:r>
                      <a:endParaRPr lang="fr-CA" sz="2600" dirty="0">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15960713"/>
                  </a:ext>
                </a:extLst>
              </a:tr>
              <a:tr h="403003">
                <a:tc>
                  <a:txBody>
                    <a:bodyPr/>
                    <a:lstStyle/>
                    <a:p>
                      <a:pPr>
                        <a:lnSpc>
                          <a:spcPct val="107000"/>
                        </a:lnSpc>
                        <a:spcAft>
                          <a:spcPts val="0"/>
                        </a:spcAft>
                      </a:pPr>
                      <a:r>
                        <a:rPr lang="fr-CA" sz="2600" dirty="0">
                          <a:solidFill>
                            <a:srgbClr val="002060"/>
                          </a:solidFill>
                          <a:effectLst/>
                          <a:latin typeface="Century Schoolbook" panose="02040604050505020304" pitchFamily="18" charset="0"/>
                        </a:rPr>
                        <a:t> </a:t>
                      </a:r>
                      <a:endParaRPr lang="fr-CA" sz="2600" dirty="0">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B w="28575" cap="flat" cmpd="sng" algn="ctr">
                      <a:solidFill>
                        <a:schemeClr val="accent2"/>
                      </a:solidFill>
                      <a:prstDash val="solid"/>
                      <a:round/>
                      <a:headEnd type="none" w="med" len="med"/>
                      <a:tailEnd type="none" w="med" len="med"/>
                    </a:lnB>
                    <a:solidFill>
                      <a:schemeClr val="bg1"/>
                    </a:solidFill>
                  </a:tcPr>
                </a:tc>
                <a:tc>
                  <a:txBody>
                    <a:bodyPr/>
                    <a:lstStyle/>
                    <a:p>
                      <a:pPr algn="ctr">
                        <a:lnSpc>
                          <a:spcPct val="107000"/>
                        </a:lnSpc>
                        <a:spcAft>
                          <a:spcPts val="0"/>
                        </a:spcAft>
                      </a:pPr>
                      <a:r>
                        <a:rPr lang="fr-CA" sz="2600" dirty="0">
                          <a:solidFill>
                            <a:srgbClr val="002060"/>
                          </a:solidFill>
                          <a:effectLst/>
                          <a:latin typeface="Century Schoolbook" panose="02040604050505020304" pitchFamily="18" charset="0"/>
                        </a:rPr>
                        <a:t>18 220</a:t>
                      </a:r>
                      <a:endParaRPr lang="fr-CA" sz="2600" dirty="0">
                        <a:solidFill>
                          <a:srgbClr val="002060"/>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B w="28575" cap="flat" cmpd="sng" algn="ctr">
                      <a:solidFill>
                        <a:schemeClr val="accent2"/>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0852314"/>
                  </a:ext>
                </a:extLst>
              </a:tr>
            </a:tbl>
          </a:graphicData>
        </a:graphic>
      </p:graphicFrame>
    </p:spTree>
    <p:extLst>
      <p:ext uri="{BB962C8B-B14F-4D97-AF65-F5344CB8AC3E}">
        <p14:creationId xmlns:p14="http://schemas.microsoft.com/office/powerpoint/2010/main" val="1377063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custDataLst>
              <p:tags r:id="rId1"/>
            </p:custDataLst>
          </p:nvPr>
        </p:nvSpPr>
        <p:spPr/>
        <p:txBody>
          <a:bodyPr/>
          <a:lstStyle/>
          <a:p>
            <a:fld id="{20EB95C9-C5EB-4D2F-9A8C-086966960D22}" type="slidenum">
              <a:rPr lang="fr-CA" smtClean="0"/>
              <a:pPr/>
              <a:t>5</a:t>
            </a:fld>
            <a:endParaRPr lang="fr-CA" dirty="0"/>
          </a:p>
        </p:txBody>
      </p:sp>
      <p:cxnSp>
        <p:nvCxnSpPr>
          <p:cNvPr id="8" name="Straight Connector 3"/>
          <p:cNvCxnSpPr/>
          <p:nvPr>
            <p:custDataLst>
              <p:tags r:id="rId2"/>
            </p:custDataLst>
          </p:nvPr>
        </p:nvCxnSpPr>
        <p:spPr>
          <a:xfrm>
            <a:off x="404037" y="1737360"/>
            <a:ext cx="10781414"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ZoneTexte 8">
            <a:extLst>
              <a:ext uri="{FF2B5EF4-FFF2-40B4-BE49-F238E27FC236}">
                <a16:creationId xmlns:a16="http://schemas.microsoft.com/office/drawing/2014/main" id="{72B0D4AC-640A-484F-9C0F-62ED69913075}"/>
              </a:ext>
            </a:extLst>
          </p:cNvPr>
          <p:cNvSpPr txBox="1"/>
          <p:nvPr>
            <p:custDataLst>
              <p:tags r:id="rId3"/>
            </p:custDataLst>
          </p:nvPr>
        </p:nvSpPr>
        <p:spPr>
          <a:xfrm>
            <a:off x="182880" y="2086255"/>
            <a:ext cx="11602844" cy="2369880"/>
          </a:xfrm>
          <a:prstGeom prst="rect">
            <a:avLst/>
          </a:prstGeom>
          <a:noFill/>
        </p:spPr>
        <p:txBody>
          <a:bodyPr wrap="square" rtlCol="0">
            <a:spAutoFit/>
          </a:bodyPr>
          <a:lstStyle/>
          <a:p>
            <a:pPr marL="800100" lvl="1" indent="-342900">
              <a:buFont typeface="Wingdings" panose="05000000000000000000" pitchFamily="2" charset="2"/>
              <a:buChar char="Ø"/>
            </a:pPr>
            <a:r>
              <a:rPr lang="fr-CA" sz="2200" b="1" dirty="0">
                <a:solidFill>
                  <a:srgbClr val="002060"/>
                </a:solidFill>
                <a:latin typeface="Century Schoolbook" panose="02040604050505020304" pitchFamily="18" charset="0"/>
              </a:rPr>
              <a:t>Singularité de chaque stage peut complexifier l’accompagnement à offrir</a:t>
            </a:r>
          </a:p>
          <a:p>
            <a:pPr lvl="1"/>
            <a:endParaRPr lang="fr-CA" sz="2200" b="1" dirty="0">
              <a:solidFill>
                <a:srgbClr val="002060"/>
              </a:solidFill>
              <a:latin typeface="Century Schoolbook" panose="02040604050505020304" pitchFamily="18" charset="0"/>
            </a:endParaRPr>
          </a:p>
          <a:p>
            <a:pPr marL="800100" lvl="1" indent="-342900">
              <a:buFont typeface="Wingdings" panose="05000000000000000000" pitchFamily="2" charset="2"/>
              <a:buChar char="Ø"/>
            </a:pPr>
            <a:r>
              <a:rPr lang="fr-CA" sz="2200" b="1" dirty="0">
                <a:solidFill>
                  <a:srgbClr val="002060"/>
                </a:solidFill>
                <a:latin typeface="Century Schoolbook" panose="02040604050505020304" pitchFamily="18" charset="0"/>
              </a:rPr>
              <a:t> </a:t>
            </a:r>
            <a:r>
              <a:rPr lang="fr-CA" sz="2200" dirty="0">
                <a:solidFill>
                  <a:srgbClr val="002060"/>
                </a:solidFill>
                <a:latin typeface="Century Schoolbook" panose="02040604050505020304" pitchFamily="18" charset="0"/>
              </a:rPr>
              <a:t>Formatrices/formateurs universitaires et de terrain soulignent les défis rencontrés par des ESH et leurs préoccupations inhérentes à ces défis (</a:t>
            </a:r>
            <a:r>
              <a:rPr lang="fr-CA" sz="2000" dirty="0">
                <a:solidFill>
                  <a:srgbClr val="002060"/>
                </a:solidFill>
                <a:latin typeface="Century Schoolbook" panose="02040604050505020304" pitchFamily="18" charset="0"/>
                <a:ea typeface="Calibri" panose="020F0502020204030204" pitchFamily="34" charset="0"/>
              </a:rPr>
              <a:t>Philion et al. 2019)</a:t>
            </a:r>
          </a:p>
          <a:p>
            <a:pPr marL="800100" lvl="1" indent="-342900">
              <a:buFont typeface="Wingdings" panose="05000000000000000000" pitchFamily="2" charset="2"/>
              <a:buChar char="Ø"/>
            </a:pPr>
            <a:endParaRPr lang="fr-CA" sz="2000" dirty="0">
              <a:solidFill>
                <a:srgbClr val="002060"/>
              </a:solidFill>
              <a:latin typeface="Century Schoolbook" panose="02040604050505020304" pitchFamily="18" charset="0"/>
              <a:ea typeface="Calibri" panose="020F0502020204030204" pitchFamily="34" charset="0"/>
            </a:endParaRPr>
          </a:p>
          <a:p>
            <a:pPr marL="800100" lvl="1" indent="-342900">
              <a:buFont typeface="Wingdings" panose="05000000000000000000" pitchFamily="2" charset="2"/>
              <a:buChar char="Ø"/>
            </a:pPr>
            <a:endParaRPr lang="fr-CA" sz="2000" dirty="0">
              <a:solidFill>
                <a:srgbClr val="002060"/>
              </a:solidFill>
              <a:latin typeface="Century Schoolbook" panose="02040604050505020304" pitchFamily="18" charset="0"/>
            </a:endParaRPr>
          </a:p>
        </p:txBody>
      </p:sp>
      <p:sp>
        <p:nvSpPr>
          <p:cNvPr id="10" name="Titre 1">
            <a:extLst>
              <a:ext uri="{FF2B5EF4-FFF2-40B4-BE49-F238E27FC236}">
                <a16:creationId xmlns:a16="http://schemas.microsoft.com/office/drawing/2014/main" id="{1217E45C-8CBC-42D9-8982-8F6AD55713AF}"/>
              </a:ext>
            </a:extLst>
          </p:cNvPr>
          <p:cNvSpPr>
            <a:spLocks noGrp="1"/>
          </p:cNvSpPr>
          <p:nvPr>
            <p:ph type="title"/>
            <p:custDataLst>
              <p:tags r:id="rId4"/>
            </p:custDataLst>
          </p:nvPr>
        </p:nvSpPr>
        <p:spPr>
          <a:xfrm>
            <a:off x="1092382" y="336830"/>
            <a:ext cx="9404723" cy="1400530"/>
          </a:xfrm>
        </p:spPr>
        <p:txBody>
          <a:bodyPr/>
          <a:lstStyle/>
          <a:p>
            <a:r>
              <a:rPr lang="fr-FR" dirty="0">
                <a:solidFill>
                  <a:srgbClr val="002060"/>
                </a:solidFill>
                <a:latin typeface="Century Schoolbook" panose="02040604050505020304" pitchFamily="18" charset="0"/>
              </a:rPr>
              <a:t>Problématique : les stages </a:t>
            </a:r>
            <a:endParaRPr lang="fr-CA" dirty="0">
              <a:solidFill>
                <a:srgbClr val="002060"/>
              </a:solidFill>
              <a:latin typeface="Century Schoolbook" panose="02040604050505020304" pitchFamily="18" charset="0"/>
            </a:endParaRPr>
          </a:p>
        </p:txBody>
      </p:sp>
      <p:sp>
        <p:nvSpPr>
          <p:cNvPr id="7" name="Rectangle 6">
            <a:extLst>
              <a:ext uri="{FF2B5EF4-FFF2-40B4-BE49-F238E27FC236}">
                <a16:creationId xmlns:a16="http://schemas.microsoft.com/office/drawing/2014/main" id="{1E6474DE-A4FB-4C1A-A98E-A2DB2AF51B57}"/>
              </a:ext>
            </a:extLst>
          </p:cNvPr>
          <p:cNvSpPr/>
          <p:nvPr/>
        </p:nvSpPr>
        <p:spPr>
          <a:xfrm>
            <a:off x="923939" y="4149536"/>
            <a:ext cx="10660065" cy="2246769"/>
          </a:xfrm>
          <a:prstGeom prst="rect">
            <a:avLst/>
          </a:prstGeom>
        </p:spPr>
        <p:txBody>
          <a:bodyPr wrap="square">
            <a:spAutoFit/>
          </a:bodyPr>
          <a:lstStyle/>
          <a:p>
            <a:r>
              <a:rPr lang="fr-CA" sz="2000" b="1" dirty="0">
                <a:solidFill>
                  <a:srgbClr val="002060"/>
                </a:solidFill>
                <a:latin typeface="Century Schoolbook" panose="02040604050505020304" pitchFamily="18" charset="0"/>
                <a:ea typeface="Calibri" panose="020F0502020204030204" pitchFamily="34" charset="0"/>
              </a:rPr>
              <a:t>Cinq principaux défis</a:t>
            </a:r>
          </a:p>
          <a:p>
            <a:pPr marL="342900" indent="-342900">
              <a:buAutoNum type="arabicParenR"/>
            </a:pPr>
            <a:r>
              <a:rPr lang="fr-CA" sz="2000" dirty="0">
                <a:solidFill>
                  <a:srgbClr val="002060"/>
                </a:solidFill>
                <a:latin typeface="Century Schoolbook" panose="02040604050505020304" pitchFamily="18" charset="0"/>
                <a:ea typeface="Calibri" panose="020F0502020204030204" pitchFamily="34" charset="0"/>
              </a:rPr>
              <a:t>la qualité déficiente du langage écrit ; </a:t>
            </a:r>
          </a:p>
          <a:p>
            <a:pPr marL="342900" indent="-342900">
              <a:buAutoNum type="arabicParenR"/>
            </a:pPr>
            <a:r>
              <a:rPr lang="fr-CA" sz="2000" dirty="0">
                <a:solidFill>
                  <a:srgbClr val="002060"/>
                </a:solidFill>
                <a:latin typeface="Century Schoolbook" panose="02040604050505020304" pitchFamily="18" charset="0"/>
                <a:ea typeface="Calibri" panose="020F0502020204030204" pitchFamily="34" charset="0"/>
              </a:rPr>
              <a:t>la méconnaissance ou non-maitrise des savoirs et savoir-faire ; </a:t>
            </a:r>
          </a:p>
          <a:p>
            <a:pPr marL="342900" indent="-342900">
              <a:buAutoNum type="arabicParenR"/>
            </a:pPr>
            <a:r>
              <a:rPr lang="fr-CA" sz="2000" dirty="0">
                <a:solidFill>
                  <a:srgbClr val="002060"/>
                </a:solidFill>
                <a:latin typeface="Century Schoolbook" panose="02040604050505020304" pitchFamily="18" charset="0"/>
                <a:ea typeface="Calibri" panose="020F0502020204030204" pitchFamily="34" charset="0"/>
              </a:rPr>
              <a:t>les enjeux éthiques découlant de problèmes de savoir-être ou d’attitudes ; </a:t>
            </a:r>
          </a:p>
          <a:p>
            <a:pPr marL="342900" indent="-342900">
              <a:buAutoNum type="arabicParenR"/>
            </a:pPr>
            <a:r>
              <a:rPr lang="fr-CA" sz="2000" dirty="0">
                <a:solidFill>
                  <a:srgbClr val="002060"/>
                </a:solidFill>
                <a:latin typeface="Century Schoolbook" panose="02040604050505020304" pitchFamily="18" charset="0"/>
                <a:ea typeface="Calibri" panose="020F0502020204030204" pitchFamily="34" charset="0"/>
              </a:rPr>
              <a:t>les défis personnels liés à l’anxiété, le stress et les défis organisationnels ; </a:t>
            </a:r>
          </a:p>
          <a:p>
            <a:pPr marL="342900" indent="-342900">
              <a:buAutoNum type="arabicParenR"/>
            </a:pPr>
            <a:r>
              <a:rPr lang="fr-CA" sz="2000" dirty="0">
                <a:solidFill>
                  <a:srgbClr val="002060"/>
                </a:solidFill>
                <a:latin typeface="Century Schoolbook" panose="02040604050505020304" pitchFamily="18" charset="0"/>
                <a:ea typeface="Calibri" panose="020F0502020204030204" pitchFamily="34" charset="0"/>
              </a:rPr>
              <a:t>les enjeux relatifs à la responsabilisation professionnelle (savoir nommer les défis engendrés par leur situation afin d’obtenir un soutien ciblé). </a:t>
            </a:r>
            <a:endParaRPr lang="fr-CA" sz="2000" dirty="0">
              <a:solidFill>
                <a:srgbClr val="002060"/>
              </a:solidFill>
              <a:latin typeface="Century Schoolbook" panose="02040604050505020304" pitchFamily="18" charset="0"/>
            </a:endParaRPr>
          </a:p>
        </p:txBody>
      </p:sp>
    </p:spTree>
    <p:extLst>
      <p:ext uri="{BB962C8B-B14F-4D97-AF65-F5344CB8AC3E}">
        <p14:creationId xmlns:p14="http://schemas.microsoft.com/office/powerpoint/2010/main" val="3090352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custDataLst>
              <p:tags r:id="rId1"/>
            </p:custDataLst>
          </p:nvPr>
        </p:nvSpPr>
        <p:spPr/>
        <p:txBody>
          <a:bodyPr/>
          <a:lstStyle/>
          <a:p>
            <a:fld id="{20EB95C9-C5EB-4D2F-9A8C-086966960D22}" type="slidenum">
              <a:rPr lang="fr-CA" smtClean="0"/>
              <a:pPr/>
              <a:t>6</a:t>
            </a:fld>
            <a:endParaRPr lang="fr-CA" dirty="0"/>
          </a:p>
        </p:txBody>
      </p:sp>
      <p:cxnSp>
        <p:nvCxnSpPr>
          <p:cNvPr id="8" name="Straight Connector 3"/>
          <p:cNvCxnSpPr/>
          <p:nvPr>
            <p:custDataLst>
              <p:tags r:id="rId2"/>
            </p:custDataLst>
          </p:nvPr>
        </p:nvCxnSpPr>
        <p:spPr>
          <a:xfrm>
            <a:off x="572386" y="1511166"/>
            <a:ext cx="10781414"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ZoneTexte 8">
            <a:extLst>
              <a:ext uri="{FF2B5EF4-FFF2-40B4-BE49-F238E27FC236}">
                <a16:creationId xmlns:a16="http://schemas.microsoft.com/office/drawing/2014/main" id="{72B0D4AC-640A-484F-9C0F-62ED69913075}"/>
              </a:ext>
            </a:extLst>
          </p:cNvPr>
          <p:cNvSpPr txBox="1"/>
          <p:nvPr>
            <p:custDataLst>
              <p:tags r:id="rId3"/>
            </p:custDataLst>
          </p:nvPr>
        </p:nvSpPr>
        <p:spPr>
          <a:xfrm>
            <a:off x="110690" y="1737360"/>
            <a:ext cx="11602844" cy="4801314"/>
          </a:xfrm>
          <a:prstGeom prst="rect">
            <a:avLst/>
          </a:prstGeom>
          <a:noFill/>
        </p:spPr>
        <p:txBody>
          <a:bodyPr wrap="square" rtlCol="0">
            <a:spAutoFit/>
          </a:bodyPr>
          <a:lstStyle/>
          <a:p>
            <a:pPr lvl="4"/>
            <a:endParaRPr lang="fr-CA" sz="2200" dirty="0">
              <a:solidFill>
                <a:srgbClr val="002060"/>
              </a:solidFill>
              <a:latin typeface="Century Schoolbook" panose="02040604050505020304" pitchFamily="18" charset="0"/>
            </a:endParaRPr>
          </a:p>
          <a:p>
            <a:pPr marL="800100" lvl="1" indent="-342900">
              <a:buFont typeface="Wingdings" panose="05000000000000000000" pitchFamily="2" charset="2"/>
              <a:buChar char="Ø"/>
            </a:pPr>
            <a:r>
              <a:rPr lang="fr-CA" sz="2200" kern="100" dirty="0">
                <a:solidFill>
                  <a:srgbClr val="002060"/>
                </a:solidFill>
                <a:latin typeface="Century Schoolbook" panose="02040604050505020304" pitchFamily="18" charset="0"/>
                <a:ea typeface="DengXian" panose="02010600030101010101" pitchFamily="2" charset="-122"/>
                <a:cs typeface="Times New Roman" panose="02020603050405020304" pitchFamily="18" charset="0"/>
              </a:rPr>
              <a:t>Préoccupations relatives :</a:t>
            </a:r>
          </a:p>
          <a:p>
            <a:pPr marL="1257300" lvl="2" indent="-342900">
              <a:buFont typeface="Arial" panose="020B0604020202020204" pitchFamily="34" charset="0"/>
              <a:buChar char="•"/>
            </a:pPr>
            <a:r>
              <a:rPr lang="fr-CA" sz="2200" kern="100" dirty="0">
                <a:solidFill>
                  <a:srgbClr val="002060"/>
                </a:solidFill>
                <a:latin typeface="Century Schoolbook" panose="02040604050505020304" pitchFamily="18" charset="0"/>
                <a:ea typeface="DengXian" panose="02010600030101010101" pitchFamily="2" charset="-122"/>
                <a:cs typeface="Times New Roman" panose="02020603050405020304" pitchFamily="18" charset="0"/>
              </a:rPr>
              <a:t>« à l’éthique (divulgation, respect de la confidentialité, risque d’atteinte à la sécurité de l’étudiant ou d’autrui) ;</a:t>
            </a:r>
          </a:p>
          <a:p>
            <a:pPr marL="1257300" lvl="2" indent="-342900">
              <a:buFont typeface="Arial" panose="020B0604020202020204" pitchFamily="34" charset="0"/>
              <a:buChar char="•"/>
            </a:pPr>
            <a:r>
              <a:rPr lang="fr-CA" sz="2200" kern="100" dirty="0">
                <a:solidFill>
                  <a:srgbClr val="002060"/>
                </a:solidFill>
                <a:latin typeface="Century Schoolbook" panose="02040604050505020304" pitchFamily="18" charset="0"/>
                <a:ea typeface="DengXian" panose="02010600030101010101" pitchFamily="2" charset="-122"/>
                <a:cs typeface="Times New Roman" panose="02020603050405020304" pitchFamily="18" charset="0"/>
              </a:rPr>
              <a:t>à l’équité envers les autres étudiants ;</a:t>
            </a:r>
          </a:p>
          <a:p>
            <a:pPr marL="1257300" lvl="2" indent="-342900">
              <a:buFont typeface="Arial" panose="020B0604020202020204" pitchFamily="34" charset="0"/>
              <a:buChar char="•"/>
            </a:pPr>
            <a:r>
              <a:rPr lang="fr-CA" sz="2200" kern="100" dirty="0">
                <a:solidFill>
                  <a:srgbClr val="002060"/>
                </a:solidFill>
                <a:latin typeface="Century Schoolbook" panose="02040604050505020304" pitchFamily="18" charset="0"/>
                <a:ea typeface="DengXian" panose="02010600030101010101" pitchFamily="2" charset="-122"/>
                <a:cs typeface="Times New Roman" panose="02020603050405020304" pitchFamily="18" charset="0"/>
              </a:rPr>
              <a:t>au jugement évaluatif (atteinte des compétences et valeur du diplôme) ;</a:t>
            </a:r>
          </a:p>
          <a:p>
            <a:pPr marL="1257300" lvl="2" indent="-342900">
              <a:buFont typeface="Arial" panose="020B0604020202020204" pitchFamily="34" charset="0"/>
              <a:buChar char="•"/>
            </a:pPr>
            <a:r>
              <a:rPr lang="fr-CA" sz="2200" kern="100" dirty="0">
                <a:solidFill>
                  <a:srgbClr val="002060"/>
                </a:solidFill>
                <a:latin typeface="Century Schoolbook" panose="02040604050505020304" pitchFamily="18" charset="0"/>
                <a:ea typeface="DengXian" panose="02010600030101010101" pitchFamily="2" charset="-122"/>
                <a:cs typeface="Times New Roman" panose="02020603050405020304" pitchFamily="18" charset="0"/>
              </a:rPr>
              <a:t>au type d’accompagnement à offrir » </a:t>
            </a:r>
            <a:r>
              <a:rPr lang="fr-CA" sz="2000" kern="100" dirty="0">
                <a:solidFill>
                  <a:srgbClr val="002060"/>
                </a:solidFill>
                <a:latin typeface="Century Schoolbook" panose="02040604050505020304" pitchFamily="18" charset="0"/>
                <a:ea typeface="DengXian" panose="02010600030101010101" pitchFamily="2" charset="-122"/>
                <a:cs typeface="Times New Roman" panose="02020603050405020304" pitchFamily="18" charset="0"/>
              </a:rPr>
              <a:t>(Philion et al., 2019, p. 67)</a:t>
            </a:r>
            <a:endParaRPr lang="fr-CA" sz="2000" dirty="0">
              <a:solidFill>
                <a:srgbClr val="002060"/>
              </a:solidFill>
              <a:latin typeface="Century Schoolbook" panose="02040604050505020304" pitchFamily="18" charset="0"/>
            </a:endParaRPr>
          </a:p>
          <a:p>
            <a:pPr lvl="2"/>
            <a:endParaRPr lang="fr-CA" sz="2200" dirty="0">
              <a:solidFill>
                <a:srgbClr val="002060"/>
              </a:solidFill>
              <a:latin typeface="Century Schoolbook" panose="02040604050505020304" pitchFamily="18" charset="0"/>
            </a:endParaRPr>
          </a:p>
          <a:p>
            <a:pPr marL="1257300" lvl="2" indent="-342900">
              <a:buFont typeface="Wingdings" panose="05000000000000000000" pitchFamily="2" charset="2"/>
              <a:buChar char="Ø"/>
            </a:pPr>
            <a:r>
              <a:rPr lang="fr-CA" sz="2200" dirty="0">
                <a:solidFill>
                  <a:srgbClr val="002060"/>
                </a:solidFill>
                <a:latin typeface="Century Schoolbook" panose="02040604050505020304" pitchFamily="18" charset="0"/>
              </a:rPr>
              <a:t>Formatrices/formateurs se sentent peu outillé.es pour les accompagner adéquatement</a:t>
            </a:r>
            <a:r>
              <a:rPr lang="fr-CA" sz="2000" dirty="0">
                <a:solidFill>
                  <a:srgbClr val="002060"/>
                </a:solidFill>
                <a:latin typeface="Century Schoolbook" panose="02040604050505020304" pitchFamily="18" charset="0"/>
              </a:rPr>
              <a:t> (Lebel et al., 2016, </a:t>
            </a:r>
            <a:r>
              <a:rPr lang="fr-CA" sz="2000" kern="100" dirty="0">
                <a:solidFill>
                  <a:srgbClr val="002060"/>
                </a:solidFill>
                <a:latin typeface="Century Schoolbook" panose="02040604050505020304" pitchFamily="18" charset="0"/>
                <a:ea typeface="DengXian" panose="02010600030101010101" pitchFamily="2" charset="-122"/>
                <a:cs typeface="Times New Roman" panose="02020603050405020304" pitchFamily="18" charset="0"/>
              </a:rPr>
              <a:t>Philion et al., 2019</a:t>
            </a:r>
            <a:r>
              <a:rPr lang="fr-CA" sz="2000" dirty="0">
                <a:solidFill>
                  <a:srgbClr val="002060"/>
                </a:solidFill>
                <a:latin typeface="Century Schoolbook" panose="02040604050505020304" pitchFamily="18" charset="0"/>
              </a:rPr>
              <a:t>)</a:t>
            </a:r>
          </a:p>
          <a:p>
            <a:pPr lvl="2"/>
            <a:endParaRPr lang="fr-CA" sz="2000" dirty="0">
              <a:solidFill>
                <a:srgbClr val="002060"/>
              </a:solidFill>
              <a:latin typeface="Century Schoolbook" panose="02040604050505020304" pitchFamily="18" charset="0"/>
            </a:endParaRPr>
          </a:p>
          <a:p>
            <a:pPr marL="1257300" lvl="2" indent="-342900">
              <a:buFont typeface="Wingdings" panose="05000000000000000000" pitchFamily="2" charset="2"/>
              <a:buChar char="Ø"/>
            </a:pPr>
            <a:r>
              <a:rPr lang="fr-CA" sz="2200" dirty="0">
                <a:solidFill>
                  <a:srgbClr val="002060"/>
                </a:solidFill>
                <a:latin typeface="Century Schoolbook" panose="02040604050505020304" pitchFamily="18" charset="0"/>
              </a:rPr>
              <a:t>Veulent </a:t>
            </a:r>
            <a:r>
              <a:rPr lang="fr-CA" sz="2200" i="1" dirty="0">
                <a:solidFill>
                  <a:srgbClr val="002060"/>
                </a:solidFill>
                <a:latin typeface="Century Schoolbook" panose="02040604050505020304" pitchFamily="18" charset="0"/>
              </a:rPr>
              <a:t>savoir comment les accompagner </a:t>
            </a:r>
            <a:r>
              <a:rPr lang="fr-CA" sz="2200" dirty="0">
                <a:solidFill>
                  <a:srgbClr val="002060"/>
                </a:solidFill>
                <a:latin typeface="Century Schoolbook" panose="02040604050505020304" pitchFamily="18" charset="0"/>
              </a:rPr>
              <a:t>dans une perspective de responsabilité partagée </a:t>
            </a:r>
            <a:r>
              <a:rPr lang="fr-CA" sz="2000" dirty="0">
                <a:solidFill>
                  <a:srgbClr val="002060"/>
                </a:solidFill>
                <a:latin typeface="Century Schoolbook" panose="02040604050505020304" pitchFamily="18" charset="0"/>
              </a:rPr>
              <a:t>(</a:t>
            </a:r>
            <a:r>
              <a:rPr lang="fr-CA" sz="2000" kern="100" dirty="0">
                <a:solidFill>
                  <a:srgbClr val="002060"/>
                </a:solidFill>
                <a:latin typeface="Century Schoolbook" panose="02040604050505020304" pitchFamily="18" charset="0"/>
                <a:ea typeface="DengXian" panose="02010600030101010101" pitchFamily="2" charset="-122"/>
                <a:cs typeface="Times New Roman" panose="02020603050405020304" pitchFamily="18" charset="0"/>
              </a:rPr>
              <a:t>Philion et al., 2019, 2023)</a:t>
            </a:r>
            <a:endParaRPr lang="fr-CA" sz="2000" dirty="0">
              <a:latin typeface="Century Schoolbook" panose="02040604050505020304" pitchFamily="18" charset="0"/>
            </a:endParaRPr>
          </a:p>
          <a:p>
            <a:endParaRPr lang="fr-CA" sz="2200" dirty="0">
              <a:latin typeface="Century Schoolbook" panose="02040604050505020304" pitchFamily="18" charset="0"/>
            </a:endParaRPr>
          </a:p>
        </p:txBody>
      </p:sp>
      <p:sp>
        <p:nvSpPr>
          <p:cNvPr id="10" name="Titre 1">
            <a:extLst>
              <a:ext uri="{FF2B5EF4-FFF2-40B4-BE49-F238E27FC236}">
                <a16:creationId xmlns:a16="http://schemas.microsoft.com/office/drawing/2014/main" id="{1217E45C-8CBC-42D9-8982-8F6AD55713AF}"/>
              </a:ext>
            </a:extLst>
          </p:cNvPr>
          <p:cNvSpPr>
            <a:spLocks noGrp="1"/>
          </p:cNvSpPr>
          <p:nvPr>
            <p:ph type="title"/>
            <p:custDataLst>
              <p:tags r:id="rId4"/>
            </p:custDataLst>
          </p:nvPr>
        </p:nvSpPr>
        <p:spPr>
          <a:xfrm>
            <a:off x="1006549" y="336830"/>
            <a:ext cx="9404723" cy="1400530"/>
          </a:xfrm>
        </p:spPr>
        <p:txBody>
          <a:bodyPr/>
          <a:lstStyle/>
          <a:p>
            <a:r>
              <a:rPr lang="fr-FR" dirty="0">
                <a:solidFill>
                  <a:srgbClr val="002060"/>
                </a:solidFill>
                <a:latin typeface="Century Schoolbook" panose="02040604050505020304" pitchFamily="18" charset="0"/>
              </a:rPr>
              <a:t>Problématique : les stages </a:t>
            </a:r>
            <a:endParaRPr lang="fr-CA" dirty="0">
              <a:solidFill>
                <a:srgbClr val="002060"/>
              </a:solidFill>
              <a:latin typeface="Century Schoolbook" panose="02040604050505020304" pitchFamily="18" charset="0"/>
            </a:endParaRPr>
          </a:p>
        </p:txBody>
      </p:sp>
    </p:spTree>
    <p:extLst>
      <p:ext uri="{BB962C8B-B14F-4D97-AF65-F5344CB8AC3E}">
        <p14:creationId xmlns:p14="http://schemas.microsoft.com/office/powerpoint/2010/main" val="1014568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08DF6C76-2A27-4E39-B08E-E3C7173D0956}"/>
              </a:ext>
            </a:extLst>
          </p:cNvPr>
          <p:cNvSpPr>
            <a:spLocks noGrp="1"/>
          </p:cNvSpPr>
          <p:nvPr>
            <p:ph type="sldNum" sz="quarter" idx="12"/>
          </p:nvPr>
        </p:nvSpPr>
        <p:spPr/>
        <p:txBody>
          <a:bodyPr/>
          <a:lstStyle/>
          <a:p>
            <a:fld id="{D51A8B4C-BC9A-4FAD-AB21-527FAC66BED1}" type="slidenum">
              <a:rPr lang="fr-CA" smtClean="0"/>
              <a:t>7</a:t>
            </a:fld>
            <a:endParaRPr lang="fr-CA"/>
          </a:p>
        </p:txBody>
      </p:sp>
      <p:sp>
        <p:nvSpPr>
          <p:cNvPr id="5" name="Rectangle 4">
            <a:extLst>
              <a:ext uri="{FF2B5EF4-FFF2-40B4-BE49-F238E27FC236}">
                <a16:creationId xmlns:a16="http://schemas.microsoft.com/office/drawing/2014/main" id="{0453EC8C-D1EB-4E15-9D06-7896D9C3305B}"/>
              </a:ext>
            </a:extLst>
          </p:cNvPr>
          <p:cNvSpPr/>
          <p:nvPr/>
        </p:nvSpPr>
        <p:spPr>
          <a:xfrm>
            <a:off x="688204" y="1782032"/>
            <a:ext cx="10967990" cy="4031873"/>
          </a:xfrm>
          <a:prstGeom prst="rect">
            <a:avLst/>
          </a:prstGeom>
        </p:spPr>
        <p:txBody>
          <a:bodyPr wrap="square">
            <a:spAutoFit/>
          </a:bodyPr>
          <a:lstStyle/>
          <a:p>
            <a:pPr algn="just">
              <a:spcAft>
                <a:spcPts val="0"/>
              </a:spcAft>
            </a:pPr>
            <a:r>
              <a:rPr lang="fr-CA" sz="2200" b="1"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Trois types de mesures </a:t>
            </a:r>
            <a:r>
              <a:rPr lang="fr-CA" dirty="0">
                <a:solidFill>
                  <a:schemeClr val="accent1">
                    <a:lumMod val="50000"/>
                  </a:schemeClr>
                </a:solidFill>
                <a:latin typeface="Century Schoolbook" panose="02040604050505020304" pitchFamily="18" charset="0"/>
                <a:ea typeface="Calibri" panose="020F0502020204030204" pitchFamily="34" charset="0"/>
                <a:cs typeface="Times New Roman" panose="02020603050405020304" pitchFamily="18" charset="0"/>
              </a:rPr>
              <a:t>(</a:t>
            </a:r>
            <a:r>
              <a:rPr lang="fr-CA" dirty="0" err="1">
                <a:solidFill>
                  <a:srgbClr val="002060"/>
                </a:solidFill>
                <a:latin typeface="Century Schoolbook" panose="02040604050505020304" pitchFamily="18" charset="0"/>
                <a:cs typeface="Calibri" panose="020F0502020204030204" pitchFamily="34" charset="0"/>
              </a:rPr>
              <a:t>Abels</a:t>
            </a:r>
            <a:r>
              <a:rPr lang="fr-CA" dirty="0">
                <a:solidFill>
                  <a:srgbClr val="002060"/>
                </a:solidFill>
                <a:latin typeface="Century Schoolbook" panose="02040604050505020304" pitchFamily="18" charset="0"/>
                <a:cs typeface="Calibri" panose="020F0502020204030204" pitchFamily="34" charset="0"/>
              </a:rPr>
              <a:t>, 2005; </a:t>
            </a:r>
            <a:r>
              <a:rPr lang="fr-CA" dirty="0" err="1">
                <a:solidFill>
                  <a:srgbClr val="002060"/>
                </a:solidFill>
                <a:latin typeface="Century Schoolbook" panose="02040604050505020304" pitchFamily="18" charset="0"/>
                <a:cs typeface="Calibri" panose="020F0502020204030204" pitchFamily="34" charset="0"/>
              </a:rPr>
              <a:t>Akins</a:t>
            </a:r>
            <a:r>
              <a:rPr lang="fr-CA" dirty="0">
                <a:solidFill>
                  <a:srgbClr val="002060"/>
                </a:solidFill>
                <a:latin typeface="Century Schoolbook" panose="02040604050505020304" pitchFamily="18" charset="0"/>
                <a:cs typeface="Calibri" panose="020F0502020204030204" pitchFamily="34" charset="0"/>
              </a:rPr>
              <a:t>, Change et Page, 2001; </a:t>
            </a:r>
            <a:r>
              <a:rPr lang="fr-CA" dirty="0">
                <a:solidFill>
                  <a:schemeClr val="accent1">
                    <a:lumMod val="50000"/>
                  </a:schemeClr>
                </a:solidFill>
                <a:latin typeface="Century Schoolbook" panose="02040604050505020304" pitchFamily="18" charset="0"/>
                <a:ea typeface="Calibri" panose="020F0502020204030204" pitchFamily="34" charset="0"/>
                <a:cs typeface="Times New Roman" panose="02020603050405020304" pitchFamily="18" charset="0"/>
              </a:rPr>
              <a:t>Philion et al, 2019) </a:t>
            </a:r>
          </a:p>
          <a:p>
            <a:pPr algn="just">
              <a:spcAft>
                <a:spcPts val="0"/>
              </a:spcAft>
            </a:pPr>
            <a:endParaRPr lang="fr-CA" dirty="0">
              <a:solidFill>
                <a:schemeClr val="accent1">
                  <a:lumMod val="50000"/>
                </a:schemeClr>
              </a:solidFill>
              <a:latin typeface="Century Schoolbook" panose="02040604050505020304" pitchFamily="18" charset="0"/>
              <a:ea typeface="Calibri" panose="020F0502020204030204" pitchFamily="34" charset="0"/>
              <a:cs typeface="Times New Roman" panose="02020603050405020304" pitchFamily="18" charset="0"/>
            </a:endParaRPr>
          </a:p>
          <a:p>
            <a:pPr algn="just">
              <a:spcAft>
                <a:spcPts val="0"/>
              </a:spcAft>
            </a:pPr>
            <a:r>
              <a:rPr lang="fr-CA" sz="22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1) Gestion flexible du temps (ex., délais travaux, horaires modifiés, prolongement du stage) ;</a:t>
            </a:r>
          </a:p>
          <a:p>
            <a:pPr algn="just">
              <a:spcAft>
                <a:spcPts val="0"/>
              </a:spcAft>
            </a:pPr>
            <a:r>
              <a:rPr lang="fr-CA" sz="22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2) Accès à des aides technologiques (ex., logiciel correcteur, synthèse vocale) ;</a:t>
            </a:r>
          </a:p>
          <a:p>
            <a:pPr algn="just">
              <a:spcAft>
                <a:spcPts val="0"/>
              </a:spcAft>
            </a:pPr>
            <a:r>
              <a:rPr lang="fr-CA" sz="22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3) Choix des formatrices et des milieux de stage disposés à offrir un soutien à des ESH.</a:t>
            </a:r>
          </a:p>
          <a:p>
            <a:pPr algn="just">
              <a:spcAft>
                <a:spcPts val="0"/>
              </a:spcAft>
            </a:pPr>
            <a:endParaRPr lang="fr-CA" sz="2200" dirty="0">
              <a:solidFill>
                <a:srgbClr val="002060"/>
              </a:solidFill>
              <a:latin typeface="Century Schoolbook" panose="02040604050505020304" pitchFamily="18" charset="0"/>
              <a:cs typeface="Calibri" panose="020F0502020204030204" pitchFamily="34" charset="0"/>
            </a:endParaRPr>
          </a:p>
          <a:p>
            <a:pPr algn="just">
              <a:spcAft>
                <a:spcPts val="0"/>
              </a:spcAft>
            </a:pPr>
            <a:r>
              <a:rPr lang="fr-CA" sz="2200" b="1"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Les mesures d’accompagnement </a:t>
            </a:r>
          </a:p>
          <a:p>
            <a:pPr marL="285750" indent="-285750" algn="just">
              <a:spcAft>
                <a:spcPts val="0"/>
              </a:spcAft>
              <a:buFont typeface="Wingdings" panose="05000000000000000000" pitchFamily="2" charset="2"/>
              <a:buChar char="Ø"/>
            </a:pPr>
            <a:r>
              <a:rPr lang="fr-CA" sz="2200" b="1"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Pierre angulaire pour aider les ST à relever les défis rencontrés</a:t>
            </a:r>
            <a:r>
              <a:rPr lang="fr-CA" sz="22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fr-CA"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(Griffiths, 2012; Hill, 2016; King, 2019; Lund, 2020; Philion et al., 2019)</a:t>
            </a:r>
          </a:p>
          <a:p>
            <a:pPr algn="just">
              <a:spcAft>
                <a:spcPts val="0"/>
              </a:spcAft>
            </a:pPr>
            <a:endParaRPr lang="fr-CA" sz="22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Wingdings" panose="05000000000000000000" pitchFamily="2" charset="2"/>
              <a:buChar char="§"/>
            </a:pPr>
            <a:r>
              <a:rPr lang="fr-CA" sz="22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Ces études ne précisent pas les mesures d’accompagnement offertes par les formatrices </a:t>
            </a:r>
            <a:r>
              <a:rPr lang="fr-CA" sz="2200" u="sng"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ni celles souhaitées par les stagiaires pour répondre à leurs besoins.</a:t>
            </a:r>
            <a:r>
              <a:rPr lang="fr-CA" sz="22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endParaRPr lang="fr-CA" sz="22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Titre 1">
            <a:extLst>
              <a:ext uri="{FF2B5EF4-FFF2-40B4-BE49-F238E27FC236}">
                <a16:creationId xmlns:a16="http://schemas.microsoft.com/office/drawing/2014/main" id="{88CF9D41-1CB5-402C-B8F6-D1160038C8ED}"/>
              </a:ext>
            </a:extLst>
          </p:cNvPr>
          <p:cNvSpPr>
            <a:spLocks noGrp="1"/>
          </p:cNvSpPr>
          <p:nvPr>
            <p:ph type="title"/>
            <p:custDataLst>
              <p:tags r:id="rId1"/>
            </p:custDataLst>
          </p:nvPr>
        </p:nvSpPr>
        <p:spPr>
          <a:xfrm>
            <a:off x="607742" y="275553"/>
            <a:ext cx="12344399" cy="1400530"/>
          </a:xfrm>
        </p:spPr>
        <p:txBody>
          <a:bodyPr>
            <a:normAutofit/>
          </a:bodyPr>
          <a:lstStyle/>
          <a:p>
            <a:r>
              <a:rPr lang="fr-FR" sz="4200" dirty="0">
                <a:solidFill>
                  <a:srgbClr val="002060"/>
                </a:solidFill>
                <a:latin typeface="Century Schoolbook" panose="02040604050505020304" pitchFamily="18" charset="0"/>
              </a:rPr>
              <a:t>Problématique : constats à ce jour </a:t>
            </a:r>
            <a:endParaRPr lang="fr-CA" sz="4200" dirty="0">
              <a:solidFill>
                <a:srgbClr val="002060"/>
              </a:solidFill>
              <a:latin typeface="Century Schoolbook" panose="02040604050505020304" pitchFamily="18" charset="0"/>
            </a:endParaRPr>
          </a:p>
        </p:txBody>
      </p:sp>
    </p:spTree>
    <p:extLst>
      <p:ext uri="{BB962C8B-B14F-4D97-AF65-F5344CB8AC3E}">
        <p14:creationId xmlns:p14="http://schemas.microsoft.com/office/powerpoint/2010/main" val="3298264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172545" y="336830"/>
            <a:ext cx="9404723" cy="1292579"/>
          </a:xfrm>
        </p:spPr>
        <p:txBody>
          <a:bodyPr>
            <a:normAutofit/>
          </a:bodyPr>
          <a:lstStyle/>
          <a:p>
            <a:r>
              <a:rPr lang="fr-CA" dirty="0">
                <a:solidFill>
                  <a:srgbClr val="002060"/>
                </a:solidFill>
                <a:latin typeface="Century Schoolbook" panose="02040604050505020304" pitchFamily="18" charset="0"/>
              </a:rPr>
              <a:t>Objectifs spécifiques </a:t>
            </a:r>
          </a:p>
        </p:txBody>
      </p:sp>
      <p:sp>
        <p:nvSpPr>
          <p:cNvPr id="3" name="Espace réservé du contenu 2"/>
          <p:cNvSpPr>
            <a:spLocks noGrp="1"/>
          </p:cNvSpPr>
          <p:nvPr>
            <p:ph idx="1"/>
            <p:custDataLst>
              <p:tags r:id="rId2"/>
            </p:custDataLst>
          </p:nvPr>
        </p:nvSpPr>
        <p:spPr>
          <a:xfrm>
            <a:off x="1144313" y="2243406"/>
            <a:ext cx="10041138" cy="4065954"/>
          </a:xfrm>
        </p:spPr>
        <p:txBody>
          <a:bodyPr>
            <a:noAutofit/>
          </a:bodyPr>
          <a:lstStyle/>
          <a:p>
            <a:pPr marL="514350" indent="-514350">
              <a:buAutoNum type="arabicParenR"/>
            </a:pPr>
            <a:r>
              <a:rPr lang="fr-CA"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Identifier les principaux défis rencontrés par les stagiaires en SH et les facteurs pouvant aggraver ces défis ; </a:t>
            </a:r>
          </a:p>
          <a:p>
            <a:pPr marL="514350" indent="-514350">
              <a:buAutoNum type="arabicParenR"/>
            </a:pPr>
            <a:r>
              <a:rPr lang="fr-CA"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Identifier les actions (stratégies) posées par les ST pour remédier à leurs défis ;</a:t>
            </a:r>
          </a:p>
          <a:p>
            <a:pPr marL="514350" indent="-514350">
              <a:buAutoNum type="arabicParenR"/>
            </a:pPr>
            <a:r>
              <a:rPr lang="fr-CA"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Définir les mesures d’accompagnement souhaitées par ces dernières de la part des formatrices de terrain et universitaire afin de les aider à composer avec leurs principaux défis.</a:t>
            </a:r>
            <a:endParaRPr lang="fr-CA" dirty="0">
              <a:solidFill>
                <a:schemeClr val="accent1">
                  <a:lumMod val="50000"/>
                </a:schemeClr>
              </a:solidFill>
              <a:latin typeface="Century Schoolbook" panose="02040604050505020304" pitchFamily="18" charset="0"/>
            </a:endParaRPr>
          </a:p>
          <a:p>
            <a:pPr marL="457200" lvl="1" indent="0">
              <a:buNone/>
            </a:pPr>
            <a:endParaRPr lang="fr-CA" dirty="0">
              <a:solidFill>
                <a:schemeClr val="accent1">
                  <a:lumMod val="50000"/>
                </a:schemeClr>
              </a:solidFill>
              <a:latin typeface="Century Schoolbook" panose="02040604050505020304" pitchFamily="18" charset="0"/>
            </a:endParaRPr>
          </a:p>
        </p:txBody>
      </p:sp>
      <p:sp>
        <p:nvSpPr>
          <p:cNvPr id="7" name="Espace réservé du numéro de diapositive 6"/>
          <p:cNvSpPr>
            <a:spLocks noGrp="1"/>
          </p:cNvSpPr>
          <p:nvPr>
            <p:ph type="sldNum" sz="quarter" idx="12"/>
            <p:custDataLst>
              <p:tags r:id="rId3"/>
            </p:custDataLst>
          </p:nvPr>
        </p:nvSpPr>
        <p:spPr/>
        <p:txBody>
          <a:bodyPr/>
          <a:lstStyle/>
          <a:p>
            <a:fld id="{6113E31D-E2AB-40D1-8B51-AFA5AFEF393A}" type="slidenum">
              <a:rPr lang="en-US" smtClean="0"/>
              <a:pPr/>
              <a:t>8</a:t>
            </a:fld>
            <a:endParaRPr lang="en-US" dirty="0"/>
          </a:p>
        </p:txBody>
      </p:sp>
      <p:cxnSp>
        <p:nvCxnSpPr>
          <p:cNvPr id="4" name="Straight Connector 3"/>
          <p:cNvCxnSpPr/>
          <p:nvPr>
            <p:custDataLst>
              <p:tags r:id="rId4"/>
            </p:custDataLst>
          </p:nvPr>
        </p:nvCxnSpPr>
        <p:spPr>
          <a:xfrm>
            <a:off x="404037" y="1505132"/>
            <a:ext cx="10781414"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3502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203672" y="461345"/>
            <a:ext cx="9404723" cy="1400530"/>
          </a:xfrm>
        </p:spPr>
        <p:txBody>
          <a:bodyPr/>
          <a:lstStyle/>
          <a:p>
            <a:r>
              <a:rPr lang="fr-CA" dirty="0">
                <a:solidFill>
                  <a:srgbClr val="002060"/>
                </a:solidFill>
                <a:latin typeface="Century Schoolbook" panose="02040604050505020304" pitchFamily="18" charset="0"/>
              </a:rPr>
              <a:t>Méthodologie </a:t>
            </a:r>
            <a:endParaRPr lang="fr-CA" sz="3200" dirty="0">
              <a:solidFill>
                <a:srgbClr val="002060"/>
              </a:solidFill>
              <a:latin typeface="Century Schoolbook" panose="02040604050505020304" pitchFamily="18" charset="0"/>
            </a:endParaRPr>
          </a:p>
        </p:txBody>
      </p:sp>
      <p:sp>
        <p:nvSpPr>
          <p:cNvPr id="3" name="Espace réservé du contenu 2"/>
          <p:cNvSpPr>
            <a:spLocks noGrp="1"/>
          </p:cNvSpPr>
          <p:nvPr>
            <p:ph sz="half" idx="1"/>
            <p:custDataLst>
              <p:tags r:id="rId2"/>
            </p:custDataLst>
          </p:nvPr>
        </p:nvSpPr>
        <p:spPr>
          <a:xfrm>
            <a:off x="768223" y="2121055"/>
            <a:ext cx="11253730" cy="3168025"/>
          </a:xfrm>
        </p:spPr>
        <p:txBody>
          <a:bodyPr>
            <a:noAutofit/>
          </a:bodyPr>
          <a:lstStyle/>
          <a:p>
            <a:pPr marL="0" indent="0">
              <a:buNone/>
            </a:pPr>
            <a:r>
              <a:rPr lang="fr-CA" dirty="0">
                <a:solidFill>
                  <a:schemeClr val="accent1">
                    <a:lumMod val="50000"/>
                  </a:schemeClr>
                </a:solidFill>
                <a:latin typeface="Century Schoolbook" panose="02040604050505020304" pitchFamily="18" charset="0"/>
              </a:rPr>
              <a:t>Recherche exploratoire</a:t>
            </a:r>
          </a:p>
          <a:p>
            <a:r>
              <a:rPr lang="fr-CA" dirty="0">
                <a:solidFill>
                  <a:schemeClr val="accent1">
                    <a:lumMod val="50000"/>
                  </a:schemeClr>
                </a:solidFill>
                <a:latin typeface="Century Schoolbook" panose="02040604050505020304" pitchFamily="18" charset="0"/>
              </a:rPr>
              <a:t> Approche mixte combinant des données quantitatives et qualitatives obtenues par :</a:t>
            </a:r>
          </a:p>
          <a:p>
            <a:endParaRPr lang="fr-CA" sz="2600" dirty="0">
              <a:solidFill>
                <a:schemeClr val="accent1">
                  <a:lumMod val="50000"/>
                </a:schemeClr>
              </a:solidFill>
              <a:latin typeface="Century Schoolbook" panose="02040604050505020304" pitchFamily="18" charset="0"/>
            </a:endParaRPr>
          </a:p>
          <a:p>
            <a:pPr marL="457200" lvl="1" indent="0">
              <a:buNone/>
            </a:pPr>
            <a:r>
              <a:rPr lang="fr-CA" sz="2600" dirty="0">
                <a:solidFill>
                  <a:schemeClr val="accent1">
                    <a:lumMod val="50000"/>
                  </a:schemeClr>
                </a:solidFill>
                <a:latin typeface="Century Schoolbook" panose="02040604050505020304" pitchFamily="18" charset="0"/>
              </a:rPr>
              <a:t>1) un questionnaire portant sur l’expérience individuelle de</a:t>
            </a:r>
          </a:p>
          <a:p>
            <a:pPr marL="457200" lvl="1" indent="0">
              <a:buNone/>
            </a:pPr>
            <a:r>
              <a:rPr lang="fr-CA" sz="2600" dirty="0">
                <a:solidFill>
                  <a:schemeClr val="accent1">
                    <a:lumMod val="50000"/>
                  </a:schemeClr>
                </a:solidFill>
                <a:latin typeface="Century Schoolbook" panose="02040604050505020304" pitchFamily="18" charset="0"/>
              </a:rPr>
              <a:t>     stagiaires en SH </a:t>
            </a:r>
          </a:p>
          <a:p>
            <a:pPr lvl="1">
              <a:buFont typeface="Wingdings" panose="05000000000000000000" pitchFamily="2" charset="2"/>
              <a:buChar char="Ø"/>
            </a:pPr>
            <a:endParaRPr lang="fr-CA" sz="2600" dirty="0">
              <a:solidFill>
                <a:schemeClr val="accent1">
                  <a:lumMod val="50000"/>
                </a:schemeClr>
              </a:solidFill>
              <a:latin typeface="Century Schoolbook" panose="02040604050505020304" pitchFamily="18" charset="0"/>
            </a:endParaRPr>
          </a:p>
          <a:p>
            <a:pPr marL="457200" lvl="1" indent="0">
              <a:buNone/>
            </a:pPr>
            <a:r>
              <a:rPr lang="fr-CA" sz="2600" dirty="0">
                <a:solidFill>
                  <a:schemeClr val="accent1">
                    <a:lumMod val="50000"/>
                  </a:schemeClr>
                </a:solidFill>
                <a:latin typeface="Century Schoolbook" panose="02040604050505020304" pitchFamily="18" charset="0"/>
              </a:rPr>
              <a:t>2) des entretiens de groupe </a:t>
            </a:r>
          </a:p>
          <a:p>
            <a:pPr marL="0" indent="0">
              <a:buNone/>
            </a:pPr>
            <a:endParaRPr lang="fr-CA" sz="2400" b="1" dirty="0">
              <a:solidFill>
                <a:schemeClr val="accent1">
                  <a:lumMod val="50000"/>
                </a:schemeClr>
              </a:solidFill>
              <a:latin typeface="Century Schoolbook" panose="02040604050505020304" pitchFamily="18" charset="0"/>
            </a:endParaRPr>
          </a:p>
        </p:txBody>
      </p:sp>
      <p:sp>
        <p:nvSpPr>
          <p:cNvPr id="4" name="Espace réservé du numéro de diapositive 3"/>
          <p:cNvSpPr>
            <a:spLocks noGrp="1"/>
          </p:cNvSpPr>
          <p:nvPr>
            <p:ph type="sldNum" sz="quarter" idx="12"/>
            <p:custDataLst>
              <p:tags r:id="rId3"/>
            </p:custDataLst>
          </p:nvPr>
        </p:nvSpPr>
        <p:spPr/>
        <p:txBody>
          <a:bodyPr/>
          <a:lstStyle/>
          <a:p>
            <a:fld id="{6113E31D-E2AB-40D1-8B51-AFA5AFEF393A}" type="slidenum">
              <a:rPr lang="en-US" smtClean="0"/>
              <a:pPr/>
              <a:t>9</a:t>
            </a:fld>
            <a:endParaRPr lang="en-US" dirty="0"/>
          </a:p>
        </p:txBody>
      </p:sp>
      <p:cxnSp>
        <p:nvCxnSpPr>
          <p:cNvPr id="6" name="Straight Connector 3"/>
          <p:cNvCxnSpPr/>
          <p:nvPr>
            <p:custDataLst>
              <p:tags r:id="rId4"/>
            </p:custDataLst>
          </p:nvPr>
        </p:nvCxnSpPr>
        <p:spPr>
          <a:xfrm>
            <a:off x="404037" y="1747993"/>
            <a:ext cx="10781414"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54975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00.xml><?xml version="1.0" encoding="utf-8"?>
<p:tagLst xmlns:a="http://schemas.openxmlformats.org/drawingml/2006/main" xmlns:r="http://schemas.openxmlformats.org/officeDocument/2006/relationships" xmlns:p="http://schemas.openxmlformats.org/presentationml/2006/main">
  <p:tag name="NUM" val="1"/>
</p:tagLst>
</file>

<file path=ppt/tags/tag101.xml><?xml version="1.0" encoding="utf-8"?>
<p:tagLst xmlns:a="http://schemas.openxmlformats.org/drawingml/2006/main" xmlns:r="http://schemas.openxmlformats.org/officeDocument/2006/relationships" xmlns:p="http://schemas.openxmlformats.org/presentationml/2006/main">
  <p:tag name="NUM" val="2"/>
</p:tagLst>
</file>

<file path=ppt/tags/tag102.xml><?xml version="1.0" encoding="utf-8"?>
<p:tagLst xmlns:a="http://schemas.openxmlformats.org/drawingml/2006/main" xmlns:r="http://schemas.openxmlformats.org/officeDocument/2006/relationships" xmlns:p="http://schemas.openxmlformats.org/presentationml/2006/main">
  <p:tag name="NUM" val="3"/>
</p:tagLst>
</file>

<file path=ppt/tags/tag103.xml><?xml version="1.0" encoding="utf-8"?>
<p:tagLst xmlns:a="http://schemas.openxmlformats.org/drawingml/2006/main" xmlns:r="http://schemas.openxmlformats.org/officeDocument/2006/relationships" xmlns:p="http://schemas.openxmlformats.org/presentationml/2006/main">
  <p:tag name="NUM" val="1"/>
</p:tagLst>
</file>

<file path=ppt/tags/tag104.xml><?xml version="1.0" encoding="utf-8"?>
<p:tagLst xmlns:a="http://schemas.openxmlformats.org/drawingml/2006/main" xmlns:r="http://schemas.openxmlformats.org/officeDocument/2006/relationships" xmlns:p="http://schemas.openxmlformats.org/presentationml/2006/main">
  <p:tag name="NUM" val="2"/>
</p:tagLst>
</file>

<file path=ppt/tags/tag105.xml><?xml version="1.0" encoding="utf-8"?>
<p:tagLst xmlns:a="http://schemas.openxmlformats.org/drawingml/2006/main" xmlns:r="http://schemas.openxmlformats.org/officeDocument/2006/relationships" xmlns:p="http://schemas.openxmlformats.org/presentationml/2006/main">
  <p:tag name="NUM" val="3"/>
</p:tagLst>
</file>

<file path=ppt/tags/tag106.xml><?xml version="1.0" encoding="utf-8"?>
<p:tagLst xmlns:a="http://schemas.openxmlformats.org/drawingml/2006/main" xmlns:r="http://schemas.openxmlformats.org/officeDocument/2006/relationships" xmlns:p="http://schemas.openxmlformats.org/presentationml/2006/main">
  <p:tag name="NUM" val="2"/>
</p:tagLst>
</file>

<file path=ppt/tags/tag107.xml><?xml version="1.0" encoding="utf-8"?>
<p:tagLst xmlns:a="http://schemas.openxmlformats.org/drawingml/2006/main" xmlns:r="http://schemas.openxmlformats.org/officeDocument/2006/relationships" xmlns:p="http://schemas.openxmlformats.org/presentationml/2006/main">
  <p:tag name="NUM" val="2"/>
</p:tagLst>
</file>

<file path=ppt/tags/tag108.xml><?xml version="1.0" encoding="utf-8"?>
<p:tagLst xmlns:a="http://schemas.openxmlformats.org/drawingml/2006/main" xmlns:r="http://schemas.openxmlformats.org/officeDocument/2006/relationships" xmlns:p="http://schemas.openxmlformats.org/presentationml/2006/main">
  <p:tag name="NUM" val="2"/>
</p:tagLst>
</file>

<file path=ppt/tags/tag109.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4"/>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4"/>
</p:tagLst>
</file>

<file path=ppt/tags/tag22.xml><?xml version="1.0" encoding="utf-8"?>
<p:tagLst xmlns:a="http://schemas.openxmlformats.org/drawingml/2006/main" xmlns:r="http://schemas.openxmlformats.org/officeDocument/2006/relationships" xmlns:p="http://schemas.openxmlformats.org/presentationml/2006/main">
  <p:tag name="NUM" val="4"/>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4"/>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4"/>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4"/>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4"/>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4"/>
</p:tagLst>
</file>

<file path=ppt/tags/tag37.xml><?xml version="1.0" encoding="utf-8"?>
<p:tagLst xmlns:a="http://schemas.openxmlformats.org/drawingml/2006/main" xmlns:r="http://schemas.openxmlformats.org/officeDocument/2006/relationships" xmlns:p="http://schemas.openxmlformats.org/presentationml/2006/main">
  <p:tag name="NUM" val="5"/>
</p:tagLst>
</file>

<file path=ppt/tags/tag38.xml><?xml version="1.0" encoding="utf-8"?>
<p:tagLst xmlns:a="http://schemas.openxmlformats.org/drawingml/2006/main" xmlns:r="http://schemas.openxmlformats.org/officeDocument/2006/relationships" xmlns:p="http://schemas.openxmlformats.org/presentationml/2006/main">
  <p:tag name="NUM" val="8"/>
</p:tagLst>
</file>

<file path=ppt/tags/tag39.xml><?xml version="1.0" encoding="utf-8"?>
<p:tagLst xmlns:a="http://schemas.openxmlformats.org/drawingml/2006/main" xmlns:r="http://schemas.openxmlformats.org/officeDocument/2006/relationships" xmlns:p="http://schemas.openxmlformats.org/presentationml/2006/main">
  <p:tag name="NUM" val="8"/>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4"/>
</p:tagLst>
</file>

<file path=ppt/tags/tag42.xml><?xml version="1.0" encoding="utf-8"?>
<p:tagLst xmlns:a="http://schemas.openxmlformats.org/drawingml/2006/main" xmlns:r="http://schemas.openxmlformats.org/officeDocument/2006/relationships" xmlns:p="http://schemas.openxmlformats.org/presentationml/2006/main">
  <p:tag name="NUM" val="5"/>
</p:tagLst>
</file>

<file path=ppt/tags/tag43.xml><?xml version="1.0" encoding="utf-8"?>
<p:tagLst xmlns:a="http://schemas.openxmlformats.org/drawingml/2006/main" xmlns:r="http://schemas.openxmlformats.org/officeDocument/2006/relationships" xmlns:p="http://schemas.openxmlformats.org/presentationml/2006/main">
  <p:tag name="NUM" val="8"/>
</p:tagLst>
</file>

<file path=ppt/tags/tag44.xml><?xml version="1.0" encoding="utf-8"?>
<p:tagLst xmlns:a="http://schemas.openxmlformats.org/drawingml/2006/main" xmlns:r="http://schemas.openxmlformats.org/officeDocument/2006/relationships" xmlns:p="http://schemas.openxmlformats.org/presentationml/2006/main">
  <p:tag name="NUM" val="4"/>
</p:tagLst>
</file>

<file path=ppt/tags/tag45.xml><?xml version="1.0" encoding="utf-8"?>
<p:tagLst xmlns:a="http://schemas.openxmlformats.org/drawingml/2006/main" xmlns:r="http://schemas.openxmlformats.org/officeDocument/2006/relationships" xmlns:p="http://schemas.openxmlformats.org/presentationml/2006/main">
  <p:tag name="NUM" val="4"/>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4"/>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ags/tag50.xml><?xml version="1.0" encoding="utf-8"?>
<p:tagLst xmlns:a="http://schemas.openxmlformats.org/drawingml/2006/main" xmlns:r="http://schemas.openxmlformats.org/officeDocument/2006/relationships" xmlns:p="http://schemas.openxmlformats.org/presentationml/2006/main">
  <p:tag name="NUM" val="2"/>
</p:tagLst>
</file>

<file path=ppt/tags/tag51.xml><?xml version="1.0" encoding="utf-8"?>
<p:tagLst xmlns:a="http://schemas.openxmlformats.org/drawingml/2006/main" xmlns:r="http://schemas.openxmlformats.org/officeDocument/2006/relationships" xmlns:p="http://schemas.openxmlformats.org/presentationml/2006/main">
  <p:tag name="NUM" val="3"/>
</p:tagLst>
</file>

<file path=ppt/tags/tag52.xml><?xml version="1.0" encoding="utf-8"?>
<p:tagLst xmlns:a="http://schemas.openxmlformats.org/drawingml/2006/main" xmlns:r="http://schemas.openxmlformats.org/officeDocument/2006/relationships" xmlns:p="http://schemas.openxmlformats.org/presentationml/2006/main">
  <p:tag name="NUM" val="4"/>
</p:tagLst>
</file>

<file path=ppt/tags/tag53.xml><?xml version="1.0" encoding="utf-8"?>
<p:tagLst xmlns:a="http://schemas.openxmlformats.org/drawingml/2006/main" xmlns:r="http://schemas.openxmlformats.org/officeDocument/2006/relationships" xmlns:p="http://schemas.openxmlformats.org/presentationml/2006/main">
  <p:tag name="NUM" val="5"/>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3"/>
</p:tagLst>
</file>

<file path=ppt/tags/tag57.xml><?xml version="1.0" encoding="utf-8"?>
<p:tagLst xmlns:a="http://schemas.openxmlformats.org/drawingml/2006/main" xmlns:r="http://schemas.openxmlformats.org/officeDocument/2006/relationships" xmlns:p="http://schemas.openxmlformats.org/presentationml/2006/main">
  <p:tag name="NUM" val="4"/>
</p:tagLst>
</file>

<file path=ppt/tags/tag58.xml><?xml version="1.0" encoding="utf-8"?>
<p:tagLst xmlns:a="http://schemas.openxmlformats.org/drawingml/2006/main" xmlns:r="http://schemas.openxmlformats.org/officeDocument/2006/relationships" xmlns:p="http://schemas.openxmlformats.org/presentationml/2006/main">
  <p:tag name="NUM" val="5"/>
</p:tagLst>
</file>

<file path=ppt/tags/tag59.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60.xml><?xml version="1.0" encoding="utf-8"?>
<p:tagLst xmlns:a="http://schemas.openxmlformats.org/drawingml/2006/main" xmlns:r="http://schemas.openxmlformats.org/officeDocument/2006/relationships" xmlns:p="http://schemas.openxmlformats.org/presentationml/2006/main">
  <p:tag name="NUM" val="2"/>
</p:tagLst>
</file>

<file path=ppt/tags/tag61.xml><?xml version="1.0" encoding="utf-8"?>
<p:tagLst xmlns:a="http://schemas.openxmlformats.org/drawingml/2006/main" xmlns:r="http://schemas.openxmlformats.org/officeDocument/2006/relationships" xmlns:p="http://schemas.openxmlformats.org/presentationml/2006/main">
  <p:tag name="NUM" val="3"/>
</p:tagLst>
</file>

<file path=ppt/tags/tag62.xml><?xml version="1.0" encoding="utf-8"?>
<p:tagLst xmlns:a="http://schemas.openxmlformats.org/drawingml/2006/main" xmlns:r="http://schemas.openxmlformats.org/officeDocument/2006/relationships" xmlns:p="http://schemas.openxmlformats.org/presentationml/2006/main">
  <p:tag name="NUM" val="4"/>
</p:tagLst>
</file>

<file path=ppt/tags/tag63.xml><?xml version="1.0" encoding="utf-8"?>
<p:tagLst xmlns:a="http://schemas.openxmlformats.org/drawingml/2006/main" xmlns:r="http://schemas.openxmlformats.org/officeDocument/2006/relationships" xmlns:p="http://schemas.openxmlformats.org/presentationml/2006/main">
  <p:tag name="NUM" val="5"/>
</p:tagLst>
</file>

<file path=ppt/tags/tag64.xml><?xml version="1.0" encoding="utf-8"?>
<p:tagLst xmlns:a="http://schemas.openxmlformats.org/drawingml/2006/main" xmlns:r="http://schemas.openxmlformats.org/officeDocument/2006/relationships" xmlns:p="http://schemas.openxmlformats.org/presentationml/2006/main">
  <p:tag name="NUM" val="1"/>
</p:tagLst>
</file>

<file path=ppt/tags/tag65.xml><?xml version="1.0" encoding="utf-8"?>
<p:tagLst xmlns:a="http://schemas.openxmlformats.org/drawingml/2006/main" xmlns:r="http://schemas.openxmlformats.org/officeDocument/2006/relationships" xmlns:p="http://schemas.openxmlformats.org/presentationml/2006/main">
  <p:tag name="NUM" val="2"/>
</p:tagLst>
</file>

<file path=ppt/tags/tag66.xml><?xml version="1.0" encoding="utf-8"?>
<p:tagLst xmlns:a="http://schemas.openxmlformats.org/drawingml/2006/main" xmlns:r="http://schemas.openxmlformats.org/officeDocument/2006/relationships" xmlns:p="http://schemas.openxmlformats.org/presentationml/2006/main">
  <p:tag name="NUM" val="3"/>
</p:tagLst>
</file>

<file path=ppt/tags/tag67.xml><?xml version="1.0" encoding="utf-8"?>
<p:tagLst xmlns:a="http://schemas.openxmlformats.org/drawingml/2006/main" xmlns:r="http://schemas.openxmlformats.org/officeDocument/2006/relationships" xmlns:p="http://schemas.openxmlformats.org/presentationml/2006/main">
  <p:tag name="NUM" val="4"/>
</p:tagLst>
</file>

<file path=ppt/tags/tag68.xml><?xml version="1.0" encoding="utf-8"?>
<p:tagLst xmlns:a="http://schemas.openxmlformats.org/drawingml/2006/main" xmlns:r="http://schemas.openxmlformats.org/officeDocument/2006/relationships" xmlns:p="http://schemas.openxmlformats.org/presentationml/2006/main">
  <p:tag name="NUM" val="5"/>
</p:tagLst>
</file>

<file path=ppt/tags/tag69.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70.xml><?xml version="1.0" encoding="utf-8"?>
<p:tagLst xmlns:a="http://schemas.openxmlformats.org/drawingml/2006/main" xmlns:r="http://schemas.openxmlformats.org/officeDocument/2006/relationships" xmlns:p="http://schemas.openxmlformats.org/presentationml/2006/main">
  <p:tag name="NUM" val="2"/>
</p:tagLst>
</file>

<file path=ppt/tags/tag71.xml><?xml version="1.0" encoding="utf-8"?>
<p:tagLst xmlns:a="http://schemas.openxmlformats.org/drawingml/2006/main" xmlns:r="http://schemas.openxmlformats.org/officeDocument/2006/relationships" xmlns:p="http://schemas.openxmlformats.org/presentationml/2006/main">
  <p:tag name="NUM" val="3"/>
</p:tagLst>
</file>

<file path=ppt/tags/tag72.xml><?xml version="1.0" encoding="utf-8"?>
<p:tagLst xmlns:a="http://schemas.openxmlformats.org/drawingml/2006/main" xmlns:r="http://schemas.openxmlformats.org/officeDocument/2006/relationships" xmlns:p="http://schemas.openxmlformats.org/presentationml/2006/main">
  <p:tag name="NUM" val="4"/>
</p:tagLst>
</file>

<file path=ppt/tags/tag73.xml><?xml version="1.0" encoding="utf-8"?>
<p:tagLst xmlns:a="http://schemas.openxmlformats.org/drawingml/2006/main" xmlns:r="http://schemas.openxmlformats.org/officeDocument/2006/relationships" xmlns:p="http://schemas.openxmlformats.org/presentationml/2006/main">
  <p:tag name="NUM" val="5"/>
</p:tagLst>
</file>

<file path=ppt/tags/tag74.xml><?xml version="1.0" encoding="utf-8"?>
<p:tagLst xmlns:a="http://schemas.openxmlformats.org/drawingml/2006/main" xmlns:r="http://schemas.openxmlformats.org/officeDocument/2006/relationships" xmlns:p="http://schemas.openxmlformats.org/presentationml/2006/main">
  <p:tag name="NUM" val="1"/>
</p:tagLst>
</file>

<file path=ppt/tags/tag75.xml><?xml version="1.0" encoding="utf-8"?>
<p:tagLst xmlns:a="http://schemas.openxmlformats.org/drawingml/2006/main" xmlns:r="http://schemas.openxmlformats.org/officeDocument/2006/relationships" xmlns:p="http://schemas.openxmlformats.org/presentationml/2006/main">
  <p:tag name="NUM" val="2"/>
</p:tagLst>
</file>

<file path=ppt/tags/tag76.xml><?xml version="1.0" encoding="utf-8"?>
<p:tagLst xmlns:a="http://schemas.openxmlformats.org/drawingml/2006/main" xmlns:r="http://schemas.openxmlformats.org/officeDocument/2006/relationships" xmlns:p="http://schemas.openxmlformats.org/presentationml/2006/main">
  <p:tag name="NUM" val="3"/>
</p:tagLst>
</file>

<file path=ppt/tags/tag77.xml><?xml version="1.0" encoding="utf-8"?>
<p:tagLst xmlns:a="http://schemas.openxmlformats.org/drawingml/2006/main" xmlns:r="http://schemas.openxmlformats.org/officeDocument/2006/relationships" xmlns:p="http://schemas.openxmlformats.org/presentationml/2006/main">
  <p:tag name="NUM" val="4"/>
</p:tagLst>
</file>

<file path=ppt/tags/tag78.xml><?xml version="1.0" encoding="utf-8"?>
<p:tagLst xmlns:a="http://schemas.openxmlformats.org/drawingml/2006/main" xmlns:r="http://schemas.openxmlformats.org/officeDocument/2006/relationships" xmlns:p="http://schemas.openxmlformats.org/presentationml/2006/main">
  <p:tag name="NUM" val="5"/>
</p:tagLst>
</file>

<file path=ppt/tags/tag79.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80.xml><?xml version="1.0" encoding="utf-8"?>
<p:tagLst xmlns:a="http://schemas.openxmlformats.org/drawingml/2006/main" xmlns:r="http://schemas.openxmlformats.org/officeDocument/2006/relationships" xmlns:p="http://schemas.openxmlformats.org/presentationml/2006/main">
  <p:tag name="NUM" val="2"/>
</p:tagLst>
</file>

<file path=ppt/tags/tag81.xml><?xml version="1.0" encoding="utf-8"?>
<p:tagLst xmlns:a="http://schemas.openxmlformats.org/drawingml/2006/main" xmlns:r="http://schemas.openxmlformats.org/officeDocument/2006/relationships" xmlns:p="http://schemas.openxmlformats.org/presentationml/2006/main">
  <p:tag name="NUM" val="3"/>
</p:tagLst>
</file>

<file path=ppt/tags/tag82.xml><?xml version="1.0" encoding="utf-8"?>
<p:tagLst xmlns:a="http://schemas.openxmlformats.org/drawingml/2006/main" xmlns:r="http://schemas.openxmlformats.org/officeDocument/2006/relationships" xmlns:p="http://schemas.openxmlformats.org/presentationml/2006/main">
  <p:tag name="NUM" val="4"/>
</p:tagLst>
</file>

<file path=ppt/tags/tag83.xml><?xml version="1.0" encoding="utf-8"?>
<p:tagLst xmlns:a="http://schemas.openxmlformats.org/drawingml/2006/main" xmlns:r="http://schemas.openxmlformats.org/officeDocument/2006/relationships" xmlns:p="http://schemas.openxmlformats.org/presentationml/2006/main">
  <p:tag name="NUM" val="1"/>
</p:tagLst>
</file>

<file path=ppt/tags/tag84.xml><?xml version="1.0" encoding="utf-8"?>
<p:tagLst xmlns:a="http://schemas.openxmlformats.org/drawingml/2006/main" xmlns:r="http://schemas.openxmlformats.org/officeDocument/2006/relationships" xmlns:p="http://schemas.openxmlformats.org/presentationml/2006/main">
  <p:tag name="NUM" val="2"/>
</p:tagLst>
</file>

<file path=ppt/tags/tag85.xml><?xml version="1.0" encoding="utf-8"?>
<p:tagLst xmlns:a="http://schemas.openxmlformats.org/drawingml/2006/main" xmlns:r="http://schemas.openxmlformats.org/officeDocument/2006/relationships" xmlns:p="http://schemas.openxmlformats.org/presentationml/2006/main">
  <p:tag name="NUM" val="3"/>
</p:tagLst>
</file>

<file path=ppt/tags/tag86.xml><?xml version="1.0" encoding="utf-8"?>
<p:tagLst xmlns:a="http://schemas.openxmlformats.org/drawingml/2006/main" xmlns:r="http://schemas.openxmlformats.org/officeDocument/2006/relationships" xmlns:p="http://schemas.openxmlformats.org/presentationml/2006/main">
  <p:tag name="NUM" val="4"/>
</p:tagLst>
</file>

<file path=ppt/tags/tag87.xml><?xml version="1.0" encoding="utf-8"?>
<p:tagLst xmlns:a="http://schemas.openxmlformats.org/drawingml/2006/main" xmlns:r="http://schemas.openxmlformats.org/officeDocument/2006/relationships" xmlns:p="http://schemas.openxmlformats.org/presentationml/2006/main">
  <p:tag name="NUM" val="2"/>
</p:tagLst>
</file>

<file path=ppt/tags/tag88.xml><?xml version="1.0" encoding="utf-8"?>
<p:tagLst xmlns:a="http://schemas.openxmlformats.org/drawingml/2006/main" xmlns:r="http://schemas.openxmlformats.org/officeDocument/2006/relationships" xmlns:p="http://schemas.openxmlformats.org/presentationml/2006/main">
  <p:tag name="NUM" val="4"/>
</p:tagLst>
</file>

<file path=ppt/tags/tag89.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ags/tag90.xml><?xml version="1.0" encoding="utf-8"?>
<p:tagLst xmlns:a="http://schemas.openxmlformats.org/drawingml/2006/main" xmlns:r="http://schemas.openxmlformats.org/officeDocument/2006/relationships" xmlns:p="http://schemas.openxmlformats.org/presentationml/2006/main">
  <p:tag name="NUM" val="1"/>
</p:tagLst>
</file>

<file path=ppt/tags/tag91.xml><?xml version="1.0" encoding="utf-8"?>
<p:tagLst xmlns:a="http://schemas.openxmlformats.org/drawingml/2006/main" xmlns:r="http://schemas.openxmlformats.org/officeDocument/2006/relationships" xmlns:p="http://schemas.openxmlformats.org/presentationml/2006/main">
  <p:tag name="NUM" val="2"/>
</p:tagLst>
</file>

<file path=ppt/tags/tag92.xml><?xml version="1.0" encoding="utf-8"?>
<p:tagLst xmlns:a="http://schemas.openxmlformats.org/drawingml/2006/main" xmlns:r="http://schemas.openxmlformats.org/officeDocument/2006/relationships" xmlns:p="http://schemas.openxmlformats.org/presentationml/2006/main">
  <p:tag name="NUM" val="3"/>
</p:tagLst>
</file>

<file path=ppt/tags/tag93.xml><?xml version="1.0" encoding="utf-8"?>
<p:tagLst xmlns:a="http://schemas.openxmlformats.org/drawingml/2006/main" xmlns:r="http://schemas.openxmlformats.org/officeDocument/2006/relationships" xmlns:p="http://schemas.openxmlformats.org/presentationml/2006/main">
  <p:tag name="NUM" val="4"/>
</p:tagLst>
</file>

<file path=ppt/tags/tag94.xml><?xml version="1.0" encoding="utf-8"?>
<p:tagLst xmlns:a="http://schemas.openxmlformats.org/drawingml/2006/main" xmlns:r="http://schemas.openxmlformats.org/officeDocument/2006/relationships" xmlns:p="http://schemas.openxmlformats.org/presentationml/2006/main">
  <p:tag name="NUM" val="7"/>
</p:tagLst>
</file>

<file path=ppt/tags/tag95.xml><?xml version="1.0" encoding="utf-8"?>
<p:tagLst xmlns:a="http://schemas.openxmlformats.org/drawingml/2006/main" xmlns:r="http://schemas.openxmlformats.org/officeDocument/2006/relationships" xmlns:p="http://schemas.openxmlformats.org/presentationml/2006/main">
  <p:tag name="NUM" val="1"/>
</p:tagLst>
</file>

<file path=ppt/tags/tag96.xml><?xml version="1.0" encoding="utf-8"?>
<p:tagLst xmlns:a="http://schemas.openxmlformats.org/drawingml/2006/main" xmlns:r="http://schemas.openxmlformats.org/officeDocument/2006/relationships" xmlns:p="http://schemas.openxmlformats.org/presentationml/2006/main">
  <p:tag name="NUM" val="2"/>
</p:tagLst>
</file>

<file path=ppt/tags/tag97.xml><?xml version="1.0" encoding="utf-8"?>
<p:tagLst xmlns:a="http://schemas.openxmlformats.org/drawingml/2006/main" xmlns:r="http://schemas.openxmlformats.org/officeDocument/2006/relationships" xmlns:p="http://schemas.openxmlformats.org/presentationml/2006/main">
  <p:tag name="NUM" val="3"/>
</p:tagLst>
</file>

<file path=ppt/tags/tag98.xml><?xml version="1.0" encoding="utf-8"?>
<p:tagLst xmlns:a="http://schemas.openxmlformats.org/drawingml/2006/main" xmlns:r="http://schemas.openxmlformats.org/officeDocument/2006/relationships" xmlns:p="http://schemas.openxmlformats.org/presentationml/2006/main">
  <p:tag name="NUM" val="4"/>
</p:tagLst>
</file>

<file path=ppt/tags/tag99.xml><?xml version="1.0" encoding="utf-8"?>
<p:tagLst xmlns:a="http://schemas.openxmlformats.org/drawingml/2006/main" xmlns:r="http://schemas.openxmlformats.org/officeDocument/2006/relationships" xmlns:p="http://schemas.openxmlformats.org/presentationml/2006/main">
  <p:tag name="NUM" val="7"/>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32624</TotalTime>
  <Words>2967</Words>
  <Application>Microsoft Office PowerPoint</Application>
  <PresentationFormat>Grand écran</PresentationFormat>
  <Paragraphs>468</Paragraphs>
  <Slides>31</Slides>
  <Notes>17</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31</vt:i4>
      </vt:variant>
    </vt:vector>
  </HeadingPairs>
  <TitlesOfParts>
    <vt:vector size="41" baseType="lpstr">
      <vt:lpstr>DengXian</vt:lpstr>
      <vt:lpstr>Arial</vt:lpstr>
      <vt:lpstr>Arial Black</vt:lpstr>
      <vt:lpstr>Calibri</vt:lpstr>
      <vt:lpstr>Calibri Light</vt:lpstr>
      <vt:lpstr>Century Schoolbook</vt:lpstr>
      <vt:lpstr>Symbol</vt:lpstr>
      <vt:lpstr>Times New Roman</vt:lpstr>
      <vt:lpstr>Wingdings</vt:lpstr>
      <vt:lpstr>Thème Office</vt:lpstr>
      <vt:lpstr>Présentation PowerPoint</vt:lpstr>
      <vt:lpstr>Plan de la rencontre</vt:lpstr>
      <vt:lpstr>Présentation PowerPoint</vt:lpstr>
      <vt:lpstr>Présentation PowerPoint</vt:lpstr>
      <vt:lpstr>Problématique : les stages </vt:lpstr>
      <vt:lpstr>Problématique : les stages </vt:lpstr>
      <vt:lpstr>Problématique : constats à ce jour </vt:lpstr>
      <vt:lpstr>Objectifs spécifiques </vt:lpstr>
      <vt:lpstr>Méthodologie </vt:lpstr>
      <vt:lpstr>Présentation PowerPoint</vt:lpstr>
      <vt:lpstr>Présentation PowerPoint</vt:lpstr>
      <vt:lpstr>Résultats </vt:lpstr>
      <vt:lpstr>Résultats </vt:lpstr>
      <vt:lpstr>Résultats : les principaux défis </vt:lpstr>
      <vt:lpstr>Résultats</vt:lpstr>
      <vt:lpstr>Résultats</vt:lpstr>
      <vt:lpstr>Résultats</vt:lpstr>
      <vt:lpstr>Résultats</vt:lpstr>
      <vt:lpstr>Résultats</vt:lpstr>
      <vt:lpstr>Résultats</vt:lpstr>
      <vt:lpstr>Résultats : </vt:lpstr>
      <vt:lpstr>Résultats : </vt:lpstr>
      <vt:lpstr>Résultats : </vt:lpstr>
      <vt:lpstr>Résultats : </vt:lpstr>
      <vt:lpstr>Résultats : </vt:lpstr>
      <vt:lpstr>Interprétation et conclusion </vt:lpstr>
      <vt:lpstr>Interprétation et conclusion </vt:lpstr>
      <vt:lpstr>Présentation PowerPoint</vt:lpstr>
      <vt:lpstr>Présentation PowerPoint</vt:lpstr>
      <vt:lpstr>Présentation PowerPoint</vt:lpstr>
      <vt:lpstr>  MERCI !  Ruth.Philion@uqo.ca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Dominique Laflamme</dc:creator>
  <cp:lastModifiedBy>Philion, Ruth</cp:lastModifiedBy>
  <cp:revision>571</cp:revision>
  <cp:lastPrinted>2021-05-20T13:11:38Z</cp:lastPrinted>
  <dcterms:created xsi:type="dcterms:W3CDTF">2015-06-17T15:08:49Z</dcterms:created>
  <dcterms:modified xsi:type="dcterms:W3CDTF">2023-05-18T15:01:09Z</dcterms:modified>
</cp:coreProperties>
</file>